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66" r:id="rId2"/>
    <p:sldId id="285" r:id="rId3"/>
    <p:sldId id="277" r:id="rId4"/>
    <p:sldId id="280" r:id="rId5"/>
    <p:sldId id="279" r:id="rId6"/>
    <p:sldId id="278" r:id="rId7"/>
    <p:sldId id="272" r:id="rId8"/>
    <p:sldId id="281" r:id="rId9"/>
    <p:sldId id="273" r:id="rId10"/>
    <p:sldId id="274" r:id="rId11"/>
    <p:sldId id="282" r:id="rId12"/>
    <p:sldId id="283" r:id="rId13"/>
    <p:sldId id="284" r:id="rId14"/>
    <p:sldId id="286" r:id="rId15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005" y="-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D240-B1C9-4996-AD3A-68B76CD37F13}" type="datetimeFigureOut">
              <a:rPr lang="pt-PT" smtClean="0"/>
              <a:pPr/>
              <a:t>27/01/2021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07D5-5B55-4D01-8115-39280007C3B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52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603186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78353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496376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699626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431600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475741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430975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49788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841333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552041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64990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Colocar informação constante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FA4F-C1A2-4731-8C0D-65C362E1DB7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2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ombona@uniovi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ombona@uniovi.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1348"/>
            <a:ext cx="7772400" cy="1102519"/>
          </a:xfrm>
        </p:spPr>
        <p:txBody>
          <a:bodyPr>
            <a:normAutofit/>
          </a:bodyPr>
          <a:lstStyle/>
          <a:p>
            <a:r>
              <a:rPr lang="es-ES" sz="6000" b="1" dirty="0" smtClean="0"/>
              <a:t>ERASMUS+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21954"/>
            <a:ext cx="6400800" cy="1314450"/>
          </a:xfrm>
        </p:spPr>
        <p:txBody>
          <a:bodyPr>
            <a:normAutofit/>
          </a:bodyPr>
          <a:lstStyle/>
          <a:p>
            <a:r>
              <a:rPr lang="es-ES" dirty="0" smtClean="0"/>
              <a:t>Javier Fombona </a:t>
            </a:r>
            <a:r>
              <a:rPr lang="es-ES" u="sng" dirty="0" smtClean="0">
                <a:hlinkClick r:id="rId2"/>
              </a:rPr>
              <a:t>fombona@uniovi.es</a:t>
            </a:r>
            <a:r>
              <a:rPr lang="es-ES" dirty="0"/>
              <a:t>; </a:t>
            </a:r>
            <a:endParaRPr lang="en-US" dirty="0" smtClean="0"/>
          </a:p>
          <a:p>
            <a:r>
              <a:rPr lang="en-US" dirty="0"/>
              <a:t>https://</a:t>
            </a:r>
            <a:r>
              <a:rPr lang="en-US" dirty="0" smtClean="0"/>
              <a:t>www.unioviedo.es/aei</a:t>
            </a:r>
            <a:r>
              <a:rPr lang="en-US" dirty="0"/>
              <a:t>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03" y="121448"/>
            <a:ext cx="69532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" y="50008"/>
            <a:ext cx="7876236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33991" y="3747493"/>
            <a:ext cx="7536655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EU </a:t>
            </a:r>
            <a:r>
              <a:rPr lang="en-US" sz="2400" dirty="0" smtClean="0"/>
              <a:t>sets specific </a:t>
            </a:r>
            <a:r>
              <a:rPr lang="en-US" sz="2400" dirty="0"/>
              <a:t>priorities for </a:t>
            </a:r>
            <a:r>
              <a:rPr lang="en-US" sz="2400" dirty="0" smtClean="0"/>
              <a:t>the ADULT EDUCATION program (improve adult teachers skills, improve the participation….), </a:t>
            </a:r>
            <a:r>
              <a:rPr lang="en-US" sz="2400" dirty="0"/>
              <a:t>which we have </a:t>
            </a:r>
            <a:r>
              <a:rPr lang="en-US" sz="2400" dirty="0" smtClean="0"/>
              <a:t>included in this project…</a:t>
            </a:r>
            <a:endParaRPr lang="es-ES" sz="2400" dirty="0"/>
          </a:p>
        </p:txBody>
      </p:sp>
      <p:sp>
        <p:nvSpPr>
          <p:cNvPr id="5" name="4 Elipse"/>
          <p:cNvSpPr/>
          <p:nvPr/>
        </p:nvSpPr>
        <p:spPr>
          <a:xfrm>
            <a:off x="5407818" y="1073218"/>
            <a:ext cx="3039917" cy="2555807"/>
          </a:xfrm>
          <a:prstGeom prst="ellipse">
            <a:avLst/>
          </a:prstGeom>
          <a:noFill/>
          <a:ln w="133350">
            <a:solidFill>
              <a:srgbClr val="FFFF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1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11</a:t>
            </a:fld>
            <a:endParaRPr lang="pt-P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" y="67414"/>
            <a:ext cx="7298563" cy="445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79018" y="3521771"/>
            <a:ext cx="5400676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There are </a:t>
            </a:r>
            <a:r>
              <a:rPr lang="en-US" dirty="0" smtClean="0"/>
              <a:t>2 types of projects:</a:t>
            </a:r>
          </a:p>
          <a:p>
            <a:r>
              <a:rPr lang="en-US" dirty="0" smtClean="0"/>
              <a:t>- To Innovate </a:t>
            </a:r>
          </a:p>
          <a:p>
            <a:r>
              <a:rPr lang="en-US" dirty="0" smtClean="0"/>
              <a:t>- To exchange good practices.</a:t>
            </a:r>
          </a:p>
          <a:p>
            <a:r>
              <a:rPr lang="en-US" dirty="0" smtClean="0"/>
              <a:t>Our </a:t>
            </a:r>
            <a:r>
              <a:rPr lang="en-US" dirty="0"/>
              <a:t>project is </a:t>
            </a:r>
            <a:r>
              <a:rPr lang="en-US" dirty="0" smtClean="0"/>
              <a:t>TO INNOVATE, </a:t>
            </a:r>
            <a:r>
              <a:rPr lang="en-US" dirty="0"/>
              <a:t>based on the exchange and implementation of good practices.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2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" y="80768"/>
            <a:ext cx="8915251" cy="506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46697" y="1747361"/>
            <a:ext cx="4911328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Specific activities:</a:t>
            </a:r>
          </a:p>
          <a:p>
            <a:pPr algn="ctr"/>
            <a:r>
              <a:rPr lang="en-US" sz="2400" dirty="0" smtClean="0"/>
              <a:t>development </a:t>
            </a:r>
            <a:r>
              <a:rPr lang="en-US" sz="2400" dirty="0"/>
              <a:t>of innovative practices,</a:t>
            </a:r>
          </a:p>
          <a:p>
            <a:pPr algn="ctr"/>
            <a:r>
              <a:rPr lang="en-US" sz="2400" dirty="0"/>
              <a:t>cooperation with regional authorities,</a:t>
            </a:r>
          </a:p>
          <a:p>
            <a:pPr algn="ctr"/>
            <a:r>
              <a:rPr lang="en-US" sz="2400" dirty="0"/>
              <a:t>transfer to citizenship,</a:t>
            </a:r>
          </a:p>
          <a:p>
            <a:pPr algn="ctr"/>
            <a:r>
              <a:rPr lang="en-US" sz="2400" dirty="0"/>
              <a:t>teacher training ...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703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esocialcsuite.net/wp-content/uploads/2015/10/Show-me-the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157978"/>
            <a:ext cx="6616608" cy="35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13</a:t>
            </a:fld>
            <a:endParaRPr lang="pt-P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8412"/>
          <a:stretch/>
        </p:blipFill>
        <p:spPr bwMode="auto">
          <a:xfrm>
            <a:off x="83237" y="1109567"/>
            <a:ext cx="8901615" cy="36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43013" y="540121"/>
            <a:ext cx="667940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Erasmus determines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per </a:t>
            </a:r>
            <a:r>
              <a:rPr lang="es-ES" dirty="0" err="1" smtClean="0"/>
              <a:t>person</a:t>
            </a:r>
            <a:r>
              <a:rPr lang="es-ES" dirty="0" smtClean="0"/>
              <a:t> &amp; </a:t>
            </a:r>
            <a:r>
              <a:rPr lang="es-ES" dirty="0" err="1"/>
              <a:t>distance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3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134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sz="6000" b="1" i="1" dirty="0" smtClean="0"/>
              <a:t>ERASMUS </a:t>
            </a:r>
            <a:r>
              <a:rPr lang="es-ES" sz="6000" b="1" i="1" dirty="0" err="1" smtClean="0"/>
              <a:t>is</a:t>
            </a:r>
            <a:r>
              <a:rPr lang="es-ES" sz="6000" b="1" i="1" dirty="0" smtClean="0"/>
              <a:t> </a:t>
            </a:r>
            <a:r>
              <a:rPr lang="es-ES" sz="6000" b="1" i="1" dirty="0" err="1" smtClean="0"/>
              <a:t>an</a:t>
            </a:r>
            <a:r>
              <a:rPr lang="es-ES" sz="6000" b="1" i="1" dirty="0" smtClean="0"/>
              <a:t> </a:t>
            </a:r>
            <a:r>
              <a:rPr lang="es-ES" sz="6000" b="1" i="1" dirty="0" err="1" smtClean="0"/>
              <a:t>experience</a:t>
            </a:r>
            <a:r>
              <a:rPr lang="es-ES" sz="6000" b="1" i="1" dirty="0" smtClean="0"/>
              <a:t> </a:t>
            </a:r>
            <a:r>
              <a:rPr lang="es-ES" sz="6000" b="1" i="1" dirty="0" err="1" smtClean="0"/>
              <a:t>to</a:t>
            </a:r>
            <a:r>
              <a:rPr lang="es-ES" sz="6000" b="1" i="1" dirty="0" smtClean="0"/>
              <a:t> </a:t>
            </a:r>
            <a:r>
              <a:rPr lang="es-ES" sz="6000" b="1" i="1" dirty="0" err="1" smtClean="0"/>
              <a:t>enjoy</a:t>
            </a:r>
            <a:r>
              <a:rPr lang="es-ES" sz="6000" b="1" i="1" dirty="0"/>
              <a:t> </a:t>
            </a:r>
            <a:r>
              <a:rPr lang="es-ES" sz="6000" b="1" i="1" dirty="0" err="1" smtClean="0"/>
              <a:t>building</a:t>
            </a:r>
            <a:r>
              <a:rPr lang="es-ES" sz="6000" b="1" i="1" dirty="0" smtClean="0"/>
              <a:t> </a:t>
            </a:r>
            <a:r>
              <a:rPr lang="es-ES" sz="6000" b="1" i="1" dirty="0" err="1" smtClean="0"/>
              <a:t>Europe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802" y="4486275"/>
            <a:ext cx="6400800" cy="1314450"/>
          </a:xfrm>
        </p:spPr>
        <p:txBody>
          <a:bodyPr>
            <a:normAutofit/>
          </a:bodyPr>
          <a:lstStyle/>
          <a:p>
            <a:r>
              <a:rPr lang="es-ES" dirty="0" smtClean="0"/>
              <a:t>Javier Fombona </a:t>
            </a:r>
            <a:r>
              <a:rPr lang="es-ES" u="sng" dirty="0" smtClean="0">
                <a:hlinkClick r:id="rId2"/>
              </a:rPr>
              <a:t>fombona@uniovi.es</a:t>
            </a:r>
            <a:r>
              <a:rPr lang="es-ES" dirty="0"/>
              <a:t>; 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97" y="85135"/>
            <a:ext cx="6169810" cy="248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european 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5" y="121424"/>
            <a:ext cx="4869970" cy="49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1030" name="Picture 6" descr="Resultado de imagen de continente europ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77" y="-504852"/>
            <a:ext cx="6667047" cy="55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1087" y="412955"/>
            <a:ext cx="3789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i="1" dirty="0" smtClean="0"/>
              <a:t>Principal objetivo</a:t>
            </a:r>
          </a:p>
          <a:p>
            <a:r>
              <a:rPr lang="es-ES" sz="3600" b="1" dirty="0" err="1" smtClean="0"/>
              <a:t>Main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goal</a:t>
            </a:r>
            <a:r>
              <a:rPr lang="es-ES" sz="3600" b="1" dirty="0" smtClean="0"/>
              <a:t> Erasmus</a:t>
            </a:r>
            <a:endParaRPr lang="es-ES" sz="3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4538" y="2250201"/>
            <a:ext cx="8766824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800" i="1" dirty="0" smtClean="0"/>
              <a:t>Construir la Unión europea con acciones formativas</a:t>
            </a:r>
          </a:p>
          <a:p>
            <a:pPr algn="ctr"/>
            <a:r>
              <a:rPr lang="es-ES" sz="2800" b="1" dirty="0" smtClean="0"/>
              <a:t> </a:t>
            </a:r>
            <a:r>
              <a:rPr lang="es-ES" sz="2800" b="1" dirty="0" err="1" smtClean="0"/>
              <a:t>To</a:t>
            </a:r>
            <a:r>
              <a:rPr lang="es-ES" sz="2800" b="1" dirty="0" smtClean="0"/>
              <a:t> b</a:t>
            </a:r>
            <a:r>
              <a:rPr lang="en-US" sz="2800" b="1" dirty="0" err="1" smtClean="0"/>
              <a:t>uild</a:t>
            </a:r>
            <a:r>
              <a:rPr lang="en-US" sz="2800" b="1" dirty="0" smtClean="0"/>
              <a:t> </a:t>
            </a:r>
            <a:r>
              <a:rPr lang="en-US" sz="2800" b="1" dirty="0"/>
              <a:t>the European Union </a:t>
            </a:r>
            <a:r>
              <a:rPr lang="en-US" sz="2800" b="1" dirty="0" smtClean="0"/>
              <a:t>through educational </a:t>
            </a:r>
            <a:r>
              <a:rPr lang="en-US" sz="2800" b="1" dirty="0"/>
              <a:t>actions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8173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-4" y="-386049"/>
            <a:ext cx="9144004" cy="345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PT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es-ES" sz="2000" b="1" u="sng" dirty="0" smtClean="0">
                <a:solidFill>
                  <a:schemeClr val="tx1"/>
                </a:solidFill>
              </a:rPr>
              <a:t>	</a:t>
            </a:r>
            <a:r>
              <a:rPr lang="es-ES" sz="2000" b="1" i="1" u="sng" dirty="0" smtClean="0">
                <a:solidFill>
                  <a:schemeClr val="tx1"/>
                </a:solidFill>
              </a:rPr>
              <a:t>KA1 Movilidades </a:t>
            </a:r>
            <a:r>
              <a:rPr lang="es-ES" sz="2000" b="1" i="1" u="sng" dirty="0">
                <a:solidFill>
                  <a:schemeClr val="tx1"/>
                </a:solidFill>
              </a:rPr>
              <a:t>estudiantes  </a:t>
            </a:r>
            <a:r>
              <a:rPr lang="es-ES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Students</a:t>
            </a:r>
            <a:r>
              <a:rPr lang="es-E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b="1" u="sng" dirty="0" err="1">
                <a:solidFill>
                  <a:schemeClr val="tx1"/>
                </a:solidFill>
              </a:rPr>
              <a:t>mobility</a:t>
            </a:r>
            <a:endParaRPr lang="es-ES" sz="2000" b="1" u="sng" dirty="0" smtClean="0">
              <a:solidFill>
                <a:schemeClr val="tx1"/>
              </a:solidFill>
            </a:endParaRPr>
          </a:p>
          <a:p>
            <a:pPr lvl="0" algn="l"/>
            <a:r>
              <a:rPr lang="es-ES" sz="2000" dirty="0" smtClean="0">
                <a:solidFill>
                  <a:schemeClr val="tx1"/>
                </a:solidFill>
              </a:rPr>
              <a:t>KA101 niveles </a:t>
            </a:r>
            <a:r>
              <a:rPr lang="es-ES" sz="2000" dirty="0">
                <a:solidFill>
                  <a:schemeClr val="tx1"/>
                </a:solidFill>
              </a:rPr>
              <a:t>inferiores al universitario. </a:t>
            </a:r>
            <a:r>
              <a:rPr lang="es-ES" sz="2000" b="1" dirty="0" err="1" smtClean="0">
                <a:solidFill>
                  <a:schemeClr val="tx1"/>
                </a:solidFill>
              </a:rPr>
              <a:t>Levels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lower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than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university</a:t>
            </a:r>
            <a:r>
              <a:rPr lang="es-ES" sz="2000" dirty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KA102 </a:t>
            </a:r>
            <a:r>
              <a:rPr lang="es-ES" sz="2000" dirty="0" smtClean="0">
                <a:solidFill>
                  <a:schemeClr val="tx1"/>
                </a:solidFill>
              </a:rPr>
              <a:t>Formación </a:t>
            </a:r>
            <a:r>
              <a:rPr lang="es-ES" sz="2000" dirty="0">
                <a:solidFill>
                  <a:schemeClr val="tx1"/>
                </a:solidFill>
              </a:rPr>
              <a:t>Profesional. </a:t>
            </a:r>
            <a:r>
              <a:rPr lang="es-ES" sz="2000" b="1" dirty="0" err="1">
                <a:solidFill>
                  <a:schemeClr val="tx1"/>
                </a:solidFill>
              </a:rPr>
              <a:t>Vocational</a:t>
            </a:r>
            <a:r>
              <a:rPr lang="es-ES" sz="2000" b="1" dirty="0">
                <a:solidFill>
                  <a:schemeClr val="tx1"/>
                </a:solidFill>
              </a:rPr>
              <a:t> Training.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KA103 </a:t>
            </a:r>
            <a:r>
              <a:rPr lang="es-ES" sz="2000" dirty="0" smtClean="0">
                <a:solidFill>
                  <a:schemeClr val="tx1"/>
                </a:solidFill>
              </a:rPr>
              <a:t>Educación </a:t>
            </a:r>
            <a:r>
              <a:rPr lang="es-ES" sz="2000" dirty="0">
                <a:solidFill>
                  <a:schemeClr val="tx1"/>
                </a:solidFill>
              </a:rPr>
              <a:t>Superior. </a:t>
            </a:r>
            <a:r>
              <a:rPr lang="es-ES" sz="2000" b="1" dirty="0" err="1">
                <a:solidFill>
                  <a:schemeClr val="tx1"/>
                </a:solidFill>
              </a:rPr>
              <a:t>Higher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Education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KA104 </a:t>
            </a:r>
            <a:r>
              <a:rPr lang="es-ES" sz="2000" dirty="0" smtClean="0">
                <a:solidFill>
                  <a:schemeClr val="tx1"/>
                </a:solidFill>
              </a:rPr>
              <a:t>Educación </a:t>
            </a:r>
            <a:r>
              <a:rPr lang="es-ES" sz="2000" dirty="0">
                <a:solidFill>
                  <a:schemeClr val="tx1"/>
                </a:solidFill>
              </a:rPr>
              <a:t>de Adultos. </a:t>
            </a:r>
            <a:r>
              <a:rPr lang="es-ES" sz="2000" b="1" dirty="0" err="1">
                <a:solidFill>
                  <a:schemeClr val="tx1"/>
                </a:solidFill>
              </a:rPr>
              <a:t>Adult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Education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KA107 </a:t>
            </a:r>
            <a:r>
              <a:rPr lang="es-ES" sz="2000" dirty="0" smtClean="0">
                <a:solidFill>
                  <a:schemeClr val="tx1"/>
                </a:solidFill>
              </a:rPr>
              <a:t>países </a:t>
            </a:r>
            <a:r>
              <a:rPr lang="es-ES" sz="2000" dirty="0">
                <a:solidFill>
                  <a:schemeClr val="tx1"/>
                </a:solidFill>
              </a:rPr>
              <a:t>fuera de la UE. </a:t>
            </a:r>
            <a:r>
              <a:rPr lang="es-ES" sz="2000" b="1" dirty="0" err="1" smtClean="0">
                <a:solidFill>
                  <a:schemeClr val="tx1"/>
                </a:solidFill>
              </a:rPr>
              <a:t>To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 smtClean="0">
                <a:solidFill>
                  <a:schemeClr val="tx1"/>
                </a:solidFill>
              </a:rPr>
              <a:t>countries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outside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the</a:t>
            </a:r>
            <a:r>
              <a:rPr lang="es-ES" sz="2000" b="1" dirty="0">
                <a:solidFill>
                  <a:schemeClr val="tx1"/>
                </a:solidFill>
              </a:rPr>
              <a:t> EU.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KA116 </a:t>
            </a:r>
            <a:r>
              <a:rPr lang="es-ES" sz="2000" dirty="0" smtClean="0">
                <a:solidFill>
                  <a:schemeClr val="tx1"/>
                </a:solidFill>
              </a:rPr>
              <a:t>Formación </a:t>
            </a:r>
            <a:r>
              <a:rPr lang="es-ES" sz="2000" dirty="0">
                <a:solidFill>
                  <a:schemeClr val="tx1"/>
                </a:solidFill>
              </a:rPr>
              <a:t>Profesional. </a:t>
            </a:r>
            <a:r>
              <a:rPr lang="es-ES" sz="2000" b="1" dirty="0" err="1">
                <a:solidFill>
                  <a:schemeClr val="tx1"/>
                </a:solidFill>
              </a:rPr>
              <a:t>Vocational</a:t>
            </a:r>
            <a:r>
              <a:rPr lang="es-ES" sz="2000" b="1" dirty="0">
                <a:solidFill>
                  <a:schemeClr val="tx1"/>
                </a:solidFill>
              </a:rPr>
              <a:t> Training.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es-ES" sz="2000" b="1" u="sng" dirty="0" smtClean="0">
                <a:solidFill>
                  <a:schemeClr val="tx1"/>
                </a:solidFill>
              </a:rPr>
              <a:t>  KA2 </a:t>
            </a:r>
            <a:r>
              <a:rPr lang="es-ES" sz="2000" u="sng" dirty="0" smtClean="0">
                <a:solidFill>
                  <a:schemeClr val="tx1"/>
                </a:solidFill>
              </a:rPr>
              <a:t>Movilidad para la cooperación </a:t>
            </a:r>
            <a:r>
              <a:rPr lang="es-ES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académica </a:t>
            </a:r>
            <a:r>
              <a:rPr lang="es-ES" sz="2000" u="sng" dirty="0" smtClean="0">
                <a:solidFill>
                  <a:schemeClr val="tx1"/>
                </a:solidFill>
              </a:rPr>
              <a:t>/</a:t>
            </a:r>
            <a:r>
              <a:rPr lang="es-ES" sz="2000" b="1" u="sng" dirty="0" smtClean="0">
                <a:solidFill>
                  <a:schemeClr val="tx1"/>
                </a:solidFill>
              </a:rPr>
              <a:t> </a:t>
            </a:r>
            <a:r>
              <a:rPr lang="es-E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0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cademic</a:t>
            </a:r>
            <a:r>
              <a:rPr lang="en-US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cooperation - Associations</a:t>
            </a:r>
            <a:endParaRPr lang="es-ES" sz="2000" b="1" u="sng" dirty="0" smtClean="0">
              <a:solidFill>
                <a:schemeClr val="tx1"/>
              </a:solidFill>
            </a:endParaRPr>
          </a:p>
          <a:p>
            <a:pPr lvl="0" algn="l"/>
            <a:r>
              <a:rPr lang="es-ES" sz="2000" dirty="0" smtClean="0">
                <a:solidFill>
                  <a:schemeClr val="tx1"/>
                </a:solidFill>
              </a:rPr>
              <a:t>KA201 Educación </a:t>
            </a:r>
            <a:r>
              <a:rPr lang="es-ES" sz="2000" dirty="0">
                <a:solidFill>
                  <a:schemeClr val="tx1"/>
                </a:solidFill>
              </a:rPr>
              <a:t>Escolar básica y </a:t>
            </a:r>
            <a:r>
              <a:rPr lang="es-ES" sz="2000" dirty="0" smtClean="0">
                <a:solidFill>
                  <a:schemeClr val="tx1"/>
                </a:solidFill>
              </a:rPr>
              <a:t>media. </a:t>
            </a:r>
            <a:r>
              <a:rPr lang="en-US" sz="2000" b="1" dirty="0">
                <a:solidFill>
                  <a:schemeClr val="tx1"/>
                </a:solidFill>
              </a:rPr>
              <a:t>Basic and Middle </a:t>
            </a:r>
            <a:r>
              <a:rPr lang="en-US" sz="2000" b="1" dirty="0" smtClean="0">
                <a:solidFill>
                  <a:schemeClr val="tx1"/>
                </a:solidFill>
              </a:rPr>
              <a:t>School.</a:t>
            </a:r>
            <a:endParaRPr lang="es-ES" sz="2000" b="1" dirty="0">
              <a:solidFill>
                <a:schemeClr val="tx1"/>
              </a:solidFill>
            </a:endParaRP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KA202 </a:t>
            </a:r>
            <a:r>
              <a:rPr lang="es-ES" sz="2000" dirty="0" smtClean="0">
                <a:solidFill>
                  <a:schemeClr val="tx1"/>
                </a:solidFill>
              </a:rPr>
              <a:t>Formación </a:t>
            </a:r>
            <a:r>
              <a:rPr lang="es-ES" sz="2000" dirty="0">
                <a:solidFill>
                  <a:schemeClr val="tx1"/>
                </a:solidFill>
              </a:rPr>
              <a:t>Profesional. </a:t>
            </a:r>
            <a:r>
              <a:rPr lang="es-ES" sz="2000" b="1" dirty="0" err="1">
                <a:solidFill>
                  <a:schemeClr val="tx1"/>
                </a:solidFill>
              </a:rPr>
              <a:t>Vocational</a:t>
            </a:r>
            <a:r>
              <a:rPr lang="es-ES" sz="2000" b="1" dirty="0">
                <a:solidFill>
                  <a:schemeClr val="tx1"/>
                </a:solidFill>
              </a:rPr>
              <a:t> Training.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KA203 </a:t>
            </a:r>
            <a:r>
              <a:rPr lang="es-ES" sz="2000" dirty="0" smtClean="0">
                <a:solidFill>
                  <a:schemeClr val="tx1"/>
                </a:solidFill>
              </a:rPr>
              <a:t>Enseñanza </a:t>
            </a:r>
            <a:r>
              <a:rPr lang="es-ES" sz="2000" dirty="0">
                <a:solidFill>
                  <a:schemeClr val="tx1"/>
                </a:solidFill>
              </a:rPr>
              <a:t>Superior. </a:t>
            </a:r>
            <a:r>
              <a:rPr lang="es-ES" sz="2000" b="1" dirty="0" err="1">
                <a:solidFill>
                  <a:schemeClr val="tx1"/>
                </a:solidFill>
              </a:rPr>
              <a:t>Higher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Education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KA204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Educación 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Adultos. </a:t>
            </a:r>
            <a:r>
              <a:rPr lang="es-E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Adult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Education</a:t>
            </a:r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 algn="l"/>
            <a:r>
              <a:rPr lang="es-ES" sz="2000" dirty="0">
                <a:solidFill>
                  <a:schemeClr val="tx1"/>
                </a:solidFill>
              </a:rPr>
              <a:t>KA219 </a:t>
            </a:r>
            <a:r>
              <a:rPr lang="es-ES" sz="2000" dirty="0" smtClean="0">
                <a:solidFill>
                  <a:schemeClr val="tx1"/>
                </a:solidFill>
              </a:rPr>
              <a:t>entre </a:t>
            </a:r>
            <a:r>
              <a:rPr lang="es-ES" sz="2000" dirty="0">
                <a:solidFill>
                  <a:schemeClr val="tx1"/>
                </a:solidFill>
              </a:rPr>
              <a:t>centros escolares</a:t>
            </a:r>
            <a:r>
              <a:rPr lang="es-ES" sz="2000" b="1" dirty="0">
                <a:solidFill>
                  <a:schemeClr val="tx1"/>
                </a:solidFill>
              </a:rPr>
              <a:t>. </a:t>
            </a:r>
            <a:r>
              <a:rPr lang="es-ES" sz="2000" b="1" dirty="0" err="1" smtClean="0">
                <a:solidFill>
                  <a:schemeClr val="tx1"/>
                </a:solidFill>
              </a:rPr>
              <a:t>Among</a:t>
            </a:r>
            <a:r>
              <a:rPr lang="es-ES" sz="2000" b="1" dirty="0" smtClean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schools</a:t>
            </a:r>
            <a:r>
              <a:rPr lang="es-ES" sz="2000" b="1" dirty="0">
                <a:solidFill>
                  <a:schemeClr val="tx1"/>
                </a:solidFill>
              </a:rPr>
              <a:t>.</a:t>
            </a:r>
            <a:endParaRPr lang="es-ES" sz="2000" b="1" dirty="0" smtClean="0">
              <a:solidFill>
                <a:schemeClr val="tx1"/>
              </a:solidFill>
            </a:endParaRPr>
          </a:p>
          <a:p>
            <a:pPr lvl="0" algn="l"/>
            <a:r>
              <a:rPr lang="es-ES" sz="2000" b="1" u="sng" dirty="0" smtClean="0">
                <a:solidFill>
                  <a:schemeClr val="tx1"/>
                </a:solidFill>
              </a:rPr>
              <a:t>	KA3  Reformas Políticas. </a:t>
            </a:r>
            <a:r>
              <a:rPr lang="es-ES" sz="2000" b="1" u="sng" dirty="0" err="1">
                <a:solidFill>
                  <a:schemeClr val="tx1"/>
                </a:solidFill>
              </a:rPr>
              <a:t>Political</a:t>
            </a:r>
            <a:r>
              <a:rPr lang="es-ES" sz="2000" b="1" u="sng" dirty="0">
                <a:solidFill>
                  <a:schemeClr val="tx1"/>
                </a:solidFill>
              </a:rPr>
              <a:t> </a:t>
            </a:r>
            <a:r>
              <a:rPr lang="es-ES" sz="2000" b="1" u="sng" dirty="0" err="1">
                <a:solidFill>
                  <a:schemeClr val="tx1"/>
                </a:solidFill>
              </a:rPr>
              <a:t>Reforms</a:t>
            </a:r>
            <a:endParaRPr lang="es-ES" sz="2000" b="1" u="sng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0305" y="1114107"/>
            <a:ext cx="2476768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000" dirty="0"/>
              <a:t>Erasmus </a:t>
            </a:r>
            <a:r>
              <a:rPr lang="es-ES" sz="2000" dirty="0" err="1"/>
              <a:t>subprograms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18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4</a:t>
            </a:fld>
            <a:endParaRPr lang="pt-P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06" y="256032"/>
            <a:ext cx="8762994" cy="43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19081" y="995748"/>
            <a:ext cx="791056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/>
              <a:t>KA103 </a:t>
            </a:r>
            <a:r>
              <a:rPr lang="es-ES" sz="2400" b="1" dirty="0" err="1" smtClean="0"/>
              <a:t>Higher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Education</a:t>
            </a:r>
            <a:r>
              <a:rPr lang="es-ES" sz="2400" b="1" dirty="0" smtClean="0"/>
              <a:t>: </a:t>
            </a:r>
            <a:r>
              <a:rPr lang="en-US" sz="2400" b="1" dirty="0"/>
              <a:t>more than 3 million students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719081" y="1786920"/>
            <a:ext cx="7910569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KA101 </a:t>
            </a:r>
            <a:r>
              <a:rPr lang="es-ES" sz="2400" b="1" dirty="0" err="1" smtClean="0"/>
              <a:t>Secondary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School</a:t>
            </a:r>
            <a:r>
              <a:rPr lang="es-ES" sz="2400" b="1" dirty="0" smtClean="0"/>
              <a:t>: more </a:t>
            </a:r>
            <a:r>
              <a:rPr lang="es-ES" sz="2400" b="1" dirty="0" err="1" smtClean="0"/>
              <a:t>than</a:t>
            </a:r>
            <a:r>
              <a:rPr lang="es-ES" sz="2400" b="1" dirty="0" smtClean="0"/>
              <a:t> 2 </a:t>
            </a:r>
            <a:r>
              <a:rPr lang="es-ES" sz="2400" b="1" dirty="0" err="1" smtClean="0"/>
              <a:t>million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students</a:t>
            </a:r>
            <a:endParaRPr lang="es-ES" sz="2400" b="1" dirty="0"/>
          </a:p>
        </p:txBody>
      </p:sp>
      <p:sp>
        <p:nvSpPr>
          <p:cNvPr id="9" name="8 Rectángulo"/>
          <p:cNvSpPr/>
          <p:nvPr/>
        </p:nvSpPr>
        <p:spPr>
          <a:xfrm>
            <a:off x="719082" y="2591485"/>
            <a:ext cx="79105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/>
              <a:t>KA102 </a:t>
            </a:r>
            <a:r>
              <a:rPr lang="es-ES" sz="2400" b="1" dirty="0" err="1" smtClean="0"/>
              <a:t>Vocational</a:t>
            </a:r>
            <a:r>
              <a:rPr lang="es-ES" sz="2400" b="1" dirty="0" smtClean="0"/>
              <a:t> Training: more </a:t>
            </a:r>
            <a:r>
              <a:rPr lang="es-ES" sz="2400" b="1" dirty="0" err="1" smtClean="0"/>
              <a:t>than</a:t>
            </a:r>
            <a:r>
              <a:rPr lang="es-ES" sz="2400" b="1" dirty="0" smtClean="0"/>
              <a:t> 1,8 </a:t>
            </a:r>
            <a:r>
              <a:rPr lang="es-ES" sz="2400" b="1" dirty="0" err="1" smtClean="0"/>
              <a:t>million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students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719082" y="3358248"/>
            <a:ext cx="79105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 err="1" smtClean="0"/>
              <a:t>Other</a:t>
            </a:r>
            <a:r>
              <a:rPr lang="es-ES" sz="2400" b="1" dirty="0" smtClean="0"/>
              <a:t> </a:t>
            </a:r>
            <a:r>
              <a:rPr lang="es-ES" sz="2400" b="1" dirty="0" err="1"/>
              <a:t>subprograms</a:t>
            </a:r>
            <a:r>
              <a:rPr lang="es-ES" sz="2400" b="1" dirty="0"/>
              <a:t>: </a:t>
            </a:r>
            <a:r>
              <a:rPr lang="es-ES" sz="2400" b="1" dirty="0" smtClean="0"/>
              <a:t>more </a:t>
            </a:r>
            <a:r>
              <a:rPr lang="es-ES" sz="2400" b="1" dirty="0" err="1" smtClean="0"/>
              <a:t>than</a:t>
            </a:r>
            <a:r>
              <a:rPr lang="es-ES" sz="2400" b="1" dirty="0" smtClean="0"/>
              <a:t> 3,6 </a:t>
            </a:r>
            <a:r>
              <a:rPr lang="es-ES" sz="2400" b="1" dirty="0" err="1" smtClean="0"/>
              <a:t>million</a:t>
            </a:r>
            <a:r>
              <a:rPr lang="es-ES" sz="2400" b="1" dirty="0" smtClean="0"/>
              <a:t> </a:t>
            </a:r>
            <a:r>
              <a:rPr lang="es-ES" sz="2400" b="1" dirty="0" err="1"/>
              <a:t>y</a:t>
            </a:r>
            <a:r>
              <a:rPr lang="es-ES" sz="2400" b="1" dirty="0" err="1" smtClean="0"/>
              <a:t>outh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people</a:t>
            </a:r>
            <a:endParaRPr lang="es-ES" sz="2400" b="1" dirty="0"/>
          </a:p>
        </p:txBody>
      </p:sp>
      <p:sp>
        <p:nvSpPr>
          <p:cNvPr id="13" name="12 Rectángulo"/>
          <p:cNvSpPr/>
          <p:nvPr/>
        </p:nvSpPr>
        <p:spPr>
          <a:xfrm>
            <a:off x="719082" y="4295603"/>
            <a:ext cx="791056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 err="1" smtClean="0"/>
              <a:t>Teachers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educational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staff</a:t>
            </a:r>
            <a:r>
              <a:rPr lang="es-ES" sz="2400" b="1" dirty="0" smtClean="0"/>
              <a:t>: more </a:t>
            </a:r>
            <a:r>
              <a:rPr lang="es-ES" sz="2400" b="1" dirty="0" err="1" smtClean="0"/>
              <a:t>than</a:t>
            </a:r>
            <a:r>
              <a:rPr lang="es-ES" sz="2400" b="1" dirty="0" smtClean="0"/>
              <a:t> 2 </a:t>
            </a:r>
            <a:r>
              <a:rPr lang="es-ES" sz="2400" b="1" dirty="0" err="1" smtClean="0"/>
              <a:t>million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people</a:t>
            </a:r>
            <a:endParaRPr lang="es-ES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1889495" y="-135367"/>
            <a:ext cx="606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Relevance of the Erasmus program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6181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5</a:t>
            </a:fld>
            <a:endParaRPr lang="pt-P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2" y="296207"/>
            <a:ext cx="8903106" cy="314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228600" y="794612"/>
            <a:ext cx="3921919" cy="2555807"/>
          </a:xfrm>
          <a:prstGeom prst="ellipse">
            <a:avLst/>
          </a:prstGeom>
          <a:noFill/>
          <a:ln w="133350">
            <a:solidFill>
              <a:srgbClr val="FFFF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131928" y="919161"/>
            <a:ext cx="3921919" cy="2588420"/>
          </a:xfrm>
          <a:prstGeom prst="ellipse">
            <a:avLst/>
          </a:prstGeom>
          <a:noFill/>
          <a:ln w="133350">
            <a:solidFill>
              <a:srgbClr val="FFFF00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50741" y="3511421"/>
            <a:ext cx="5149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Two </a:t>
            </a:r>
            <a:r>
              <a:rPr lang="en-US" b="1" dirty="0"/>
              <a:t>thousand fourteen to two thousand </a:t>
            </a:r>
            <a:r>
              <a:rPr lang="en-US" b="1" dirty="0" smtClean="0"/>
              <a:t>Twenty </a:t>
            </a:r>
          </a:p>
          <a:p>
            <a:r>
              <a:rPr lang="en-US" b="1" dirty="0" smtClean="0"/>
              <a:t>Four </a:t>
            </a:r>
            <a:r>
              <a:rPr lang="en-US" b="1" dirty="0"/>
              <a:t>million people</a:t>
            </a:r>
          </a:p>
          <a:p>
            <a:r>
              <a:rPr lang="en-US" b="1" dirty="0" smtClean="0"/>
              <a:t>Fourteen </a:t>
            </a:r>
            <a:r>
              <a:rPr lang="en-US" b="1" dirty="0"/>
              <a:t>million euros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3414713" y="4220170"/>
            <a:ext cx="5639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Two </a:t>
            </a:r>
            <a:r>
              <a:rPr lang="en-US" b="1" dirty="0"/>
              <a:t>thousand twenty one to two thousand twenty seven</a:t>
            </a:r>
          </a:p>
          <a:p>
            <a:pPr algn="r"/>
            <a:r>
              <a:rPr lang="en-US" b="1" dirty="0" smtClean="0"/>
              <a:t>Twelve </a:t>
            </a:r>
            <a:r>
              <a:rPr lang="en-US" b="1" dirty="0"/>
              <a:t>million people</a:t>
            </a:r>
          </a:p>
          <a:p>
            <a:pPr algn="r"/>
            <a:r>
              <a:rPr lang="en-US" b="1" dirty="0" smtClean="0"/>
              <a:t>Thirty </a:t>
            </a:r>
            <a:r>
              <a:rPr lang="en-US" b="1" dirty="0"/>
              <a:t>million euros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86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6</a:t>
            </a:fld>
            <a:endParaRPr lang="pt-P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78511"/>
            <a:ext cx="90678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5041" y="2659618"/>
            <a:ext cx="198746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emerging</a:t>
            </a:r>
            <a:r>
              <a:rPr lang="es-ES" dirty="0"/>
              <a:t> sector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685925" y="2171700"/>
            <a:ext cx="828675" cy="400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57" y="0"/>
            <a:ext cx="5208143" cy="55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0" y="1870364"/>
            <a:ext cx="3512993" cy="141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3480-AF4E-4590-AE6C-9E24C6651A39}" type="datetime1">
              <a:rPr lang="pt-PT" smtClean="0"/>
              <a:t>27/01/2021</a:t>
            </a:fld>
            <a:endParaRPr lang="pt-P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FA4F-C1A2-4731-8C0D-65C362E1DB78}" type="slidenum">
              <a:rPr lang="pt-PT" smtClean="0"/>
              <a:pPr/>
              <a:t>8</a:t>
            </a:fld>
            <a:endParaRPr lang="pt-P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7" y="219456"/>
            <a:ext cx="7943283" cy="4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0022" y="230850"/>
            <a:ext cx="380047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i="1" dirty="0" smtClean="0"/>
              <a:t>Nuestros objetivos</a:t>
            </a:r>
          </a:p>
          <a:p>
            <a:r>
              <a:rPr lang="es-ES" i="1" dirty="0" smtClean="0"/>
              <a:t>Docentes conozcan e implementen buenas experiencias</a:t>
            </a:r>
            <a:endParaRPr lang="es-ES" i="1" dirty="0"/>
          </a:p>
        </p:txBody>
      </p:sp>
      <p:sp>
        <p:nvSpPr>
          <p:cNvPr id="8" name="7 Rectángulo"/>
          <p:cNvSpPr/>
          <p:nvPr/>
        </p:nvSpPr>
        <p:spPr>
          <a:xfrm>
            <a:off x="150022" y="2195810"/>
            <a:ext cx="3800475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/>
              <a:t>Our </a:t>
            </a:r>
            <a:r>
              <a:rPr lang="en-US" b="1" dirty="0" smtClean="0"/>
              <a:t>goals</a:t>
            </a:r>
            <a:endParaRPr lang="en-US" b="1" dirty="0"/>
          </a:p>
          <a:p>
            <a:r>
              <a:rPr lang="en-US" dirty="0"/>
              <a:t>Teachers </a:t>
            </a:r>
            <a:r>
              <a:rPr lang="en-US" dirty="0" smtClean="0"/>
              <a:t>knowing </a:t>
            </a:r>
            <a:r>
              <a:rPr lang="en-US" dirty="0"/>
              <a:t>and </a:t>
            </a:r>
            <a:r>
              <a:rPr lang="en-US" dirty="0" smtClean="0"/>
              <a:t>implementing </a:t>
            </a:r>
            <a:r>
              <a:rPr lang="en-US" dirty="0"/>
              <a:t>good experiences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03" y="22432"/>
            <a:ext cx="6831997" cy="512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8581" y="1428804"/>
            <a:ext cx="2233422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The EU </a:t>
            </a:r>
            <a:r>
              <a:rPr lang="en-US" dirty="0" smtClean="0"/>
              <a:t>sets specific </a:t>
            </a:r>
            <a:r>
              <a:rPr lang="en-US" dirty="0"/>
              <a:t>priorities for all Erasmus programs (social inclusion, skills development, </a:t>
            </a:r>
            <a:r>
              <a:rPr lang="en-US" dirty="0" smtClean="0"/>
              <a:t>ICT….), </a:t>
            </a:r>
            <a:r>
              <a:rPr lang="en-US" dirty="0"/>
              <a:t>which we have </a:t>
            </a:r>
            <a:r>
              <a:rPr lang="en-US" dirty="0" smtClean="0"/>
              <a:t>included in this project…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03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276</Words>
  <Application>Microsoft Office PowerPoint</Application>
  <PresentationFormat>Presentación en pantalla (16:9)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ERASMUS+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ERASMUS is an experience to enjoy building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João</dc:creator>
  <cp:lastModifiedBy>Usuario de Windows</cp:lastModifiedBy>
  <cp:revision>54</cp:revision>
  <dcterms:created xsi:type="dcterms:W3CDTF">2013-05-19T20:14:42Z</dcterms:created>
  <dcterms:modified xsi:type="dcterms:W3CDTF">2021-01-27T12:33:16Z</dcterms:modified>
</cp:coreProperties>
</file>