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56" r:id="rId5"/>
    <p:sldId id="261" r:id="rId6"/>
    <p:sldId id="258" r:id="rId7"/>
    <p:sldId id="262" r:id="rId8"/>
    <p:sldId id="263" r:id="rId9"/>
    <p:sldId id="270" r:id="rId10"/>
    <p:sldId id="264" r:id="rId11"/>
    <p:sldId id="265" r:id="rId12"/>
    <p:sldId id="272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3" d="100"/>
          <a:sy n="33" d="100"/>
        </p:scale>
        <p:origin x="429" y="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BIURO KARIER</a:t>
            </a:r>
            <a:br>
              <a:rPr lang="pl-PL" dirty="0"/>
            </a:br>
            <a:r>
              <a:rPr lang="pl-PL" dirty="0" err="1"/>
              <a:t>Academic</a:t>
            </a:r>
            <a:r>
              <a:rPr lang="pl-PL" dirty="0"/>
              <a:t> </a:t>
            </a:r>
            <a:r>
              <a:rPr lang="pl-PL" dirty="0" err="1"/>
              <a:t>Career</a:t>
            </a:r>
            <a:r>
              <a:rPr lang="pl-PL" dirty="0"/>
              <a:t> Office</a:t>
            </a:r>
            <a:br>
              <a:rPr lang="pl-PL" dirty="0"/>
            </a:br>
            <a:r>
              <a:rPr lang="pl-PL" dirty="0" err="1">
                <a:solidFill>
                  <a:srgbClr val="00B0F0"/>
                </a:solidFill>
              </a:rPr>
              <a:t>Oficina</a:t>
            </a:r>
            <a:r>
              <a:rPr lang="pl-PL" dirty="0">
                <a:solidFill>
                  <a:srgbClr val="00B0F0"/>
                </a:solidFill>
              </a:rPr>
              <a:t> de Carrera </a:t>
            </a:r>
            <a:r>
              <a:rPr lang="pl-PL" dirty="0" err="1">
                <a:solidFill>
                  <a:srgbClr val="00B0F0"/>
                </a:solidFill>
              </a:rPr>
              <a:t>Académica</a:t>
            </a: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Państwowa Uczelnia Zawodowa im. Ignacego Mościckiego w Ciechanowie</a:t>
            </a:r>
          </a:p>
        </p:txBody>
      </p:sp>
    </p:spTree>
    <p:extLst>
      <p:ext uri="{BB962C8B-B14F-4D97-AF65-F5344CB8AC3E}">
        <p14:creationId xmlns:p14="http://schemas.microsoft.com/office/powerpoint/2010/main" val="2609235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Planowane dodatkowe działania w nowym roku </a:t>
            </a:r>
            <a:r>
              <a:rPr lang="pl-PL" dirty="0" smtClean="0"/>
              <a:t>akademickim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en-US" dirty="0"/>
              <a:t>Planned additional activities in the new academic year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Obowiązkowe zajęcia warsztatowe z doradztwa zawodowego dla studentów wszystkich kierunków studiów – kształtowanie kompetencji miękkich pożądanych na obecnym rynku pracy</a:t>
            </a:r>
          </a:p>
          <a:p>
            <a:r>
              <a:rPr lang="pl-PL" dirty="0"/>
              <a:t>Projekt we współpracy z Fundacją „</a:t>
            </a:r>
            <a:r>
              <a:rPr lang="pl-PL" b="1" dirty="0"/>
              <a:t>Zwolnieni z teorii”</a:t>
            </a:r>
          </a:p>
          <a:p>
            <a:pPr>
              <a:buFontTx/>
              <a:buChar char="-"/>
            </a:pPr>
            <a:r>
              <a:rPr lang="pl-PL" dirty="0"/>
              <a:t>aktywizacja studentów do realizowania projektów o dowolnej tematyce. Pomysł, realizacja, budżet, partnerzy, sponsorzy w gestii studentów. </a:t>
            </a:r>
          </a:p>
          <a:p>
            <a:pPr>
              <a:buFontTx/>
              <a:buChar char="-"/>
            </a:pPr>
            <a:r>
              <a:rPr lang="en-US" dirty="0"/>
              <a:t>Obligatory workshops on career counseling for students of all fields of study - shaping soft skills desired in the current labor market</a:t>
            </a:r>
          </a:p>
          <a:p>
            <a:pPr>
              <a:buFontTx/>
              <a:buChar char="-"/>
            </a:pPr>
            <a:r>
              <a:rPr lang="en-US" dirty="0"/>
              <a:t>Project in cooperation with the Foundation „</a:t>
            </a:r>
            <a:r>
              <a:rPr lang="pl-PL" dirty="0"/>
              <a:t> </a:t>
            </a:r>
            <a:r>
              <a:rPr lang="pl-PL" dirty="0" err="1"/>
              <a:t>theory</a:t>
            </a:r>
            <a:r>
              <a:rPr lang="pl-PL" dirty="0"/>
              <a:t> </a:t>
            </a:r>
            <a:r>
              <a:rPr lang="pl-PL" dirty="0" err="1"/>
              <a:t>free</a:t>
            </a:r>
            <a:r>
              <a:rPr lang="en-US" dirty="0"/>
              <a:t>"</a:t>
            </a:r>
          </a:p>
          <a:p>
            <a:pPr>
              <a:buFontTx/>
              <a:buChar char="-"/>
            </a:pPr>
            <a:r>
              <a:rPr lang="en-US" dirty="0"/>
              <a:t>- activation of students to implement projects on any subject. The idea, implementation, budget, partners, sponsors are the responsibility of the students.</a:t>
            </a:r>
            <a:endParaRPr lang="pl-PL" dirty="0"/>
          </a:p>
          <a:p>
            <a:pPr>
              <a:buFontTx/>
              <a:buChar char="-"/>
            </a:pPr>
            <a:r>
              <a:rPr lang="es-ES" dirty="0">
                <a:solidFill>
                  <a:srgbClr val="00B0F0"/>
                </a:solidFill>
              </a:rPr>
              <a:t>Talleres obligatorios sobre orientación profesional para estudiantes de todos los campos de estudio: dar forma a las habilidades sociales deseadas en el mercado laboral actual</a:t>
            </a:r>
          </a:p>
          <a:p>
            <a:pPr>
              <a:buFontTx/>
              <a:buChar char="-"/>
            </a:pPr>
            <a:r>
              <a:rPr lang="es-ES" dirty="0">
                <a:solidFill>
                  <a:srgbClr val="00B0F0"/>
                </a:solidFill>
              </a:rPr>
              <a:t>Proyecto en cooperación con la Fundación</a:t>
            </a:r>
            <a:r>
              <a:rPr lang="pl-PL" dirty="0">
                <a:solidFill>
                  <a:srgbClr val="00B0F0"/>
                </a:solidFill>
              </a:rPr>
              <a:t> „ </a:t>
            </a:r>
            <a:r>
              <a:rPr lang="pl-PL" dirty="0" err="1">
                <a:solidFill>
                  <a:srgbClr val="00B0F0"/>
                </a:solidFill>
              </a:rPr>
              <a:t>teoría</a:t>
            </a:r>
            <a:r>
              <a:rPr lang="pl-PL" dirty="0">
                <a:solidFill>
                  <a:srgbClr val="00B0F0"/>
                </a:solidFill>
              </a:rPr>
              <a:t> </a:t>
            </a:r>
            <a:r>
              <a:rPr lang="pl-PL" dirty="0" err="1">
                <a:solidFill>
                  <a:srgbClr val="00B0F0"/>
                </a:solidFill>
              </a:rPr>
              <a:t>libre</a:t>
            </a:r>
            <a:r>
              <a:rPr lang="pl-PL" dirty="0">
                <a:solidFill>
                  <a:srgbClr val="00B0F0"/>
                </a:solidFill>
              </a:rPr>
              <a:t>”</a:t>
            </a:r>
            <a:endParaRPr lang="es-ES" dirty="0">
              <a:solidFill>
                <a:srgbClr val="00B0F0"/>
              </a:solidFill>
            </a:endParaRPr>
          </a:p>
          <a:p>
            <a:pPr>
              <a:buFontTx/>
              <a:buChar char="-"/>
            </a:pPr>
            <a:r>
              <a:rPr lang="es-ES" dirty="0">
                <a:solidFill>
                  <a:srgbClr val="00B0F0"/>
                </a:solidFill>
              </a:rPr>
              <a:t>- Activación de los estudiantes para implementar proyectos sobre cualquier tema. La idea, implementación, presupuesto, socios, patrocinadores son responsabilidad de los estudiantes.</a:t>
            </a:r>
            <a:endParaRPr lang="pl-PL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25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Dziękuję za uwagę</a:t>
            </a:r>
            <a:br>
              <a:rPr lang="pl-PL" dirty="0"/>
            </a:br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for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attention</a:t>
            </a:r>
            <a:r>
              <a:rPr lang="pl-PL" dirty="0"/>
              <a:t/>
            </a:r>
            <a:br>
              <a:rPr lang="pl-PL" dirty="0"/>
            </a:br>
            <a:r>
              <a:rPr lang="pl-PL" dirty="0" err="1">
                <a:solidFill>
                  <a:srgbClr val="00B0F0"/>
                </a:solidFill>
              </a:rPr>
              <a:t>Gracias</a:t>
            </a:r>
            <a:r>
              <a:rPr lang="pl-PL" dirty="0">
                <a:solidFill>
                  <a:srgbClr val="00B0F0"/>
                </a:solidFill>
              </a:rPr>
              <a:t> por </a:t>
            </a:r>
            <a:r>
              <a:rPr lang="pl-PL" dirty="0" err="1">
                <a:solidFill>
                  <a:srgbClr val="00B0F0"/>
                </a:solidFill>
              </a:rPr>
              <a:t>su</a:t>
            </a:r>
            <a:r>
              <a:rPr lang="pl-PL" dirty="0">
                <a:solidFill>
                  <a:srgbClr val="00B0F0"/>
                </a:solidFill>
              </a:rPr>
              <a:t> </a:t>
            </a:r>
            <a:r>
              <a:rPr lang="pl-PL" dirty="0" err="1">
                <a:solidFill>
                  <a:srgbClr val="00B0F0"/>
                </a:solidFill>
              </a:rPr>
              <a:t>atención</a:t>
            </a: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Anita Moczulak – doradca zawodowy, mediator / </a:t>
            </a:r>
            <a:r>
              <a:rPr lang="pl-PL" dirty="0" err="1"/>
              <a:t>career</a:t>
            </a:r>
            <a:r>
              <a:rPr lang="pl-PL" dirty="0"/>
              <a:t> </a:t>
            </a:r>
            <a:r>
              <a:rPr lang="pl-PL" dirty="0" err="1"/>
              <a:t>counselor</a:t>
            </a:r>
            <a:r>
              <a:rPr lang="pl-PL" dirty="0"/>
              <a:t>, mediator / </a:t>
            </a:r>
            <a:r>
              <a:rPr lang="pl-PL" dirty="0" err="1"/>
              <a:t>consejero</a:t>
            </a:r>
            <a:r>
              <a:rPr lang="pl-PL" dirty="0"/>
              <a:t> de carrera, </a:t>
            </a:r>
            <a:r>
              <a:rPr lang="pl-PL"/>
              <a:t>mediador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557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Doradztwo zawodowe indywidualne i grupowe</a:t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en-US" sz="2800" dirty="0"/>
              <a:t>Individual and group career counseling 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es-ES" sz="2800" dirty="0">
                <a:solidFill>
                  <a:srgbClr val="00B0F0"/>
                </a:solidFill>
              </a:rPr>
              <a:t>Asesoramiento profesional individual y grupal</a:t>
            </a:r>
            <a:endParaRPr lang="pl-PL" sz="2800" dirty="0">
              <a:solidFill>
                <a:srgbClr val="00B0F0"/>
              </a:solidFill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1059656"/>
            <a:ext cx="3475038" cy="4738688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38" y="1059656"/>
            <a:ext cx="3475037" cy="4738687"/>
          </a:xfrm>
        </p:spPr>
      </p:pic>
    </p:spTree>
    <p:extLst>
      <p:ext uri="{BB962C8B-B14F-4D97-AF65-F5344CB8AC3E}">
        <p14:creationId xmlns:p14="http://schemas.microsoft.com/office/powerpoint/2010/main" val="1472299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Tematyka zajęć warsztatowych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 err="1"/>
              <a:t>Topics</a:t>
            </a:r>
            <a:r>
              <a:rPr lang="pl-PL" dirty="0"/>
              <a:t> of </a:t>
            </a:r>
            <a:r>
              <a:rPr lang="pl-PL" dirty="0" err="1"/>
              <a:t>workshops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 err="1"/>
              <a:t>Temas</a:t>
            </a:r>
            <a:r>
              <a:rPr lang="pl-PL" dirty="0"/>
              <a:t> de los </a:t>
            </a:r>
            <a:r>
              <a:rPr lang="pl-PL" dirty="0" err="1"/>
              <a:t>talleres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69268" y="864107"/>
            <a:ext cx="7315200" cy="5636083"/>
          </a:xfrm>
        </p:spPr>
        <p:txBody>
          <a:bodyPr numCol="2">
            <a:normAutofit fontScale="85000" lnSpcReduction="20000"/>
          </a:bodyPr>
          <a:lstStyle/>
          <a:p>
            <a:r>
              <a:rPr lang="pl-PL" sz="2800" b="1" dirty="0"/>
              <a:t>Aktywne poszukiwanie pracy</a:t>
            </a:r>
          </a:p>
          <a:p>
            <a:r>
              <a:rPr lang="pl-PL" sz="2800" b="1" dirty="0"/>
              <a:t>Metody poszukiwania pracy</a:t>
            </a:r>
          </a:p>
          <a:p>
            <a:r>
              <a:rPr lang="pl-PL" sz="2800" b="1" dirty="0"/>
              <a:t>Dokumenty aplikacyjne</a:t>
            </a:r>
          </a:p>
          <a:p>
            <a:r>
              <a:rPr lang="pl-PL" sz="2800" b="1" dirty="0"/>
              <a:t>Rozmowa kwalifikacyjna</a:t>
            </a:r>
          </a:p>
          <a:p>
            <a:r>
              <a:rPr lang="pl-PL" sz="2800" b="1" dirty="0"/>
              <a:t>Autoprezentacja</a:t>
            </a:r>
          </a:p>
          <a:p>
            <a:r>
              <a:rPr lang="pl-PL" sz="2800" b="1" dirty="0"/>
              <a:t>Sposoby radzenia sobie ze stresem</a:t>
            </a:r>
          </a:p>
          <a:p>
            <a:pPr marL="0" indent="0">
              <a:buNone/>
            </a:pPr>
            <a:endParaRPr lang="pl-PL" sz="2800" b="1" dirty="0"/>
          </a:p>
          <a:p>
            <a:pPr marL="0" indent="0">
              <a:buNone/>
            </a:pPr>
            <a:endParaRPr lang="pl-PL" sz="2800" b="1" dirty="0"/>
          </a:p>
          <a:p>
            <a:r>
              <a:rPr lang="en-US" sz="2800" b="1" dirty="0"/>
              <a:t>Active job search </a:t>
            </a:r>
            <a:endParaRPr lang="pl-PL" sz="2800" b="1" dirty="0"/>
          </a:p>
          <a:p>
            <a:r>
              <a:rPr lang="en-US" sz="2800" b="1" dirty="0"/>
              <a:t>Job search methods </a:t>
            </a:r>
            <a:endParaRPr lang="pl-PL" sz="2800" b="1" dirty="0"/>
          </a:p>
          <a:p>
            <a:r>
              <a:rPr lang="en-US" sz="2800" b="1" dirty="0"/>
              <a:t>Application documents </a:t>
            </a:r>
            <a:endParaRPr lang="pl-PL" sz="2800" b="1" dirty="0"/>
          </a:p>
          <a:p>
            <a:r>
              <a:rPr lang="en-US" sz="2800" b="1" dirty="0"/>
              <a:t>Interview </a:t>
            </a:r>
            <a:endParaRPr lang="pl-PL" sz="2800" b="1" dirty="0"/>
          </a:p>
          <a:p>
            <a:r>
              <a:rPr lang="en-US" sz="2800" b="1" dirty="0"/>
              <a:t>Self-presentation </a:t>
            </a:r>
            <a:endParaRPr lang="pl-PL" sz="2800" b="1" dirty="0"/>
          </a:p>
          <a:p>
            <a:r>
              <a:rPr lang="en-US" sz="2800" b="1" dirty="0"/>
              <a:t>Ways to deal with stress </a:t>
            </a:r>
            <a:endParaRPr lang="pl-PL" sz="2800" b="1" dirty="0"/>
          </a:p>
          <a:p>
            <a:endParaRPr lang="pl-PL" sz="2800" b="1" dirty="0"/>
          </a:p>
          <a:p>
            <a:endParaRPr lang="pl-PL" sz="2800" b="1" dirty="0"/>
          </a:p>
          <a:p>
            <a:r>
              <a:rPr lang="es-ES" sz="2800" b="1" dirty="0">
                <a:solidFill>
                  <a:srgbClr val="00B0F0"/>
                </a:solidFill>
              </a:rPr>
              <a:t>Búsqueda activa de empleo</a:t>
            </a:r>
            <a:endParaRPr lang="pl-PL" sz="2800" b="1" dirty="0">
              <a:solidFill>
                <a:srgbClr val="00B0F0"/>
              </a:solidFill>
            </a:endParaRPr>
          </a:p>
          <a:p>
            <a:r>
              <a:rPr lang="es-ES" sz="2800" b="1" dirty="0">
                <a:solidFill>
                  <a:srgbClr val="00B0F0"/>
                </a:solidFill>
              </a:rPr>
              <a:t>Métodos de búsqueda de empleo</a:t>
            </a:r>
          </a:p>
          <a:p>
            <a:r>
              <a:rPr lang="es-ES" sz="2800" b="1" dirty="0">
                <a:solidFill>
                  <a:srgbClr val="00B0F0"/>
                </a:solidFill>
              </a:rPr>
              <a:t>Documentos de aplicación</a:t>
            </a:r>
          </a:p>
          <a:p>
            <a:r>
              <a:rPr lang="es-ES" sz="2800" b="1" dirty="0">
                <a:solidFill>
                  <a:srgbClr val="00B0F0"/>
                </a:solidFill>
              </a:rPr>
              <a:t>Entrevista</a:t>
            </a:r>
          </a:p>
          <a:p>
            <a:r>
              <a:rPr lang="es-ES" sz="2800" b="1" dirty="0">
                <a:solidFill>
                  <a:srgbClr val="00B0F0"/>
                </a:solidFill>
              </a:rPr>
              <a:t>Autopresentación</a:t>
            </a:r>
          </a:p>
          <a:p>
            <a:r>
              <a:rPr lang="es-ES" sz="2800" b="1" dirty="0">
                <a:solidFill>
                  <a:srgbClr val="00B0F0"/>
                </a:solidFill>
              </a:rPr>
              <a:t>Maneras de lidiar con el estrés</a:t>
            </a:r>
            <a:endParaRPr lang="pl-PL" sz="2800" b="1" dirty="0">
              <a:solidFill>
                <a:srgbClr val="00B0F0"/>
              </a:solidFill>
            </a:endParaRPr>
          </a:p>
          <a:p>
            <a:pPr marL="1417320" lvl="3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9864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Akademickie Targi Pracy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 err="1"/>
              <a:t>Academic</a:t>
            </a:r>
            <a:r>
              <a:rPr lang="pl-PL" dirty="0"/>
              <a:t> Job </a:t>
            </a:r>
            <a:r>
              <a:rPr lang="pl-PL" dirty="0" err="1"/>
              <a:t>Fairs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 err="1">
                <a:solidFill>
                  <a:srgbClr val="00B0F0"/>
                </a:solidFill>
              </a:rPr>
              <a:t>Ferias</a:t>
            </a:r>
            <a:r>
              <a:rPr lang="pl-PL" dirty="0">
                <a:solidFill>
                  <a:srgbClr val="00B0F0"/>
                </a:solidFill>
              </a:rPr>
              <a:t> de </a:t>
            </a:r>
            <a:r>
              <a:rPr lang="pl-PL" dirty="0" err="1">
                <a:solidFill>
                  <a:srgbClr val="00B0F0"/>
                </a:solidFill>
              </a:rPr>
              <a:t>empleo</a:t>
            </a:r>
            <a:r>
              <a:rPr lang="pl-PL" dirty="0">
                <a:solidFill>
                  <a:srgbClr val="00B0F0"/>
                </a:solidFill>
              </a:rPr>
              <a:t> </a:t>
            </a:r>
            <a:r>
              <a:rPr lang="pl-PL" dirty="0" err="1">
                <a:solidFill>
                  <a:srgbClr val="00B0F0"/>
                </a:solidFill>
              </a:rPr>
              <a:t>académico</a:t>
            </a:r>
            <a:endParaRPr lang="pl-PL" dirty="0">
              <a:solidFill>
                <a:srgbClr val="00B0F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171" y="374074"/>
            <a:ext cx="3882044" cy="348298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57" y="3167149"/>
            <a:ext cx="3757352" cy="3341715"/>
          </a:xfrm>
        </p:spPr>
      </p:pic>
    </p:spTree>
    <p:extLst>
      <p:ext uri="{BB962C8B-B14F-4D97-AF65-F5344CB8AC3E}">
        <p14:creationId xmlns:p14="http://schemas.microsoft.com/office/powerpoint/2010/main" val="1169928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sz="3100" dirty="0"/>
              <a:t>Dzień Przedsiębiorczego Studenta</a:t>
            </a:r>
            <a:r>
              <a:rPr lang="pl-PL" sz="3300" dirty="0"/>
              <a:t/>
            </a:r>
            <a:br>
              <a:rPr lang="pl-PL" sz="3300" dirty="0"/>
            </a:br>
            <a:r>
              <a:rPr lang="pl-PL" sz="3300" dirty="0"/>
              <a:t/>
            </a:r>
            <a:br>
              <a:rPr lang="pl-PL" sz="3300" dirty="0"/>
            </a:br>
            <a:r>
              <a:rPr lang="pl-PL" sz="3300" dirty="0"/>
              <a:t>Day of </a:t>
            </a:r>
            <a:r>
              <a:rPr lang="pl-PL" sz="3300" dirty="0" err="1"/>
              <a:t>an</a:t>
            </a:r>
            <a:r>
              <a:rPr lang="pl-PL" sz="3300" dirty="0"/>
              <a:t> </a:t>
            </a:r>
            <a:r>
              <a:rPr lang="pl-PL" sz="3300" dirty="0" err="1"/>
              <a:t>Entrepreneurial</a:t>
            </a:r>
            <a:r>
              <a:rPr lang="pl-PL" sz="3300" dirty="0"/>
              <a:t> Student</a:t>
            </a:r>
            <a:br>
              <a:rPr lang="pl-PL" sz="3300" dirty="0"/>
            </a:br>
            <a:r>
              <a:rPr lang="pl-PL" sz="3300" dirty="0"/>
              <a:t/>
            </a:r>
            <a:br>
              <a:rPr lang="pl-PL" sz="3300" dirty="0"/>
            </a:br>
            <a:r>
              <a:rPr lang="pl-PL" sz="3300" dirty="0" err="1">
                <a:solidFill>
                  <a:srgbClr val="00B0F0"/>
                </a:solidFill>
              </a:rPr>
              <a:t>Día</a:t>
            </a:r>
            <a:r>
              <a:rPr lang="pl-PL" sz="3300" dirty="0">
                <a:solidFill>
                  <a:srgbClr val="00B0F0"/>
                </a:solidFill>
              </a:rPr>
              <a:t> del </a:t>
            </a:r>
            <a:r>
              <a:rPr lang="pl-PL" sz="3300" dirty="0" err="1">
                <a:solidFill>
                  <a:srgbClr val="00B0F0"/>
                </a:solidFill>
              </a:rPr>
              <a:t>estudiante</a:t>
            </a:r>
            <a:r>
              <a:rPr lang="pl-PL" sz="3300" dirty="0">
                <a:solidFill>
                  <a:srgbClr val="00B0F0"/>
                </a:solidFill>
              </a:rPr>
              <a:t> </a:t>
            </a:r>
            <a:r>
              <a:rPr lang="pl-PL" sz="3300" dirty="0" err="1">
                <a:solidFill>
                  <a:srgbClr val="00B0F0"/>
                </a:solidFill>
              </a:rPr>
              <a:t>emprendedor</a:t>
            </a:r>
            <a:r>
              <a:rPr lang="pl-PL" sz="3300" dirty="0"/>
              <a:t/>
            </a:r>
            <a:br>
              <a:rPr lang="pl-PL" sz="3300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644" y="748146"/>
            <a:ext cx="3475038" cy="3000894"/>
          </a:xfrm>
        </p:spPr>
      </p:pic>
      <p:pic>
        <p:nvPicPr>
          <p:cNvPr id="12" name="Symbol zastępczy zawartości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42" y="2759825"/>
            <a:ext cx="4028151" cy="2965195"/>
          </a:xfrm>
        </p:spPr>
      </p:pic>
    </p:spTree>
    <p:extLst>
      <p:ext uri="{BB962C8B-B14F-4D97-AF65-F5344CB8AC3E}">
        <p14:creationId xmlns:p14="http://schemas.microsoft.com/office/powerpoint/2010/main" val="1812028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Praktyki studenckie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Student </a:t>
            </a:r>
            <a:r>
              <a:rPr lang="pl-PL" dirty="0" err="1"/>
              <a:t>internships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 err="1">
                <a:solidFill>
                  <a:srgbClr val="00B0F0"/>
                </a:solidFill>
              </a:rPr>
              <a:t>Pasantías</a:t>
            </a:r>
            <a:r>
              <a:rPr lang="pl-PL" dirty="0">
                <a:solidFill>
                  <a:srgbClr val="00B0F0"/>
                </a:solidFill>
              </a:rPr>
              <a:t> de </a:t>
            </a:r>
            <a:r>
              <a:rPr lang="pl-PL" dirty="0" err="1">
                <a:solidFill>
                  <a:srgbClr val="00B0F0"/>
                </a:solidFill>
              </a:rPr>
              <a:t>estudiantes</a:t>
            </a: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867911" y="785191"/>
            <a:ext cx="4694650" cy="5531125"/>
          </a:xfrm>
        </p:spPr>
        <p:txBody>
          <a:bodyPr>
            <a:normAutofit fontScale="92500"/>
          </a:bodyPr>
          <a:lstStyle/>
          <a:p>
            <a:r>
              <a:rPr lang="pl-PL" b="1" dirty="0"/>
              <a:t>Pomoc w poszukiwaniu miejsca praktyk</a:t>
            </a:r>
          </a:p>
          <a:p>
            <a:r>
              <a:rPr lang="pl-PL" b="1" dirty="0"/>
              <a:t>Kontakt z pracodawcami</a:t>
            </a:r>
          </a:p>
          <a:p>
            <a:r>
              <a:rPr lang="pl-PL" b="1" dirty="0"/>
              <a:t>Przygotowanie studenta do wejścia w środowisko pracy</a:t>
            </a:r>
          </a:p>
          <a:p>
            <a:endParaRPr lang="pl-PL" b="1" dirty="0"/>
          </a:p>
          <a:p>
            <a:r>
              <a:rPr lang="en-US" b="1" dirty="0"/>
              <a:t>Help in finding a place of apprenticeship</a:t>
            </a:r>
          </a:p>
          <a:p>
            <a:r>
              <a:rPr lang="en-US" b="1" dirty="0"/>
              <a:t>Contact with employers</a:t>
            </a:r>
          </a:p>
          <a:p>
            <a:r>
              <a:rPr lang="en-US" b="1" dirty="0"/>
              <a:t>Preparing the student to enter the work environment</a:t>
            </a:r>
            <a:endParaRPr lang="pl-PL" b="1" dirty="0"/>
          </a:p>
          <a:p>
            <a:endParaRPr lang="pl-PL" b="1" dirty="0"/>
          </a:p>
          <a:p>
            <a:r>
              <a:rPr lang="es-ES" b="1" dirty="0">
                <a:solidFill>
                  <a:srgbClr val="00B0F0"/>
                </a:solidFill>
              </a:rPr>
              <a:t>Ayuda para encontrar un lugar de aprendizaje.</a:t>
            </a:r>
          </a:p>
          <a:p>
            <a:r>
              <a:rPr lang="es-ES" b="1" dirty="0">
                <a:solidFill>
                  <a:srgbClr val="00B0F0"/>
                </a:solidFill>
              </a:rPr>
              <a:t>Contacto con empleadores</a:t>
            </a:r>
          </a:p>
          <a:p>
            <a:r>
              <a:rPr lang="es-ES" b="1" dirty="0">
                <a:solidFill>
                  <a:srgbClr val="00B0F0"/>
                </a:solidFill>
              </a:rPr>
              <a:t>Preparar al alumno para ingresar al ambiente laboral</a:t>
            </a:r>
            <a:endParaRPr lang="pl-PL" b="1" dirty="0">
              <a:solidFill>
                <a:srgbClr val="00B0F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181" y="1123837"/>
            <a:ext cx="3410174" cy="2701455"/>
          </a:xfrm>
        </p:spPr>
      </p:pic>
    </p:spTree>
    <p:extLst>
      <p:ext uri="{BB962C8B-B14F-4D97-AF65-F5344CB8AC3E}">
        <p14:creationId xmlns:p14="http://schemas.microsoft.com/office/powerpoint/2010/main" val="996805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Oferty pracy dla studentów i absolwentów</a:t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en-US" sz="2800" dirty="0"/>
              <a:t>Job offers for students and graduates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es-ES" sz="2800" dirty="0">
                <a:solidFill>
                  <a:srgbClr val="00B0F0"/>
                </a:solidFill>
              </a:rPr>
              <a:t>Ofertas de empleo para estudiantes y graduados</a:t>
            </a:r>
            <a:endParaRPr lang="pl-PL" sz="2800" dirty="0">
              <a:solidFill>
                <a:srgbClr val="00B0F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0" y="971542"/>
            <a:ext cx="3475038" cy="4914916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38" y="978085"/>
            <a:ext cx="3475037" cy="4901831"/>
          </a:xfrm>
        </p:spPr>
      </p:pic>
    </p:spTree>
    <p:extLst>
      <p:ext uri="{BB962C8B-B14F-4D97-AF65-F5344CB8AC3E}">
        <p14:creationId xmlns:p14="http://schemas.microsoft.com/office/powerpoint/2010/main" val="229253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Projekty EFS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 err="1"/>
              <a:t>European</a:t>
            </a:r>
            <a:r>
              <a:rPr lang="pl-PL" dirty="0"/>
              <a:t> </a:t>
            </a:r>
            <a:r>
              <a:rPr lang="pl-PL" dirty="0" err="1"/>
              <a:t>projects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 err="1">
                <a:solidFill>
                  <a:srgbClr val="00B0F0"/>
                </a:solidFill>
              </a:rPr>
              <a:t>Proyectos</a:t>
            </a:r>
            <a:r>
              <a:rPr lang="pl-PL" dirty="0">
                <a:solidFill>
                  <a:srgbClr val="00B0F0"/>
                </a:solidFill>
              </a:rPr>
              <a:t> </a:t>
            </a:r>
            <a:r>
              <a:rPr lang="pl-PL" dirty="0" err="1">
                <a:solidFill>
                  <a:srgbClr val="00B0F0"/>
                </a:solidFill>
              </a:rPr>
              <a:t>europeos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Projekt „Dobry Start”</a:t>
            </a:r>
          </a:p>
          <a:p>
            <a:r>
              <a:rPr lang="pl-PL" dirty="0"/>
              <a:t>„The </a:t>
            </a:r>
            <a:r>
              <a:rPr lang="pl-PL" dirty="0" err="1"/>
              <a:t>good</a:t>
            </a:r>
            <a:r>
              <a:rPr lang="pl-PL" dirty="0"/>
              <a:t> start” </a:t>
            </a:r>
            <a:r>
              <a:rPr lang="pl-PL" dirty="0" err="1"/>
              <a:t>project</a:t>
            </a:r>
            <a:endParaRPr lang="pl-PL" dirty="0"/>
          </a:p>
          <a:p>
            <a:r>
              <a:rPr lang="pl-PL" dirty="0" err="1">
                <a:solidFill>
                  <a:srgbClr val="00B0F0"/>
                </a:solidFill>
              </a:rPr>
              <a:t>Proyecto</a:t>
            </a:r>
            <a:r>
              <a:rPr lang="pl-PL" dirty="0">
                <a:solidFill>
                  <a:srgbClr val="00B0F0"/>
                </a:solidFill>
              </a:rPr>
              <a:t> "</a:t>
            </a:r>
            <a:r>
              <a:rPr lang="pl-PL" dirty="0" err="1">
                <a:solidFill>
                  <a:srgbClr val="00B0F0"/>
                </a:solidFill>
              </a:rPr>
              <a:t>Buen</a:t>
            </a:r>
            <a:r>
              <a:rPr lang="pl-PL" dirty="0">
                <a:solidFill>
                  <a:srgbClr val="00B0F0"/>
                </a:solidFill>
              </a:rPr>
              <a:t> </a:t>
            </a:r>
            <a:r>
              <a:rPr lang="pl-PL" dirty="0" err="1">
                <a:solidFill>
                  <a:srgbClr val="00B0F0"/>
                </a:solidFill>
              </a:rPr>
              <a:t>comienzo</a:t>
            </a:r>
            <a:r>
              <a:rPr lang="pl-PL" dirty="0">
                <a:solidFill>
                  <a:srgbClr val="00B0F0"/>
                </a:solidFill>
              </a:rPr>
              <a:t>"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u="sng" dirty="0"/>
              <a:t>Szkolenia i kursy </a:t>
            </a:r>
          </a:p>
          <a:p>
            <a:r>
              <a:rPr lang="pl-PL" dirty="0"/>
              <a:t>„Cisco”</a:t>
            </a:r>
          </a:p>
          <a:p>
            <a:r>
              <a:rPr lang="pl-PL" dirty="0"/>
              <a:t>„Książka przychodów i rozchodów”</a:t>
            </a:r>
          </a:p>
          <a:p>
            <a:r>
              <a:rPr lang="en-US" u="sng" dirty="0"/>
              <a:t>Training and courses</a:t>
            </a:r>
          </a:p>
          <a:p>
            <a:r>
              <a:rPr lang="en-US" dirty="0"/>
              <a:t>"Cisco„</a:t>
            </a:r>
            <a:endParaRPr lang="pl-PL" dirty="0"/>
          </a:p>
          <a:p>
            <a:r>
              <a:rPr lang="en-US" dirty="0"/>
              <a:t>the bookkeeping for small enterprises</a:t>
            </a:r>
            <a:endParaRPr lang="pl-PL" dirty="0"/>
          </a:p>
          <a:p>
            <a:r>
              <a:rPr lang="es-ES" u="sng" dirty="0">
                <a:solidFill>
                  <a:srgbClr val="00B0F0"/>
                </a:solidFill>
              </a:rPr>
              <a:t>Formación y cursos</a:t>
            </a:r>
          </a:p>
          <a:p>
            <a:r>
              <a:rPr lang="es-ES" dirty="0">
                <a:solidFill>
                  <a:srgbClr val="00B0F0"/>
                </a:solidFill>
              </a:rPr>
              <a:t>"Cisco"</a:t>
            </a:r>
          </a:p>
          <a:p>
            <a:r>
              <a:rPr lang="es-ES" dirty="0">
                <a:solidFill>
                  <a:srgbClr val="00B0F0"/>
                </a:solidFill>
              </a:rPr>
              <a:t>la contabilidad para pequeñas empresas</a:t>
            </a:r>
            <a:endParaRPr lang="pl-PL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86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Formy wsparcia dla studentów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en-US" dirty="0"/>
              <a:t>Forms of support for students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es-ES" dirty="0">
                <a:solidFill>
                  <a:srgbClr val="00B0F0"/>
                </a:solidFill>
              </a:rPr>
              <a:t>Formas de apoyo a los estudiantes</a:t>
            </a: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752001" y="864108"/>
            <a:ext cx="5723349" cy="5120640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Wsparcie psychologiczne</a:t>
            </a:r>
          </a:p>
          <a:p>
            <a:r>
              <a:rPr lang="pl-PL" dirty="0"/>
              <a:t>Doradztwo zawodowe</a:t>
            </a:r>
          </a:p>
          <a:p>
            <a:r>
              <a:rPr lang="pl-PL" dirty="0"/>
              <a:t>Stypendia naukowe i socjalne</a:t>
            </a:r>
          </a:p>
          <a:p>
            <a:r>
              <a:rPr lang="pl-PL" dirty="0"/>
              <a:t>Zakwaterowanie w Domu Studenta</a:t>
            </a:r>
          </a:p>
          <a:p>
            <a:r>
              <a:rPr lang="pl-PL" dirty="0"/>
              <a:t>Wsparcie dla osób z niepełnosprawnościami</a:t>
            </a:r>
          </a:p>
          <a:p>
            <a:r>
              <a:rPr lang="en-US" b="1" dirty="0"/>
              <a:t>Psychological support</a:t>
            </a:r>
          </a:p>
          <a:p>
            <a:r>
              <a:rPr lang="en-US" b="1" dirty="0"/>
              <a:t>Professional counseling</a:t>
            </a:r>
          </a:p>
          <a:p>
            <a:r>
              <a:rPr lang="en-US" b="1" dirty="0"/>
              <a:t>Scientific and social scholarships</a:t>
            </a:r>
          </a:p>
          <a:p>
            <a:r>
              <a:rPr lang="en-US" b="1" dirty="0"/>
              <a:t>Accommodation at the Student Dormitory</a:t>
            </a:r>
          </a:p>
          <a:p>
            <a:r>
              <a:rPr lang="en-US" b="1" dirty="0"/>
              <a:t>Support for people with disabilities</a:t>
            </a:r>
            <a:endParaRPr lang="pl-PL" b="1" dirty="0"/>
          </a:p>
          <a:p>
            <a:r>
              <a:rPr lang="es-ES" dirty="0">
                <a:solidFill>
                  <a:srgbClr val="00B0F0"/>
                </a:solidFill>
              </a:rPr>
              <a:t>La apoyo psicological</a:t>
            </a:r>
          </a:p>
          <a:p>
            <a:r>
              <a:rPr lang="es-ES" dirty="0">
                <a:solidFill>
                  <a:srgbClr val="00B0F0"/>
                </a:solidFill>
              </a:rPr>
              <a:t>Asesoramiento profesional</a:t>
            </a:r>
          </a:p>
          <a:p>
            <a:r>
              <a:rPr lang="es-ES" dirty="0">
                <a:solidFill>
                  <a:srgbClr val="00B0F0"/>
                </a:solidFill>
              </a:rPr>
              <a:t>Becas científicas y sociales</a:t>
            </a:r>
          </a:p>
          <a:p>
            <a:r>
              <a:rPr lang="es-ES" dirty="0">
                <a:solidFill>
                  <a:srgbClr val="00B0F0"/>
                </a:solidFill>
              </a:rPr>
              <a:t>Alojamiento en el dormitorio de estudiantes</a:t>
            </a:r>
          </a:p>
          <a:p>
            <a:r>
              <a:rPr lang="es-ES" dirty="0">
                <a:solidFill>
                  <a:srgbClr val="00B0F0"/>
                </a:solidFill>
              </a:rPr>
              <a:t>Apoyo a personas con discapacidad</a:t>
            </a:r>
            <a:endParaRPr lang="pl-PL" dirty="0">
              <a:solidFill>
                <a:srgbClr val="00B0F0"/>
              </a:solidFill>
            </a:endParaRPr>
          </a:p>
        </p:txBody>
      </p:sp>
      <p:pic>
        <p:nvPicPr>
          <p:cNvPr id="5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91" y="885449"/>
            <a:ext cx="1972556" cy="2108595"/>
          </a:xfrm>
        </p:spPr>
      </p:pic>
    </p:spTree>
    <p:extLst>
      <p:ext uri="{BB962C8B-B14F-4D97-AF65-F5344CB8AC3E}">
        <p14:creationId xmlns:p14="http://schemas.microsoft.com/office/powerpoint/2010/main" val="86978431"/>
      </p:ext>
    </p:extLst>
  </p:cSld>
  <p:clrMapOvr>
    <a:masterClrMapping/>
  </p:clrMapOvr>
</p:sld>
</file>

<file path=ppt/theme/theme1.xml><?xml version="1.0" encoding="utf-8"?>
<a:theme xmlns:a="http://schemas.openxmlformats.org/drawingml/2006/main" name="Ramka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C8F2F62000154CAA96E823CD9EDDD6" ma:contentTypeVersion="14" ma:contentTypeDescription="Utwórz nowy dokument." ma:contentTypeScope="" ma:versionID="889524e0ef03d8af76599de0e6b6d6b9">
  <xsd:schema xmlns:xsd="http://www.w3.org/2001/XMLSchema" xmlns:xs="http://www.w3.org/2001/XMLSchema" xmlns:p="http://schemas.microsoft.com/office/2006/metadata/properties" xmlns:ns3="cbc949cc-a24a-44df-a2ed-89f72c400042" xmlns:ns4="e3dbaba0-29b3-46fd-804f-c2881bc35420" targetNamespace="http://schemas.microsoft.com/office/2006/metadata/properties" ma:root="true" ma:fieldsID="7690b5ab1718b43a8efce28063c04fe1" ns3:_="" ns4:_="">
    <xsd:import namespace="cbc949cc-a24a-44df-a2ed-89f72c400042"/>
    <xsd:import namespace="e3dbaba0-29b3-46fd-804f-c2881bc3542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c949cc-a24a-44df-a2ed-89f72c4000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baba0-29b3-46fd-804f-c2881bc3542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5F73E7-6AE8-44A4-A426-7E727D4F47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107F34-0992-4855-B367-A59C6EC5C5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c949cc-a24a-44df-a2ed-89f72c400042"/>
    <ds:schemaRef ds:uri="e3dbaba0-29b3-46fd-804f-c2881bc354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58EADC-2FFE-48B4-8348-F19C7925A3C2}">
  <ds:schemaRefs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cbc949cc-a24a-44df-a2ed-89f72c400042"/>
    <ds:schemaRef ds:uri="e3dbaba0-29b3-46fd-804f-c2881bc35420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Ramka</Template>
  <TotalTime>325</TotalTime>
  <Words>448</Words>
  <Application>Microsoft Office PowerPoint</Application>
  <PresentationFormat>Panorámica</PresentationFormat>
  <Paragraphs>82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Corbel</vt:lpstr>
      <vt:lpstr>Wingdings 2</vt:lpstr>
      <vt:lpstr>Ramka</vt:lpstr>
      <vt:lpstr>BIURO KARIER Academic Career Office Oficina de Carrera Académica</vt:lpstr>
      <vt:lpstr>Doradztwo zawodowe indywidualne i grupowe  Individual and group career counseling   Asesoramiento profesional individual y grupal</vt:lpstr>
      <vt:lpstr>Tematyka zajęć warsztatowych  Topics of workshops  Temas de los talleres</vt:lpstr>
      <vt:lpstr>Akademickie Targi Pracy  Academic Job Fairs  Ferias de empleo académico</vt:lpstr>
      <vt:lpstr>  Dzień Przedsiębiorczego Studenta  Day of an Entrepreneurial Student  Día del estudiante emprendedor  </vt:lpstr>
      <vt:lpstr>Praktyki studenckie  Student internships  Pasantías de estudiantes</vt:lpstr>
      <vt:lpstr>Oferty pracy dla studentów i absolwentów  Job offers for students and graduates  Ofertas de empleo para estudiantes y graduados</vt:lpstr>
      <vt:lpstr>Projekty EFS  European projects  Proyectos europeos  </vt:lpstr>
      <vt:lpstr>Formy wsparcia dla studentów  Forms of support for students  Formas de apoyo a los estudiantes</vt:lpstr>
      <vt:lpstr>Planowane dodatkowe działania w nowym roku akademickim  Planned additional activities in the new academic year</vt:lpstr>
      <vt:lpstr>Dziękuję za uwagę Thank you for your attention Gracias por su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BIURO KARIER</dc:title>
  <dc:creator>PWSZ</dc:creator>
  <cp:lastModifiedBy>Usuario de Windows</cp:lastModifiedBy>
  <cp:revision>17</cp:revision>
  <dcterms:created xsi:type="dcterms:W3CDTF">2021-08-30T11:52:29Z</dcterms:created>
  <dcterms:modified xsi:type="dcterms:W3CDTF">2021-10-18T13:01:32Z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0x0101008EC8F2F62000154CAA96E823CD9EDDD6</vt:lpwstr>
  </property>
</Properties>
</file>