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sldIdLst>
    <p:sldId id="287" r:id="rId2"/>
    <p:sldId id="258" r:id="rId3"/>
    <p:sldId id="298" r:id="rId4"/>
    <p:sldId id="260" r:id="rId5"/>
    <p:sldId id="288" r:id="rId6"/>
    <p:sldId id="262" r:id="rId7"/>
    <p:sldId id="261" r:id="rId8"/>
    <p:sldId id="283" r:id="rId9"/>
    <p:sldId id="290" r:id="rId10"/>
    <p:sldId id="284" r:id="rId11"/>
    <p:sldId id="285" r:id="rId12"/>
    <p:sldId id="291" r:id="rId13"/>
    <p:sldId id="263" r:id="rId14"/>
    <p:sldId id="289" r:id="rId15"/>
    <p:sldId id="265" r:id="rId16"/>
    <p:sldId id="267" r:id="rId17"/>
    <p:sldId id="292" r:id="rId18"/>
    <p:sldId id="297" r:id="rId19"/>
    <p:sldId id="296" r:id="rId20"/>
    <p:sldId id="268" r:id="rId21"/>
    <p:sldId id="286" r:id="rId22"/>
    <p:sldId id="269" r:id="rId23"/>
    <p:sldId id="272" r:id="rId24"/>
    <p:sldId id="273" r:id="rId25"/>
    <p:sldId id="274" r:id="rId26"/>
    <p:sldId id="293" r:id="rId27"/>
    <p:sldId id="294" r:id="rId28"/>
    <p:sldId id="295" r:id="rId29"/>
    <p:sldId id="275" r:id="rId30"/>
    <p:sldId id="276" r:id="rId31"/>
    <p:sldId id="279" r:id="rId32"/>
    <p:sldId id="277" r:id="rId33"/>
    <p:sldId id="278" r:id="rId34"/>
    <p:sldId id="280" r:id="rId35"/>
    <p:sldId id="282" r:id="rId36"/>
    <p:sldId id="28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21FA03-8C8D-4B52-81AC-7DFDA446A32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CDCDAE0-6F2B-499B-B4AB-C2A0E6F76F76}">
      <dgm:prSet custT="1"/>
      <dgm:spPr/>
      <dgm:t>
        <a:bodyPr/>
        <a:lstStyle/>
        <a:p>
          <a:pPr rtl="0"/>
          <a:r>
            <a:rPr lang="es-ES" sz="2800" b="0" i="0" u="sng" dirty="0"/>
            <a:t>EMPLEO ATÍPICO Y PRECARIEDAD</a:t>
          </a:r>
          <a:endParaRPr lang="es-ES" sz="2800" dirty="0"/>
        </a:p>
      </dgm:t>
    </dgm:pt>
    <dgm:pt modelId="{516ED81C-FA18-4D35-ADF2-CD7AC68ACE7C}" type="parTrans" cxnId="{A27ED562-FF49-41AF-8FE8-99E71D24C77E}">
      <dgm:prSet/>
      <dgm:spPr/>
      <dgm:t>
        <a:bodyPr/>
        <a:lstStyle/>
        <a:p>
          <a:endParaRPr lang="es-ES"/>
        </a:p>
      </dgm:t>
    </dgm:pt>
    <dgm:pt modelId="{1D3CFF56-E31E-420A-BB6E-24D1D1224E70}" type="sibTrans" cxnId="{A27ED562-FF49-41AF-8FE8-99E71D24C77E}">
      <dgm:prSet/>
      <dgm:spPr/>
      <dgm:t>
        <a:bodyPr/>
        <a:lstStyle/>
        <a:p>
          <a:endParaRPr lang="es-ES"/>
        </a:p>
      </dgm:t>
    </dgm:pt>
    <dgm:pt modelId="{5CAB4F2C-0042-40E7-BF1B-EBA9EEE523A6}">
      <dgm:prSet custT="1"/>
      <dgm:spPr/>
      <dgm:t>
        <a:bodyPr/>
        <a:lstStyle/>
        <a:p>
          <a:pPr rtl="0"/>
          <a:r>
            <a:rPr lang="es-ES" sz="2800" b="0" i="1" dirty="0"/>
            <a:t>Resolución del Parlamento Europeo, de 4 de julio de 2017, sobre las condiciones laborales y el empleo precario (2016/2221(INI))</a:t>
          </a:r>
          <a:endParaRPr lang="es-ES" sz="2800" dirty="0"/>
        </a:p>
      </dgm:t>
    </dgm:pt>
    <dgm:pt modelId="{5117CBB5-8176-4D22-B912-457ADF0A49C0}" type="parTrans" cxnId="{E7FF8778-26E2-4FA3-B92E-E4488B1485A8}">
      <dgm:prSet/>
      <dgm:spPr/>
      <dgm:t>
        <a:bodyPr/>
        <a:lstStyle/>
        <a:p>
          <a:endParaRPr lang="es-ES"/>
        </a:p>
      </dgm:t>
    </dgm:pt>
    <dgm:pt modelId="{43A79FCD-5DF3-4B8A-ACAA-19263AB65B95}" type="sibTrans" cxnId="{E7FF8778-26E2-4FA3-B92E-E4488B1485A8}">
      <dgm:prSet/>
      <dgm:spPr/>
      <dgm:t>
        <a:bodyPr/>
        <a:lstStyle/>
        <a:p>
          <a:endParaRPr lang="es-ES"/>
        </a:p>
      </dgm:t>
    </dgm:pt>
    <dgm:pt modelId="{37F84702-F73B-4D18-98C5-4B8BCB0FDAEC}">
      <dgm:prSet custT="1"/>
      <dgm:spPr/>
      <dgm:t>
        <a:bodyPr/>
        <a:lstStyle/>
        <a:p>
          <a:pPr rtl="0"/>
          <a:r>
            <a:rPr lang="es-ES" sz="2800" b="0" i="0" dirty="0"/>
            <a:t>Entronca con la idea de </a:t>
          </a:r>
          <a:r>
            <a:rPr lang="es-ES" sz="2800" b="1" i="0" u="sng" dirty="0"/>
            <a:t>trabajo decente de la OIT </a:t>
          </a:r>
          <a:r>
            <a:rPr lang="es-ES" sz="2800" b="0" i="0" dirty="0"/>
            <a:t>(Resolución 198, 2006), la </a:t>
          </a:r>
          <a:r>
            <a:rPr lang="es-ES" sz="2800" b="1" i="0" u="sng" dirty="0"/>
            <a:t>Carta de DDFF de la UE</a:t>
          </a:r>
          <a:r>
            <a:rPr lang="es-ES" sz="2800" b="0" i="0" dirty="0"/>
            <a:t>, el </a:t>
          </a:r>
          <a:r>
            <a:rPr lang="es-ES" sz="2800" b="1" i="0" u="sng" dirty="0"/>
            <a:t>Pilar Social Europeo</a:t>
          </a:r>
          <a:r>
            <a:rPr lang="es-ES" sz="2800" b="0" i="0" dirty="0"/>
            <a:t>…</a:t>
          </a:r>
          <a:endParaRPr lang="es-ES" sz="2800" dirty="0"/>
        </a:p>
      </dgm:t>
    </dgm:pt>
    <dgm:pt modelId="{55BB6A43-B0A1-46E9-BC10-6ADE52715859}" type="parTrans" cxnId="{B08520EB-E8C5-4C94-9C03-42F60702EBF3}">
      <dgm:prSet/>
      <dgm:spPr/>
      <dgm:t>
        <a:bodyPr/>
        <a:lstStyle/>
        <a:p>
          <a:endParaRPr lang="es-ES"/>
        </a:p>
      </dgm:t>
    </dgm:pt>
    <dgm:pt modelId="{7292FA2A-3DF1-46FD-A16F-5E2AADBB5CFC}" type="sibTrans" cxnId="{B08520EB-E8C5-4C94-9C03-42F60702EBF3}">
      <dgm:prSet/>
      <dgm:spPr/>
      <dgm:t>
        <a:bodyPr/>
        <a:lstStyle/>
        <a:p>
          <a:endParaRPr lang="es-ES"/>
        </a:p>
      </dgm:t>
    </dgm:pt>
    <dgm:pt modelId="{472F6606-8D32-4A32-8A38-0089D9CA3BB8}" type="pres">
      <dgm:prSet presAssocID="{1021FA03-8C8D-4B52-81AC-7DFDA446A325}" presName="linear" presStyleCnt="0">
        <dgm:presLayoutVars>
          <dgm:animLvl val="lvl"/>
          <dgm:resizeHandles val="exact"/>
        </dgm:presLayoutVars>
      </dgm:prSet>
      <dgm:spPr/>
    </dgm:pt>
    <dgm:pt modelId="{8DDFDB5F-79F6-48B7-A43F-BED8737A9783}" type="pres">
      <dgm:prSet presAssocID="{7CDCDAE0-6F2B-499B-B4AB-C2A0E6F76F76}" presName="parentText" presStyleLbl="node1" presStyleIdx="0" presStyleCnt="2" custLinFactNeighborX="-368" custLinFactNeighborY="-20711">
        <dgm:presLayoutVars>
          <dgm:chMax val="0"/>
          <dgm:bulletEnabled val="1"/>
        </dgm:presLayoutVars>
      </dgm:prSet>
      <dgm:spPr/>
    </dgm:pt>
    <dgm:pt modelId="{EEDC3FBC-9312-4282-9F11-66DC0F14A1A0}" type="pres">
      <dgm:prSet presAssocID="{1D3CFF56-E31E-420A-BB6E-24D1D1224E70}" presName="spacer" presStyleCnt="0"/>
      <dgm:spPr/>
    </dgm:pt>
    <dgm:pt modelId="{6D0A893C-D4C6-45B1-B50D-1F8178164B1D}" type="pres">
      <dgm:prSet presAssocID="{5CAB4F2C-0042-40E7-BF1B-EBA9EEE523A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D8D6415-FC39-4EDB-B957-C3E190D7F14C}" type="pres">
      <dgm:prSet presAssocID="{5CAB4F2C-0042-40E7-BF1B-EBA9EEE523A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27ED562-FF49-41AF-8FE8-99E71D24C77E}" srcId="{1021FA03-8C8D-4B52-81AC-7DFDA446A325}" destId="{7CDCDAE0-6F2B-499B-B4AB-C2A0E6F76F76}" srcOrd="0" destOrd="0" parTransId="{516ED81C-FA18-4D35-ADF2-CD7AC68ACE7C}" sibTransId="{1D3CFF56-E31E-420A-BB6E-24D1D1224E70}"/>
    <dgm:cxn modelId="{EB55B66B-550F-419E-A723-A31B564E3892}" type="presOf" srcId="{7CDCDAE0-6F2B-499B-B4AB-C2A0E6F76F76}" destId="{8DDFDB5F-79F6-48B7-A43F-BED8737A9783}" srcOrd="0" destOrd="0" presId="urn:microsoft.com/office/officeart/2005/8/layout/vList2"/>
    <dgm:cxn modelId="{9E078D77-D9FC-4D27-A330-F0BCBF4D6737}" type="presOf" srcId="{37F84702-F73B-4D18-98C5-4B8BCB0FDAEC}" destId="{9D8D6415-FC39-4EDB-B957-C3E190D7F14C}" srcOrd="0" destOrd="0" presId="urn:microsoft.com/office/officeart/2005/8/layout/vList2"/>
    <dgm:cxn modelId="{E7FF8778-26E2-4FA3-B92E-E4488B1485A8}" srcId="{1021FA03-8C8D-4B52-81AC-7DFDA446A325}" destId="{5CAB4F2C-0042-40E7-BF1B-EBA9EEE523A6}" srcOrd="1" destOrd="0" parTransId="{5117CBB5-8176-4D22-B912-457ADF0A49C0}" sibTransId="{43A79FCD-5DF3-4B8A-ACAA-19263AB65B95}"/>
    <dgm:cxn modelId="{BB8B67C9-D9F1-40EB-9CF3-76CB7916CD0B}" type="presOf" srcId="{1021FA03-8C8D-4B52-81AC-7DFDA446A325}" destId="{472F6606-8D32-4A32-8A38-0089D9CA3BB8}" srcOrd="0" destOrd="0" presId="urn:microsoft.com/office/officeart/2005/8/layout/vList2"/>
    <dgm:cxn modelId="{8014BAEA-2A33-41DF-9102-C4DA8E8EDA4C}" type="presOf" srcId="{5CAB4F2C-0042-40E7-BF1B-EBA9EEE523A6}" destId="{6D0A893C-D4C6-45B1-B50D-1F8178164B1D}" srcOrd="0" destOrd="0" presId="urn:microsoft.com/office/officeart/2005/8/layout/vList2"/>
    <dgm:cxn modelId="{B08520EB-E8C5-4C94-9C03-42F60702EBF3}" srcId="{5CAB4F2C-0042-40E7-BF1B-EBA9EEE523A6}" destId="{37F84702-F73B-4D18-98C5-4B8BCB0FDAEC}" srcOrd="0" destOrd="0" parTransId="{55BB6A43-B0A1-46E9-BC10-6ADE52715859}" sibTransId="{7292FA2A-3DF1-46FD-A16F-5E2AADBB5CFC}"/>
    <dgm:cxn modelId="{7180D356-E1E0-401E-889D-70AAC746D852}" type="presParOf" srcId="{472F6606-8D32-4A32-8A38-0089D9CA3BB8}" destId="{8DDFDB5F-79F6-48B7-A43F-BED8737A9783}" srcOrd="0" destOrd="0" presId="urn:microsoft.com/office/officeart/2005/8/layout/vList2"/>
    <dgm:cxn modelId="{DCE84AC9-69FF-461B-B424-9DCCE7F72D2C}" type="presParOf" srcId="{472F6606-8D32-4A32-8A38-0089D9CA3BB8}" destId="{EEDC3FBC-9312-4282-9F11-66DC0F14A1A0}" srcOrd="1" destOrd="0" presId="urn:microsoft.com/office/officeart/2005/8/layout/vList2"/>
    <dgm:cxn modelId="{C4A069D6-FF83-4974-AECE-9CC12937485D}" type="presParOf" srcId="{472F6606-8D32-4A32-8A38-0089D9CA3BB8}" destId="{6D0A893C-D4C6-45B1-B50D-1F8178164B1D}" srcOrd="2" destOrd="0" presId="urn:microsoft.com/office/officeart/2005/8/layout/vList2"/>
    <dgm:cxn modelId="{35985DD9-E85B-4588-A669-71F58A932987}" type="presParOf" srcId="{472F6606-8D32-4A32-8A38-0089D9CA3BB8}" destId="{9D8D6415-FC39-4EDB-B957-C3E190D7F14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85B9C5-593F-4A74-8185-AEA338CD2D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E0414DD-BE3B-4BBE-B3B6-BEB0881497FA}">
      <dgm:prSet custT="1"/>
      <dgm:spPr/>
      <dgm:t>
        <a:bodyPr/>
        <a:lstStyle/>
        <a:p>
          <a:pPr rtl="0"/>
          <a:r>
            <a:rPr lang="es-ES" sz="2400" b="0" i="0" dirty="0"/>
            <a:t>Modelo de las Directivas europeas sobre comité de empresa; Estatuto de Sociedad Anónima Europea; Estatuto de Sociedad Cooperativa Europea; y Fusiones transfronterizas de sociedades de capital </a:t>
          </a:r>
          <a:endParaRPr lang="es-ES" sz="2400" dirty="0"/>
        </a:p>
      </dgm:t>
    </dgm:pt>
    <dgm:pt modelId="{9BB63745-D007-41E2-B56C-1E51BDD6F628}" type="parTrans" cxnId="{BEAB9083-BBC4-4505-91BE-84FE957FD40E}">
      <dgm:prSet/>
      <dgm:spPr/>
      <dgm:t>
        <a:bodyPr/>
        <a:lstStyle/>
        <a:p>
          <a:endParaRPr lang="es-ES"/>
        </a:p>
      </dgm:t>
    </dgm:pt>
    <dgm:pt modelId="{7DC4F4F9-44E5-4F2F-B81C-1A6E8A8F3B1C}" type="sibTrans" cxnId="{BEAB9083-BBC4-4505-91BE-84FE957FD40E}">
      <dgm:prSet/>
      <dgm:spPr/>
      <dgm:t>
        <a:bodyPr/>
        <a:lstStyle/>
        <a:p>
          <a:endParaRPr lang="es-ES"/>
        </a:p>
      </dgm:t>
    </dgm:pt>
    <dgm:pt modelId="{8B60603B-77D5-48ED-9DF7-C2D9C7CD8557}">
      <dgm:prSet custT="1"/>
      <dgm:spPr/>
      <dgm:t>
        <a:bodyPr/>
        <a:lstStyle/>
        <a:p>
          <a:pPr rtl="0"/>
          <a:r>
            <a:rPr lang="es-ES" sz="2400" b="0" i="0" dirty="0"/>
            <a:t>¿Qué es o debería ser del Título II ET derecho necesario absoluto?</a:t>
          </a:r>
          <a:endParaRPr lang="es-ES" sz="2400" dirty="0"/>
        </a:p>
      </dgm:t>
    </dgm:pt>
    <dgm:pt modelId="{41D29113-7729-40A5-BAF2-E93F036F3A05}" type="parTrans" cxnId="{D6F9DFC0-5E39-4CD1-8CE1-6D7E221AADA7}">
      <dgm:prSet/>
      <dgm:spPr/>
      <dgm:t>
        <a:bodyPr/>
        <a:lstStyle/>
        <a:p>
          <a:endParaRPr lang="es-ES"/>
        </a:p>
      </dgm:t>
    </dgm:pt>
    <dgm:pt modelId="{A247E888-F1B0-42D0-8032-A121B709655D}" type="sibTrans" cxnId="{D6F9DFC0-5E39-4CD1-8CE1-6D7E221AADA7}">
      <dgm:prSet/>
      <dgm:spPr/>
      <dgm:t>
        <a:bodyPr/>
        <a:lstStyle/>
        <a:p>
          <a:endParaRPr lang="es-ES"/>
        </a:p>
      </dgm:t>
    </dgm:pt>
    <dgm:pt modelId="{9DE0ABFF-5095-410C-87C2-FF41214C38EA}">
      <dgm:prSet custT="1"/>
      <dgm:spPr/>
      <dgm:t>
        <a:bodyPr/>
        <a:lstStyle/>
        <a:p>
          <a:pPr rtl="0"/>
          <a:r>
            <a:rPr lang="es-ES" sz="2400" b="0" i="0" dirty="0"/>
            <a:t>Los derechos del sindicato de promoción y participación</a:t>
          </a:r>
          <a:endParaRPr lang="es-ES" sz="2400" dirty="0"/>
        </a:p>
      </dgm:t>
    </dgm:pt>
    <dgm:pt modelId="{16359452-A025-4BEF-AC8E-2EEB56CB94B3}" type="parTrans" cxnId="{FD41B9B7-5CCA-4E70-9641-1434A3942A2E}">
      <dgm:prSet/>
      <dgm:spPr/>
      <dgm:t>
        <a:bodyPr/>
        <a:lstStyle/>
        <a:p>
          <a:endParaRPr lang="es-ES"/>
        </a:p>
      </dgm:t>
    </dgm:pt>
    <dgm:pt modelId="{FE0EEC3B-1D1B-42CC-97FD-2503362B0480}" type="sibTrans" cxnId="{FD41B9B7-5CCA-4E70-9641-1434A3942A2E}">
      <dgm:prSet/>
      <dgm:spPr/>
      <dgm:t>
        <a:bodyPr/>
        <a:lstStyle/>
        <a:p>
          <a:endParaRPr lang="es-ES"/>
        </a:p>
      </dgm:t>
    </dgm:pt>
    <dgm:pt modelId="{B2E8D88F-085E-445D-8D90-644DCC4B05D3}">
      <dgm:prSet custT="1"/>
      <dgm:spPr/>
      <dgm:t>
        <a:bodyPr/>
        <a:lstStyle/>
        <a:p>
          <a:pPr rtl="0"/>
          <a:r>
            <a:rPr lang="es-ES" sz="2400" b="0" i="0" dirty="0"/>
            <a:t>El </a:t>
          </a:r>
          <a:r>
            <a:rPr lang="es-ES" sz="2400" b="1" i="0" u="sng" dirty="0"/>
            <a:t>proceso electoral ¿?</a:t>
          </a:r>
          <a:endParaRPr lang="es-ES" sz="2400" b="1" u="sng" dirty="0"/>
        </a:p>
      </dgm:t>
    </dgm:pt>
    <dgm:pt modelId="{A3A1BED9-4816-438F-8CC1-6B9CDB6EF288}" type="parTrans" cxnId="{F364ECD9-1E75-46BB-928F-220DB0E811C6}">
      <dgm:prSet/>
      <dgm:spPr/>
      <dgm:t>
        <a:bodyPr/>
        <a:lstStyle/>
        <a:p>
          <a:endParaRPr lang="es-ES"/>
        </a:p>
      </dgm:t>
    </dgm:pt>
    <dgm:pt modelId="{46AF2CFA-2103-4E15-B3F6-D9C8B5B6D1A9}" type="sibTrans" cxnId="{F364ECD9-1E75-46BB-928F-220DB0E811C6}">
      <dgm:prSet/>
      <dgm:spPr/>
      <dgm:t>
        <a:bodyPr/>
        <a:lstStyle/>
        <a:p>
          <a:endParaRPr lang="es-ES"/>
        </a:p>
      </dgm:t>
    </dgm:pt>
    <dgm:pt modelId="{5682AF53-6155-45C4-8833-748B3252C28E}">
      <dgm:prSet custT="1"/>
      <dgm:spPr/>
      <dgm:t>
        <a:bodyPr/>
        <a:lstStyle/>
        <a:p>
          <a:pPr rtl="0"/>
          <a:r>
            <a:rPr lang="es-ES" sz="2400" b="0" i="0" dirty="0"/>
            <a:t>Los criterios de atribución de representatividad sindical</a:t>
          </a:r>
          <a:endParaRPr lang="es-ES" sz="2400" dirty="0"/>
        </a:p>
      </dgm:t>
    </dgm:pt>
    <dgm:pt modelId="{1FDADF29-5202-4A86-BF04-DB663F4D2A4C}" type="parTrans" cxnId="{6F433E9D-4A16-4A6E-BC88-6DE0C185B176}">
      <dgm:prSet/>
      <dgm:spPr/>
      <dgm:t>
        <a:bodyPr/>
        <a:lstStyle/>
        <a:p>
          <a:endParaRPr lang="es-ES"/>
        </a:p>
      </dgm:t>
    </dgm:pt>
    <dgm:pt modelId="{BF0012B2-83A1-4186-9079-5E575B1DD13F}" type="sibTrans" cxnId="{6F433E9D-4A16-4A6E-BC88-6DE0C185B176}">
      <dgm:prSet/>
      <dgm:spPr/>
      <dgm:t>
        <a:bodyPr/>
        <a:lstStyle/>
        <a:p>
          <a:endParaRPr lang="es-ES"/>
        </a:p>
      </dgm:t>
    </dgm:pt>
    <dgm:pt modelId="{F7D8B1F6-3762-4B9C-BCB2-B78FEE13233C}">
      <dgm:prSet custT="1"/>
      <dgm:spPr/>
      <dgm:t>
        <a:bodyPr/>
        <a:lstStyle/>
        <a:p>
          <a:pPr rtl="0"/>
          <a:r>
            <a:rPr lang="es-ES" sz="2400" b="0" i="0" dirty="0"/>
            <a:t>Las garantías de los RLT</a:t>
          </a:r>
          <a:endParaRPr lang="es-ES" sz="2400" dirty="0"/>
        </a:p>
      </dgm:t>
    </dgm:pt>
    <dgm:pt modelId="{4951EC6F-E62D-4A02-B285-C881A41F0EC3}" type="parTrans" cxnId="{5A77E07B-F6E9-46A7-8FD2-B5695C966518}">
      <dgm:prSet/>
      <dgm:spPr/>
      <dgm:t>
        <a:bodyPr/>
        <a:lstStyle/>
        <a:p>
          <a:endParaRPr lang="es-ES"/>
        </a:p>
      </dgm:t>
    </dgm:pt>
    <dgm:pt modelId="{2A5DB1FB-6910-4F04-A938-92851AF5F3FA}" type="sibTrans" cxnId="{5A77E07B-F6E9-46A7-8FD2-B5695C966518}">
      <dgm:prSet/>
      <dgm:spPr/>
      <dgm:t>
        <a:bodyPr/>
        <a:lstStyle/>
        <a:p>
          <a:endParaRPr lang="es-ES"/>
        </a:p>
      </dgm:t>
    </dgm:pt>
    <dgm:pt modelId="{7FF7692B-78B6-4F4B-8265-486FABBF1183}">
      <dgm:prSet custT="1"/>
      <dgm:spPr/>
      <dgm:t>
        <a:bodyPr/>
        <a:lstStyle/>
        <a:p>
          <a:pPr rtl="0"/>
          <a:r>
            <a:rPr lang="es-ES" sz="2400" b="0" i="0" dirty="0"/>
            <a:t>La tutela judicial)</a:t>
          </a:r>
          <a:endParaRPr lang="es-ES" sz="2400" dirty="0"/>
        </a:p>
      </dgm:t>
    </dgm:pt>
    <dgm:pt modelId="{7EA912B6-2435-45A1-B271-A3C6383D17AE}" type="parTrans" cxnId="{F21EB69B-D55E-471B-A5BE-6661D824BFBA}">
      <dgm:prSet/>
      <dgm:spPr/>
      <dgm:t>
        <a:bodyPr/>
        <a:lstStyle/>
        <a:p>
          <a:endParaRPr lang="es-ES"/>
        </a:p>
      </dgm:t>
    </dgm:pt>
    <dgm:pt modelId="{F5046626-A300-41AB-8671-9DA8C3B8538D}" type="sibTrans" cxnId="{F21EB69B-D55E-471B-A5BE-6661D824BFBA}">
      <dgm:prSet/>
      <dgm:spPr/>
      <dgm:t>
        <a:bodyPr/>
        <a:lstStyle/>
        <a:p>
          <a:endParaRPr lang="es-ES"/>
        </a:p>
      </dgm:t>
    </dgm:pt>
    <dgm:pt modelId="{0CE0BC4C-F1E0-4481-A72E-1A27C7A7C20E}" type="pres">
      <dgm:prSet presAssocID="{3385B9C5-593F-4A74-8185-AEA338CD2D9B}" presName="linear" presStyleCnt="0">
        <dgm:presLayoutVars>
          <dgm:animLvl val="lvl"/>
          <dgm:resizeHandles val="exact"/>
        </dgm:presLayoutVars>
      </dgm:prSet>
      <dgm:spPr/>
    </dgm:pt>
    <dgm:pt modelId="{6F6C7199-0974-4789-9667-0E9DDE378F47}" type="pres">
      <dgm:prSet presAssocID="{7E0414DD-BE3B-4BBE-B3B6-BEB0881497FA}" presName="parentText" presStyleLbl="node1" presStyleIdx="0" presStyleCnt="2" custLinFactNeighborX="2236" custLinFactNeighborY="45782">
        <dgm:presLayoutVars>
          <dgm:chMax val="0"/>
          <dgm:bulletEnabled val="1"/>
        </dgm:presLayoutVars>
      </dgm:prSet>
      <dgm:spPr/>
    </dgm:pt>
    <dgm:pt modelId="{0428139C-B64E-44DC-87D3-D131CECDC8E6}" type="pres">
      <dgm:prSet presAssocID="{7DC4F4F9-44E5-4F2F-B81C-1A6E8A8F3B1C}" presName="spacer" presStyleCnt="0"/>
      <dgm:spPr/>
    </dgm:pt>
    <dgm:pt modelId="{CBF1E942-5B65-4A91-8995-CC5FF41D8649}" type="pres">
      <dgm:prSet presAssocID="{8B60603B-77D5-48ED-9DF7-C2D9C7CD8557}" presName="parentText" presStyleLbl="node1" presStyleIdx="1" presStyleCnt="2" custScaleY="87828">
        <dgm:presLayoutVars>
          <dgm:chMax val="0"/>
          <dgm:bulletEnabled val="1"/>
        </dgm:presLayoutVars>
      </dgm:prSet>
      <dgm:spPr/>
    </dgm:pt>
    <dgm:pt modelId="{AEB49B1B-9CE9-4E2E-9134-35864FD8BFA9}" type="pres">
      <dgm:prSet presAssocID="{8B60603B-77D5-48ED-9DF7-C2D9C7CD855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2809927-BF63-4601-BE5B-57EF739CB7C9}" type="presOf" srcId="{3385B9C5-593F-4A74-8185-AEA338CD2D9B}" destId="{0CE0BC4C-F1E0-4481-A72E-1A27C7A7C20E}" srcOrd="0" destOrd="0" presId="urn:microsoft.com/office/officeart/2005/8/layout/vList2"/>
    <dgm:cxn modelId="{A61CAB29-2E03-4628-993F-CAF40ACC9E44}" type="presOf" srcId="{5682AF53-6155-45C4-8833-748B3252C28E}" destId="{AEB49B1B-9CE9-4E2E-9134-35864FD8BFA9}" srcOrd="0" destOrd="2" presId="urn:microsoft.com/office/officeart/2005/8/layout/vList2"/>
    <dgm:cxn modelId="{C0579F2B-4A55-4ABE-A31E-3CA73C62F41E}" type="presOf" srcId="{F7D8B1F6-3762-4B9C-BCB2-B78FEE13233C}" destId="{AEB49B1B-9CE9-4E2E-9134-35864FD8BFA9}" srcOrd="0" destOrd="3" presId="urn:microsoft.com/office/officeart/2005/8/layout/vList2"/>
    <dgm:cxn modelId="{BA2A8077-0CA4-4E43-87A0-A4BBF92B27A4}" type="presOf" srcId="{7FF7692B-78B6-4F4B-8265-486FABBF1183}" destId="{AEB49B1B-9CE9-4E2E-9134-35864FD8BFA9}" srcOrd="0" destOrd="4" presId="urn:microsoft.com/office/officeart/2005/8/layout/vList2"/>
    <dgm:cxn modelId="{5A77E07B-F6E9-46A7-8FD2-B5695C966518}" srcId="{8B60603B-77D5-48ED-9DF7-C2D9C7CD8557}" destId="{F7D8B1F6-3762-4B9C-BCB2-B78FEE13233C}" srcOrd="3" destOrd="0" parTransId="{4951EC6F-E62D-4A02-B285-C881A41F0EC3}" sibTransId="{2A5DB1FB-6910-4F04-A938-92851AF5F3FA}"/>
    <dgm:cxn modelId="{896A6A83-EC2E-4B9C-B0C6-D940D39523EE}" type="presOf" srcId="{9DE0ABFF-5095-410C-87C2-FF41214C38EA}" destId="{AEB49B1B-9CE9-4E2E-9134-35864FD8BFA9}" srcOrd="0" destOrd="0" presId="urn:microsoft.com/office/officeart/2005/8/layout/vList2"/>
    <dgm:cxn modelId="{BEAB9083-BBC4-4505-91BE-84FE957FD40E}" srcId="{3385B9C5-593F-4A74-8185-AEA338CD2D9B}" destId="{7E0414DD-BE3B-4BBE-B3B6-BEB0881497FA}" srcOrd="0" destOrd="0" parTransId="{9BB63745-D007-41E2-B56C-1E51BDD6F628}" sibTransId="{7DC4F4F9-44E5-4F2F-B81C-1A6E8A8F3B1C}"/>
    <dgm:cxn modelId="{F21EB69B-D55E-471B-A5BE-6661D824BFBA}" srcId="{8B60603B-77D5-48ED-9DF7-C2D9C7CD8557}" destId="{7FF7692B-78B6-4F4B-8265-486FABBF1183}" srcOrd="4" destOrd="0" parTransId="{7EA912B6-2435-45A1-B271-A3C6383D17AE}" sibTransId="{F5046626-A300-41AB-8671-9DA8C3B8538D}"/>
    <dgm:cxn modelId="{6F433E9D-4A16-4A6E-BC88-6DE0C185B176}" srcId="{8B60603B-77D5-48ED-9DF7-C2D9C7CD8557}" destId="{5682AF53-6155-45C4-8833-748B3252C28E}" srcOrd="2" destOrd="0" parTransId="{1FDADF29-5202-4A86-BF04-DB663F4D2A4C}" sibTransId="{BF0012B2-83A1-4186-9079-5E575B1DD13F}"/>
    <dgm:cxn modelId="{FD41B9B7-5CCA-4E70-9641-1434A3942A2E}" srcId="{8B60603B-77D5-48ED-9DF7-C2D9C7CD8557}" destId="{9DE0ABFF-5095-410C-87C2-FF41214C38EA}" srcOrd="0" destOrd="0" parTransId="{16359452-A025-4BEF-AC8E-2EEB56CB94B3}" sibTransId="{FE0EEC3B-1D1B-42CC-97FD-2503362B0480}"/>
    <dgm:cxn modelId="{D6F9DFC0-5E39-4CD1-8CE1-6D7E221AADA7}" srcId="{3385B9C5-593F-4A74-8185-AEA338CD2D9B}" destId="{8B60603B-77D5-48ED-9DF7-C2D9C7CD8557}" srcOrd="1" destOrd="0" parTransId="{41D29113-7729-40A5-BAF2-E93F036F3A05}" sibTransId="{A247E888-F1B0-42D0-8032-A121B709655D}"/>
    <dgm:cxn modelId="{E065D9D4-A613-4D3B-BDD3-698D5AED1D26}" type="presOf" srcId="{B2E8D88F-085E-445D-8D90-644DCC4B05D3}" destId="{AEB49B1B-9CE9-4E2E-9134-35864FD8BFA9}" srcOrd="0" destOrd="1" presId="urn:microsoft.com/office/officeart/2005/8/layout/vList2"/>
    <dgm:cxn modelId="{BDB912D9-C68D-4E81-AB3C-DD5E9CDECA99}" type="presOf" srcId="{7E0414DD-BE3B-4BBE-B3B6-BEB0881497FA}" destId="{6F6C7199-0974-4789-9667-0E9DDE378F47}" srcOrd="0" destOrd="0" presId="urn:microsoft.com/office/officeart/2005/8/layout/vList2"/>
    <dgm:cxn modelId="{F364ECD9-1E75-46BB-928F-220DB0E811C6}" srcId="{8B60603B-77D5-48ED-9DF7-C2D9C7CD8557}" destId="{B2E8D88F-085E-445D-8D90-644DCC4B05D3}" srcOrd="1" destOrd="0" parTransId="{A3A1BED9-4816-438F-8CC1-6B9CDB6EF288}" sibTransId="{46AF2CFA-2103-4E15-B3F6-D9C8B5B6D1A9}"/>
    <dgm:cxn modelId="{8ED46BF9-9C33-4E98-BAD2-C5FBC361605E}" type="presOf" srcId="{8B60603B-77D5-48ED-9DF7-C2D9C7CD8557}" destId="{CBF1E942-5B65-4A91-8995-CC5FF41D8649}" srcOrd="0" destOrd="0" presId="urn:microsoft.com/office/officeart/2005/8/layout/vList2"/>
    <dgm:cxn modelId="{AE8C127E-201A-48B6-9A94-5B426810636B}" type="presParOf" srcId="{0CE0BC4C-F1E0-4481-A72E-1A27C7A7C20E}" destId="{6F6C7199-0974-4789-9667-0E9DDE378F47}" srcOrd="0" destOrd="0" presId="urn:microsoft.com/office/officeart/2005/8/layout/vList2"/>
    <dgm:cxn modelId="{28402480-3A61-4AB5-B5A9-5B3545C8ACDA}" type="presParOf" srcId="{0CE0BC4C-F1E0-4481-A72E-1A27C7A7C20E}" destId="{0428139C-B64E-44DC-87D3-D131CECDC8E6}" srcOrd="1" destOrd="0" presId="urn:microsoft.com/office/officeart/2005/8/layout/vList2"/>
    <dgm:cxn modelId="{FCA2A6BB-DAAA-4A1A-A4C6-E3D24C05FAEC}" type="presParOf" srcId="{0CE0BC4C-F1E0-4481-A72E-1A27C7A7C20E}" destId="{CBF1E942-5B65-4A91-8995-CC5FF41D8649}" srcOrd="2" destOrd="0" presId="urn:microsoft.com/office/officeart/2005/8/layout/vList2"/>
    <dgm:cxn modelId="{C20BDB38-ABB3-4A0B-AF45-0006F426649B}" type="presParOf" srcId="{0CE0BC4C-F1E0-4481-A72E-1A27C7A7C20E}" destId="{AEB49B1B-9CE9-4E2E-9134-35864FD8BF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52E142-083F-43C9-BF1A-6D48137336C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90D5460E-8F68-4A39-B01C-E3BAE90C0247}">
      <dgm:prSet/>
      <dgm:spPr/>
      <dgm:t>
        <a:bodyPr/>
        <a:lstStyle/>
        <a:p>
          <a:r>
            <a:rPr lang="es-ES"/>
            <a:t>Reuniones, asambleas y consultas telemáticas</a:t>
          </a:r>
        </a:p>
      </dgm:t>
    </dgm:pt>
    <dgm:pt modelId="{6810C7FD-4C1E-4A5A-9982-B42FFE8D06BC}" type="parTrans" cxnId="{2A398F27-D1E7-4422-A241-140EABEA4841}">
      <dgm:prSet/>
      <dgm:spPr/>
      <dgm:t>
        <a:bodyPr/>
        <a:lstStyle/>
        <a:p>
          <a:endParaRPr lang="es-ES"/>
        </a:p>
      </dgm:t>
    </dgm:pt>
    <dgm:pt modelId="{DB76F433-9FA2-41B8-867F-7D26CFEE0C06}" type="sibTrans" cxnId="{2A398F27-D1E7-4422-A241-140EABEA4841}">
      <dgm:prSet/>
      <dgm:spPr/>
      <dgm:t>
        <a:bodyPr/>
        <a:lstStyle/>
        <a:p>
          <a:endParaRPr lang="es-ES"/>
        </a:p>
      </dgm:t>
    </dgm:pt>
    <dgm:pt modelId="{9C4BB359-23BC-4ED1-AD4A-F6B9A7360B32}">
      <dgm:prSet/>
      <dgm:spPr/>
      <dgm:t>
        <a:bodyPr/>
        <a:lstStyle/>
        <a:p>
          <a:r>
            <a:rPr lang="es-ES"/>
            <a:t>Procedimientos de mediación telemáticos (Protocolo SIMA…)</a:t>
          </a:r>
        </a:p>
      </dgm:t>
    </dgm:pt>
    <dgm:pt modelId="{4ACE402E-7180-4CBF-96DA-94531AD2DC44}" type="parTrans" cxnId="{73ACF5D0-7339-460A-A604-2BFC87BA9525}">
      <dgm:prSet/>
      <dgm:spPr/>
      <dgm:t>
        <a:bodyPr/>
        <a:lstStyle/>
        <a:p>
          <a:endParaRPr lang="es-ES"/>
        </a:p>
      </dgm:t>
    </dgm:pt>
    <dgm:pt modelId="{7342D262-31B0-49BB-826D-64AF1A30AA81}" type="sibTrans" cxnId="{73ACF5D0-7339-460A-A604-2BFC87BA9525}">
      <dgm:prSet/>
      <dgm:spPr/>
      <dgm:t>
        <a:bodyPr/>
        <a:lstStyle/>
        <a:p>
          <a:endParaRPr lang="es-ES"/>
        </a:p>
      </dgm:t>
    </dgm:pt>
    <dgm:pt modelId="{D38FAB4D-2B6D-4980-A87A-36DCE61FFCCA}" type="pres">
      <dgm:prSet presAssocID="{3252E142-083F-43C9-BF1A-6D48137336CB}" presName="compositeShape" presStyleCnt="0">
        <dgm:presLayoutVars>
          <dgm:chMax val="7"/>
          <dgm:dir/>
          <dgm:resizeHandles val="exact"/>
        </dgm:presLayoutVars>
      </dgm:prSet>
      <dgm:spPr/>
    </dgm:pt>
    <dgm:pt modelId="{1DF9512B-4A5D-4081-8EFB-E4BBF453A598}" type="pres">
      <dgm:prSet presAssocID="{90D5460E-8F68-4A39-B01C-E3BAE90C0247}" presName="circ1" presStyleLbl="vennNode1" presStyleIdx="0" presStyleCnt="2"/>
      <dgm:spPr/>
    </dgm:pt>
    <dgm:pt modelId="{4FBA70AB-4B03-419B-BE20-BFA3F30B4AD3}" type="pres">
      <dgm:prSet presAssocID="{90D5460E-8F68-4A39-B01C-E3BAE90C024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171836C-07FA-4302-A0E1-8C3ED468E951}" type="pres">
      <dgm:prSet presAssocID="{9C4BB359-23BC-4ED1-AD4A-F6B9A7360B32}" presName="circ2" presStyleLbl="vennNode1" presStyleIdx="1" presStyleCnt="2"/>
      <dgm:spPr/>
    </dgm:pt>
    <dgm:pt modelId="{B29ED272-9E2E-4712-9A2D-AAEC509B0AE3}" type="pres">
      <dgm:prSet presAssocID="{9C4BB359-23BC-4ED1-AD4A-F6B9A7360B3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A398F27-D1E7-4422-A241-140EABEA4841}" srcId="{3252E142-083F-43C9-BF1A-6D48137336CB}" destId="{90D5460E-8F68-4A39-B01C-E3BAE90C0247}" srcOrd="0" destOrd="0" parTransId="{6810C7FD-4C1E-4A5A-9982-B42FFE8D06BC}" sibTransId="{DB76F433-9FA2-41B8-867F-7D26CFEE0C06}"/>
    <dgm:cxn modelId="{77E32B4A-DDDE-4F4B-A0EE-034EEA5ED7CF}" type="presOf" srcId="{9C4BB359-23BC-4ED1-AD4A-F6B9A7360B32}" destId="{B29ED272-9E2E-4712-9A2D-AAEC509B0AE3}" srcOrd="1" destOrd="0" presId="urn:microsoft.com/office/officeart/2005/8/layout/venn1"/>
    <dgm:cxn modelId="{D226F05D-B439-4619-A1C9-62A2A65025E0}" type="presOf" srcId="{3252E142-083F-43C9-BF1A-6D48137336CB}" destId="{D38FAB4D-2B6D-4980-A87A-36DCE61FFCCA}" srcOrd="0" destOrd="0" presId="urn:microsoft.com/office/officeart/2005/8/layout/venn1"/>
    <dgm:cxn modelId="{BC160CA6-091A-497B-A250-0A616123BFBA}" type="presOf" srcId="{90D5460E-8F68-4A39-B01C-E3BAE90C0247}" destId="{1DF9512B-4A5D-4081-8EFB-E4BBF453A598}" srcOrd="0" destOrd="0" presId="urn:microsoft.com/office/officeart/2005/8/layout/venn1"/>
    <dgm:cxn modelId="{E050FDA6-8C64-4E36-86D4-86942A9C6A7E}" type="presOf" srcId="{9C4BB359-23BC-4ED1-AD4A-F6B9A7360B32}" destId="{8171836C-07FA-4302-A0E1-8C3ED468E951}" srcOrd="0" destOrd="0" presId="urn:microsoft.com/office/officeart/2005/8/layout/venn1"/>
    <dgm:cxn modelId="{73ACF5D0-7339-460A-A604-2BFC87BA9525}" srcId="{3252E142-083F-43C9-BF1A-6D48137336CB}" destId="{9C4BB359-23BC-4ED1-AD4A-F6B9A7360B32}" srcOrd="1" destOrd="0" parTransId="{4ACE402E-7180-4CBF-96DA-94531AD2DC44}" sibTransId="{7342D262-31B0-49BB-826D-64AF1A30AA81}"/>
    <dgm:cxn modelId="{ECAD7EE3-4888-4B36-BC13-C8C0B74186AD}" type="presOf" srcId="{90D5460E-8F68-4A39-B01C-E3BAE90C0247}" destId="{4FBA70AB-4B03-419B-BE20-BFA3F30B4AD3}" srcOrd="1" destOrd="0" presId="urn:microsoft.com/office/officeart/2005/8/layout/venn1"/>
    <dgm:cxn modelId="{480A5CEE-8C0B-4A65-A160-68873F383848}" type="presParOf" srcId="{D38FAB4D-2B6D-4980-A87A-36DCE61FFCCA}" destId="{1DF9512B-4A5D-4081-8EFB-E4BBF453A598}" srcOrd="0" destOrd="0" presId="urn:microsoft.com/office/officeart/2005/8/layout/venn1"/>
    <dgm:cxn modelId="{D4AB925C-3DFA-4774-AABA-A54F78721963}" type="presParOf" srcId="{D38FAB4D-2B6D-4980-A87A-36DCE61FFCCA}" destId="{4FBA70AB-4B03-419B-BE20-BFA3F30B4AD3}" srcOrd="1" destOrd="0" presId="urn:microsoft.com/office/officeart/2005/8/layout/venn1"/>
    <dgm:cxn modelId="{BBC1BD8B-2331-4F9A-9467-AE1BFF99E60D}" type="presParOf" srcId="{D38FAB4D-2B6D-4980-A87A-36DCE61FFCCA}" destId="{8171836C-07FA-4302-A0E1-8C3ED468E951}" srcOrd="2" destOrd="0" presId="urn:microsoft.com/office/officeart/2005/8/layout/venn1"/>
    <dgm:cxn modelId="{B5D255AA-552E-499A-B366-B2DF03B272CC}" type="presParOf" srcId="{D38FAB4D-2B6D-4980-A87A-36DCE61FFCCA}" destId="{B29ED272-9E2E-4712-9A2D-AAEC509B0AE3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1BCDF2-230F-4C4F-8D78-756D1401FF3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040850-AD31-45B5-9401-D2BF1900DF52}">
      <dgm:prSet custT="1"/>
      <dgm:spPr/>
      <dgm:t>
        <a:bodyPr/>
        <a:lstStyle/>
        <a:p>
          <a:r>
            <a:rPr lang="es-ES" sz="2000" dirty="0"/>
            <a:t>Bloqueo, retraso y omisión en sus comunicaciones a la plantilla de las notas y comunicados colgados por el Sindicato CCOO en la </a:t>
          </a:r>
          <a:r>
            <a:rPr lang="es-ES" sz="2000" u="sng" dirty="0"/>
            <a:t>intranet corporativa</a:t>
          </a:r>
          <a:endParaRPr lang="es-ES" sz="2000" dirty="0"/>
        </a:p>
      </dgm:t>
    </dgm:pt>
    <dgm:pt modelId="{19DB9989-CF3F-44E5-A3EF-6D13C01EC36D}" type="parTrans" cxnId="{547DE505-25A0-4080-B645-DAF207629585}">
      <dgm:prSet/>
      <dgm:spPr/>
      <dgm:t>
        <a:bodyPr/>
        <a:lstStyle/>
        <a:p>
          <a:endParaRPr lang="es-ES"/>
        </a:p>
      </dgm:t>
    </dgm:pt>
    <dgm:pt modelId="{6264221F-6C01-4561-855E-A2EF49C4AF22}" type="sibTrans" cxnId="{547DE505-25A0-4080-B645-DAF207629585}">
      <dgm:prSet/>
      <dgm:spPr/>
      <dgm:t>
        <a:bodyPr/>
        <a:lstStyle/>
        <a:p>
          <a:endParaRPr lang="es-ES"/>
        </a:p>
      </dgm:t>
    </dgm:pt>
    <dgm:pt modelId="{A99CE4F4-603E-4EBB-B25B-5EAE3AC95495}">
      <dgm:prSet custT="1"/>
      <dgm:spPr/>
      <dgm:t>
        <a:bodyPr/>
        <a:lstStyle/>
        <a:p>
          <a:r>
            <a:rPr lang="es-ES" sz="2000" dirty="0"/>
            <a:t>Lesiona la libertad sindical = "el flujo de la información sindical resultará objetivamente perjudicado si el empleo de los instrumentos prácticos o medios materiales que pueden favorecerla es obstruido injustificadamente por el empresario"</a:t>
          </a:r>
        </a:p>
      </dgm:t>
    </dgm:pt>
    <dgm:pt modelId="{BD5F923C-B57A-434D-8BBC-BEA0407E14AA}" type="parTrans" cxnId="{23B69CF6-209D-4B63-B74D-E9D1C2258F15}">
      <dgm:prSet/>
      <dgm:spPr/>
      <dgm:t>
        <a:bodyPr/>
        <a:lstStyle/>
        <a:p>
          <a:endParaRPr lang="es-ES"/>
        </a:p>
      </dgm:t>
    </dgm:pt>
    <dgm:pt modelId="{D4EDF5EB-1246-4BE0-B319-39A88FFC428F}" type="sibTrans" cxnId="{23B69CF6-209D-4B63-B74D-E9D1C2258F15}">
      <dgm:prSet/>
      <dgm:spPr/>
      <dgm:t>
        <a:bodyPr/>
        <a:lstStyle/>
        <a:p>
          <a:endParaRPr lang="es-ES"/>
        </a:p>
      </dgm:t>
    </dgm:pt>
    <dgm:pt modelId="{827FC156-0B57-4AE8-A389-96B686C7701E}">
      <dgm:prSet custT="1"/>
      <dgm:spPr/>
      <dgm:t>
        <a:bodyPr/>
        <a:lstStyle/>
        <a:p>
          <a:r>
            <a:rPr lang="es-ES" sz="2000" dirty="0"/>
            <a:t>STS/4ª de 22 junio 2011 (rec.153/2010 ), 27 mayo 2014 (</a:t>
          </a:r>
          <a:r>
            <a:rPr lang="es-ES" sz="2000" dirty="0" err="1"/>
            <a:t>rec.</a:t>
          </a:r>
          <a:r>
            <a:rPr lang="es-ES" sz="2000" dirty="0"/>
            <a:t> 83/2014 ), 10 octubre 2014 (</a:t>
          </a:r>
          <a:r>
            <a:rPr lang="es-ES" sz="2000" dirty="0" err="1"/>
            <a:t>rec.</a:t>
          </a:r>
          <a:r>
            <a:rPr lang="es-ES" sz="2000" dirty="0"/>
            <a:t> 207/2014 ) y 2 noviembre 2016 (</a:t>
          </a:r>
          <a:r>
            <a:rPr lang="es-ES" sz="2000" dirty="0" err="1"/>
            <a:t>rec.</a:t>
          </a:r>
          <a:r>
            <a:rPr lang="es-ES" sz="2000" dirty="0"/>
            <a:t> 261/2015), doctrina STS 281/2005 ,</a:t>
          </a:r>
        </a:p>
      </dgm:t>
    </dgm:pt>
    <dgm:pt modelId="{84F65F31-D49D-4D53-B5D0-1F360844B22E}" type="parTrans" cxnId="{B9C98986-FD72-400E-A876-45D20CDDB3D4}">
      <dgm:prSet/>
      <dgm:spPr/>
      <dgm:t>
        <a:bodyPr/>
        <a:lstStyle/>
        <a:p>
          <a:endParaRPr lang="es-ES"/>
        </a:p>
      </dgm:t>
    </dgm:pt>
    <dgm:pt modelId="{9BAE6BD9-5A67-48BE-B1E1-C51027B7B524}" type="sibTrans" cxnId="{B9C98986-FD72-400E-A876-45D20CDDB3D4}">
      <dgm:prSet/>
      <dgm:spPr/>
      <dgm:t>
        <a:bodyPr/>
        <a:lstStyle/>
        <a:p>
          <a:endParaRPr lang="es-ES"/>
        </a:p>
      </dgm:t>
    </dgm:pt>
    <dgm:pt modelId="{C8E8504A-88E8-4CB5-A699-D96DF7E9CCBA}" type="pres">
      <dgm:prSet presAssocID="{9B1BCDF2-230F-4C4F-8D78-756D1401FF33}" presName="Name0" presStyleCnt="0">
        <dgm:presLayoutVars>
          <dgm:dir/>
          <dgm:animLvl val="lvl"/>
          <dgm:resizeHandles val="exact"/>
        </dgm:presLayoutVars>
      </dgm:prSet>
      <dgm:spPr/>
    </dgm:pt>
    <dgm:pt modelId="{BA05F5BD-4AFC-4C33-BF3D-A079CADCC90C}" type="pres">
      <dgm:prSet presAssocID="{827FC156-0B57-4AE8-A389-96B686C7701E}" presName="boxAndChildren" presStyleCnt="0"/>
      <dgm:spPr/>
    </dgm:pt>
    <dgm:pt modelId="{7BB14C6B-4AAE-4C77-9C8E-4A6D98CD7C87}" type="pres">
      <dgm:prSet presAssocID="{827FC156-0B57-4AE8-A389-96B686C7701E}" presName="parentTextBox" presStyleLbl="node1" presStyleIdx="0" presStyleCnt="3"/>
      <dgm:spPr/>
    </dgm:pt>
    <dgm:pt modelId="{E7BC0813-57C7-4204-A823-D7871F4B8E4E}" type="pres">
      <dgm:prSet presAssocID="{D4EDF5EB-1246-4BE0-B319-39A88FFC428F}" presName="sp" presStyleCnt="0"/>
      <dgm:spPr/>
    </dgm:pt>
    <dgm:pt modelId="{472B4B0B-7055-4C0C-887F-B36F6884E8DB}" type="pres">
      <dgm:prSet presAssocID="{A99CE4F4-603E-4EBB-B25B-5EAE3AC95495}" presName="arrowAndChildren" presStyleCnt="0"/>
      <dgm:spPr/>
    </dgm:pt>
    <dgm:pt modelId="{0F23BD49-3F93-4071-9459-A7547CED35F9}" type="pres">
      <dgm:prSet presAssocID="{A99CE4F4-603E-4EBB-B25B-5EAE3AC95495}" presName="parentTextArrow" presStyleLbl="node1" presStyleIdx="1" presStyleCnt="3"/>
      <dgm:spPr/>
    </dgm:pt>
    <dgm:pt modelId="{3A82C2FD-A680-4863-BFCE-020E5D207EC9}" type="pres">
      <dgm:prSet presAssocID="{6264221F-6C01-4561-855E-A2EF49C4AF22}" presName="sp" presStyleCnt="0"/>
      <dgm:spPr/>
    </dgm:pt>
    <dgm:pt modelId="{43F1D4DE-045E-45B9-A9EA-A26A4F22642B}" type="pres">
      <dgm:prSet presAssocID="{D6040850-AD31-45B5-9401-D2BF1900DF52}" presName="arrowAndChildren" presStyleCnt="0"/>
      <dgm:spPr/>
    </dgm:pt>
    <dgm:pt modelId="{6397E2AB-42AB-48CA-82BF-2451E398A25C}" type="pres">
      <dgm:prSet presAssocID="{D6040850-AD31-45B5-9401-D2BF1900DF52}" presName="parentTextArrow" presStyleLbl="node1" presStyleIdx="2" presStyleCnt="3"/>
      <dgm:spPr/>
    </dgm:pt>
  </dgm:ptLst>
  <dgm:cxnLst>
    <dgm:cxn modelId="{547DE505-25A0-4080-B645-DAF207629585}" srcId="{9B1BCDF2-230F-4C4F-8D78-756D1401FF33}" destId="{D6040850-AD31-45B5-9401-D2BF1900DF52}" srcOrd="0" destOrd="0" parTransId="{19DB9989-CF3F-44E5-A3EF-6D13C01EC36D}" sibTransId="{6264221F-6C01-4561-855E-A2EF49C4AF22}"/>
    <dgm:cxn modelId="{36A3710C-9A56-46E4-BEDB-DFD4B3E5B92A}" type="presOf" srcId="{A99CE4F4-603E-4EBB-B25B-5EAE3AC95495}" destId="{0F23BD49-3F93-4071-9459-A7547CED35F9}" srcOrd="0" destOrd="0" presId="urn:microsoft.com/office/officeart/2005/8/layout/process4"/>
    <dgm:cxn modelId="{B9C98986-FD72-400E-A876-45D20CDDB3D4}" srcId="{9B1BCDF2-230F-4C4F-8D78-756D1401FF33}" destId="{827FC156-0B57-4AE8-A389-96B686C7701E}" srcOrd="2" destOrd="0" parTransId="{84F65F31-D49D-4D53-B5D0-1F360844B22E}" sibTransId="{9BAE6BD9-5A67-48BE-B1E1-C51027B7B524}"/>
    <dgm:cxn modelId="{AD8DE4BD-4BA0-4B2B-86EE-35E8592A8877}" type="presOf" srcId="{9B1BCDF2-230F-4C4F-8D78-756D1401FF33}" destId="{C8E8504A-88E8-4CB5-A699-D96DF7E9CCBA}" srcOrd="0" destOrd="0" presId="urn:microsoft.com/office/officeart/2005/8/layout/process4"/>
    <dgm:cxn modelId="{7A1C23D4-A161-4A47-87DB-4991617DD24B}" type="presOf" srcId="{D6040850-AD31-45B5-9401-D2BF1900DF52}" destId="{6397E2AB-42AB-48CA-82BF-2451E398A25C}" srcOrd="0" destOrd="0" presId="urn:microsoft.com/office/officeart/2005/8/layout/process4"/>
    <dgm:cxn modelId="{CDC176E7-7FB1-41E2-AC26-DDB7B060987C}" type="presOf" srcId="{827FC156-0B57-4AE8-A389-96B686C7701E}" destId="{7BB14C6B-4AAE-4C77-9C8E-4A6D98CD7C87}" srcOrd="0" destOrd="0" presId="urn:microsoft.com/office/officeart/2005/8/layout/process4"/>
    <dgm:cxn modelId="{23B69CF6-209D-4B63-B74D-E9D1C2258F15}" srcId="{9B1BCDF2-230F-4C4F-8D78-756D1401FF33}" destId="{A99CE4F4-603E-4EBB-B25B-5EAE3AC95495}" srcOrd="1" destOrd="0" parTransId="{BD5F923C-B57A-434D-8BBC-BEA0407E14AA}" sibTransId="{D4EDF5EB-1246-4BE0-B319-39A88FFC428F}"/>
    <dgm:cxn modelId="{720DE127-FCEA-4183-BD2B-E5D4DCEB9C13}" type="presParOf" srcId="{C8E8504A-88E8-4CB5-A699-D96DF7E9CCBA}" destId="{BA05F5BD-4AFC-4C33-BF3D-A079CADCC90C}" srcOrd="0" destOrd="0" presId="urn:microsoft.com/office/officeart/2005/8/layout/process4"/>
    <dgm:cxn modelId="{AB198785-BC30-4D7C-BC77-832511FBEAE9}" type="presParOf" srcId="{BA05F5BD-4AFC-4C33-BF3D-A079CADCC90C}" destId="{7BB14C6B-4AAE-4C77-9C8E-4A6D98CD7C87}" srcOrd="0" destOrd="0" presId="urn:microsoft.com/office/officeart/2005/8/layout/process4"/>
    <dgm:cxn modelId="{96C13248-D019-4D07-904D-656ADA885624}" type="presParOf" srcId="{C8E8504A-88E8-4CB5-A699-D96DF7E9CCBA}" destId="{E7BC0813-57C7-4204-A823-D7871F4B8E4E}" srcOrd="1" destOrd="0" presId="urn:microsoft.com/office/officeart/2005/8/layout/process4"/>
    <dgm:cxn modelId="{101D4881-72B9-4F7C-B8FE-A46930AC88CF}" type="presParOf" srcId="{C8E8504A-88E8-4CB5-A699-D96DF7E9CCBA}" destId="{472B4B0B-7055-4C0C-887F-B36F6884E8DB}" srcOrd="2" destOrd="0" presId="urn:microsoft.com/office/officeart/2005/8/layout/process4"/>
    <dgm:cxn modelId="{AF3C3FE7-D4C8-42BC-8E1B-16277E9613E0}" type="presParOf" srcId="{472B4B0B-7055-4C0C-887F-B36F6884E8DB}" destId="{0F23BD49-3F93-4071-9459-A7547CED35F9}" srcOrd="0" destOrd="0" presId="urn:microsoft.com/office/officeart/2005/8/layout/process4"/>
    <dgm:cxn modelId="{A3A194EF-1BA0-4446-8E43-9B270E4BB82F}" type="presParOf" srcId="{C8E8504A-88E8-4CB5-A699-D96DF7E9CCBA}" destId="{3A82C2FD-A680-4863-BFCE-020E5D207EC9}" srcOrd="3" destOrd="0" presId="urn:microsoft.com/office/officeart/2005/8/layout/process4"/>
    <dgm:cxn modelId="{925E5F92-9788-4267-896A-C31F7C1B5469}" type="presParOf" srcId="{C8E8504A-88E8-4CB5-A699-D96DF7E9CCBA}" destId="{43F1D4DE-045E-45B9-A9EA-A26A4F22642B}" srcOrd="4" destOrd="0" presId="urn:microsoft.com/office/officeart/2005/8/layout/process4"/>
    <dgm:cxn modelId="{3E477C57-C965-4848-8000-8F3E827CE82F}" type="presParOf" srcId="{43F1D4DE-045E-45B9-A9EA-A26A4F22642B}" destId="{6397E2AB-42AB-48CA-82BF-2451E398A25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F9047FA-E28D-48E0-8BFA-0A930B9A184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F4653C3D-52B4-4E45-8CDC-DDC3FE783336}">
      <dgm:prSet/>
      <dgm:spPr/>
      <dgm:t>
        <a:bodyPr/>
        <a:lstStyle/>
        <a:p>
          <a:r>
            <a:rPr lang="es-ES"/>
            <a:t>La injustificada negativa de la empleadora de permitir el uso del correo electrónico existente a un determinado sindicato, vulnera el derecho a la libertad sindical:</a:t>
          </a:r>
        </a:p>
      </dgm:t>
    </dgm:pt>
    <dgm:pt modelId="{E558251B-D018-4B95-9E00-3E0189494D9F}" type="parTrans" cxnId="{FBA199AD-4B4E-4B03-AF8E-1543C686B229}">
      <dgm:prSet/>
      <dgm:spPr/>
      <dgm:t>
        <a:bodyPr/>
        <a:lstStyle/>
        <a:p>
          <a:endParaRPr lang="es-ES"/>
        </a:p>
      </dgm:t>
    </dgm:pt>
    <dgm:pt modelId="{D53DEAD1-DF3A-4B31-B32E-2BDBCD3F993C}" type="sibTrans" cxnId="{FBA199AD-4B4E-4B03-AF8E-1543C686B229}">
      <dgm:prSet/>
      <dgm:spPr/>
      <dgm:t>
        <a:bodyPr/>
        <a:lstStyle/>
        <a:p>
          <a:endParaRPr lang="es-ES"/>
        </a:p>
      </dgm:t>
    </dgm:pt>
    <dgm:pt modelId="{B5CDD6DF-21DA-4EA1-A202-F10E01B75536}">
      <dgm:prSet/>
      <dgm:spPr/>
      <dgm:t>
        <a:bodyPr/>
        <a:lstStyle/>
        <a:p>
          <a:r>
            <a:rPr lang="es-ES"/>
            <a:t>No concurren circunstancias que pudieren justificar esa negativa, cuando ha reconocido ese mismo derecho a otros sindicatos</a:t>
          </a:r>
        </a:p>
      </dgm:t>
    </dgm:pt>
    <dgm:pt modelId="{E6186650-753A-4525-8DB2-0B951DE7F1E7}" type="parTrans" cxnId="{2285C5C0-EB5D-4F4E-ADC7-69106A441388}">
      <dgm:prSet/>
      <dgm:spPr/>
      <dgm:t>
        <a:bodyPr/>
        <a:lstStyle/>
        <a:p>
          <a:endParaRPr lang="es-ES"/>
        </a:p>
      </dgm:t>
    </dgm:pt>
    <dgm:pt modelId="{1B2C88AE-4A20-43C5-A322-F837F5D64B43}" type="sibTrans" cxnId="{2285C5C0-EB5D-4F4E-ADC7-69106A441388}">
      <dgm:prSet/>
      <dgm:spPr/>
      <dgm:t>
        <a:bodyPr/>
        <a:lstStyle/>
        <a:p>
          <a:endParaRPr lang="es-ES"/>
        </a:p>
      </dgm:t>
    </dgm:pt>
    <dgm:pt modelId="{105DC2CF-21C7-448D-A16D-AA6C60C96DA3}" type="pres">
      <dgm:prSet presAssocID="{9F9047FA-E28D-48E0-8BFA-0A930B9A184B}" presName="Name0" presStyleCnt="0">
        <dgm:presLayoutVars>
          <dgm:dir/>
          <dgm:resizeHandles val="exact"/>
        </dgm:presLayoutVars>
      </dgm:prSet>
      <dgm:spPr/>
    </dgm:pt>
    <dgm:pt modelId="{079F5AD9-72AC-43D0-A40C-85344E9A9BB3}" type="pres">
      <dgm:prSet presAssocID="{F4653C3D-52B4-4E45-8CDC-DDC3FE783336}" presName="node" presStyleLbl="node1" presStyleIdx="0" presStyleCnt="2">
        <dgm:presLayoutVars>
          <dgm:bulletEnabled val="1"/>
        </dgm:presLayoutVars>
      </dgm:prSet>
      <dgm:spPr/>
    </dgm:pt>
    <dgm:pt modelId="{89BEF499-90E8-404A-9F42-4B0B97BC1598}" type="pres">
      <dgm:prSet presAssocID="{D53DEAD1-DF3A-4B31-B32E-2BDBCD3F993C}" presName="sibTrans" presStyleLbl="sibTrans2D1" presStyleIdx="0" presStyleCnt="1"/>
      <dgm:spPr/>
    </dgm:pt>
    <dgm:pt modelId="{3CCD27D4-CF3D-4932-9D82-A61363637CF2}" type="pres">
      <dgm:prSet presAssocID="{D53DEAD1-DF3A-4B31-B32E-2BDBCD3F993C}" presName="connectorText" presStyleLbl="sibTrans2D1" presStyleIdx="0" presStyleCnt="1"/>
      <dgm:spPr/>
    </dgm:pt>
    <dgm:pt modelId="{C9315588-8E71-440B-BB6F-DB52E59771CB}" type="pres">
      <dgm:prSet presAssocID="{B5CDD6DF-21DA-4EA1-A202-F10E01B75536}" presName="node" presStyleLbl="node1" presStyleIdx="1" presStyleCnt="2">
        <dgm:presLayoutVars>
          <dgm:bulletEnabled val="1"/>
        </dgm:presLayoutVars>
      </dgm:prSet>
      <dgm:spPr/>
    </dgm:pt>
  </dgm:ptLst>
  <dgm:cxnLst>
    <dgm:cxn modelId="{19ED8B0D-9E48-438D-A930-415B68B92EC4}" type="presOf" srcId="{D53DEAD1-DF3A-4B31-B32E-2BDBCD3F993C}" destId="{89BEF499-90E8-404A-9F42-4B0B97BC1598}" srcOrd="0" destOrd="0" presId="urn:microsoft.com/office/officeart/2005/8/layout/process1"/>
    <dgm:cxn modelId="{6AA18469-6064-4D8A-8575-C008F840FACC}" type="presOf" srcId="{B5CDD6DF-21DA-4EA1-A202-F10E01B75536}" destId="{C9315588-8E71-440B-BB6F-DB52E59771CB}" srcOrd="0" destOrd="0" presId="urn:microsoft.com/office/officeart/2005/8/layout/process1"/>
    <dgm:cxn modelId="{FBA199AD-4B4E-4B03-AF8E-1543C686B229}" srcId="{9F9047FA-E28D-48E0-8BFA-0A930B9A184B}" destId="{F4653C3D-52B4-4E45-8CDC-DDC3FE783336}" srcOrd="0" destOrd="0" parTransId="{E558251B-D018-4B95-9E00-3E0189494D9F}" sibTransId="{D53DEAD1-DF3A-4B31-B32E-2BDBCD3F993C}"/>
    <dgm:cxn modelId="{3ED87AB6-A451-4670-9521-75D1EF8F0B9B}" type="presOf" srcId="{F4653C3D-52B4-4E45-8CDC-DDC3FE783336}" destId="{079F5AD9-72AC-43D0-A40C-85344E9A9BB3}" srcOrd="0" destOrd="0" presId="urn:microsoft.com/office/officeart/2005/8/layout/process1"/>
    <dgm:cxn modelId="{2285C5C0-EB5D-4F4E-ADC7-69106A441388}" srcId="{9F9047FA-E28D-48E0-8BFA-0A930B9A184B}" destId="{B5CDD6DF-21DA-4EA1-A202-F10E01B75536}" srcOrd="1" destOrd="0" parTransId="{E6186650-753A-4525-8DB2-0B951DE7F1E7}" sibTransId="{1B2C88AE-4A20-43C5-A322-F837F5D64B43}"/>
    <dgm:cxn modelId="{FDE5AFE2-879A-4F21-8627-8D964CE030C8}" type="presOf" srcId="{D53DEAD1-DF3A-4B31-B32E-2BDBCD3F993C}" destId="{3CCD27D4-CF3D-4932-9D82-A61363637CF2}" srcOrd="1" destOrd="0" presId="urn:microsoft.com/office/officeart/2005/8/layout/process1"/>
    <dgm:cxn modelId="{3666DDE2-2B07-4B89-BD30-E4BAE7E399C5}" type="presOf" srcId="{9F9047FA-E28D-48E0-8BFA-0A930B9A184B}" destId="{105DC2CF-21C7-448D-A16D-AA6C60C96DA3}" srcOrd="0" destOrd="0" presId="urn:microsoft.com/office/officeart/2005/8/layout/process1"/>
    <dgm:cxn modelId="{042BBE1F-211B-4F6E-8884-C15F2052B3AC}" type="presParOf" srcId="{105DC2CF-21C7-448D-A16D-AA6C60C96DA3}" destId="{079F5AD9-72AC-43D0-A40C-85344E9A9BB3}" srcOrd="0" destOrd="0" presId="urn:microsoft.com/office/officeart/2005/8/layout/process1"/>
    <dgm:cxn modelId="{7F1E7EE0-BFE2-4157-80E1-CA32BCB53D8A}" type="presParOf" srcId="{105DC2CF-21C7-448D-A16D-AA6C60C96DA3}" destId="{89BEF499-90E8-404A-9F42-4B0B97BC1598}" srcOrd="1" destOrd="0" presId="urn:microsoft.com/office/officeart/2005/8/layout/process1"/>
    <dgm:cxn modelId="{8B5BCCDB-F363-4A08-9CFE-6D293E07927F}" type="presParOf" srcId="{89BEF499-90E8-404A-9F42-4B0B97BC1598}" destId="{3CCD27D4-CF3D-4932-9D82-A61363637CF2}" srcOrd="0" destOrd="0" presId="urn:microsoft.com/office/officeart/2005/8/layout/process1"/>
    <dgm:cxn modelId="{7DFEA348-A61C-42BD-89A3-F63BC5E6C939}" type="presParOf" srcId="{105DC2CF-21C7-448D-A16D-AA6C60C96DA3}" destId="{C9315588-8E71-440B-BB6F-DB52E59771C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8FA7C79-D8A0-457E-86D4-93E5F124F9F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B48B64D-DF90-4175-9D2E-F43C3E190BA8}">
      <dgm:prSet/>
      <dgm:spPr/>
      <dgm:t>
        <a:bodyPr/>
        <a:lstStyle/>
        <a:p>
          <a:pPr rtl="0"/>
          <a:r>
            <a:rPr lang="es-ES" b="0" i="0"/>
            <a:t>Las consecuencias de la fragmentación de la empresa</a:t>
          </a:r>
          <a:endParaRPr lang="es-ES"/>
        </a:p>
      </dgm:t>
    </dgm:pt>
    <dgm:pt modelId="{6E0FDDAC-FFB5-4481-AD39-C436E4799C01}" type="parTrans" cxnId="{41BFF425-6D37-4E57-A7B7-E7CB6D3A103B}">
      <dgm:prSet/>
      <dgm:spPr/>
      <dgm:t>
        <a:bodyPr/>
        <a:lstStyle/>
        <a:p>
          <a:endParaRPr lang="es-ES"/>
        </a:p>
      </dgm:t>
    </dgm:pt>
    <dgm:pt modelId="{CE9D7A5C-578C-4351-ACD8-ADAD674AC69D}" type="sibTrans" cxnId="{41BFF425-6D37-4E57-A7B7-E7CB6D3A103B}">
      <dgm:prSet/>
      <dgm:spPr/>
      <dgm:t>
        <a:bodyPr/>
        <a:lstStyle/>
        <a:p>
          <a:endParaRPr lang="es-ES"/>
        </a:p>
      </dgm:t>
    </dgm:pt>
    <dgm:pt modelId="{8F6DF414-7402-4C4A-B5A4-BF8D19C0412F}">
      <dgm:prSet/>
      <dgm:spPr/>
      <dgm:t>
        <a:bodyPr/>
        <a:lstStyle/>
        <a:p>
          <a:pPr rtl="0"/>
          <a:r>
            <a:rPr lang="es-ES" b="0" i="0" dirty="0"/>
            <a:t>Inexistencia de posibilidad de verdadera negociación de ámbito empresarial</a:t>
          </a:r>
          <a:endParaRPr lang="es-ES" dirty="0"/>
        </a:p>
      </dgm:t>
    </dgm:pt>
    <dgm:pt modelId="{F63F406D-66CA-43CA-865E-24CDB1147C58}" type="parTrans" cxnId="{0B80385D-B77E-4D85-AFE8-AD75CDB91091}">
      <dgm:prSet/>
      <dgm:spPr/>
      <dgm:t>
        <a:bodyPr/>
        <a:lstStyle/>
        <a:p>
          <a:endParaRPr lang="es-ES"/>
        </a:p>
      </dgm:t>
    </dgm:pt>
    <dgm:pt modelId="{896179F5-E1A7-473C-BA76-BF9C55AAD1A8}" type="sibTrans" cxnId="{0B80385D-B77E-4D85-AFE8-AD75CDB91091}">
      <dgm:prSet/>
      <dgm:spPr/>
      <dgm:t>
        <a:bodyPr/>
        <a:lstStyle/>
        <a:p>
          <a:endParaRPr lang="es-ES"/>
        </a:p>
      </dgm:t>
    </dgm:pt>
    <dgm:pt modelId="{657B4B0C-690E-4571-B188-C8BACE7C48ED}">
      <dgm:prSet/>
      <dgm:spPr/>
      <dgm:t>
        <a:bodyPr/>
        <a:lstStyle/>
        <a:p>
          <a:pPr rtl="0"/>
          <a:r>
            <a:rPr lang="es-ES" b="0" i="0"/>
            <a:t>Salvo si negociaran “secciones sindicales”, improbables en microempresas; y con la dificultad añadida de los requisitos de legitimación de los arts.87 y 88 ET</a:t>
          </a:r>
          <a:endParaRPr lang="es-ES"/>
        </a:p>
      </dgm:t>
    </dgm:pt>
    <dgm:pt modelId="{8DD1B5B7-6040-422A-AE2E-643D5B1362BA}" type="parTrans" cxnId="{4F47044B-4E66-48C9-B0F1-609DDE06683D}">
      <dgm:prSet/>
      <dgm:spPr/>
      <dgm:t>
        <a:bodyPr/>
        <a:lstStyle/>
        <a:p>
          <a:endParaRPr lang="es-ES"/>
        </a:p>
      </dgm:t>
    </dgm:pt>
    <dgm:pt modelId="{8EF8440B-C360-4B1B-884A-D60E347DBEEC}" type="sibTrans" cxnId="{4F47044B-4E66-48C9-B0F1-609DDE06683D}">
      <dgm:prSet/>
      <dgm:spPr/>
      <dgm:t>
        <a:bodyPr/>
        <a:lstStyle/>
        <a:p>
          <a:endParaRPr lang="es-ES"/>
        </a:p>
      </dgm:t>
    </dgm:pt>
    <dgm:pt modelId="{EF8F2818-AC99-465E-ABC6-5683D0672F23}">
      <dgm:prSet/>
      <dgm:spPr/>
      <dgm:t>
        <a:bodyPr/>
        <a:lstStyle/>
        <a:p>
          <a:pPr rtl="0"/>
          <a:r>
            <a:rPr lang="es-ES" b="0" i="0" dirty="0"/>
            <a:t>Las repercusiones de las “externalizaciones salvajes” </a:t>
          </a:r>
          <a:endParaRPr lang="es-ES" dirty="0"/>
        </a:p>
      </dgm:t>
    </dgm:pt>
    <dgm:pt modelId="{DD96F716-1F03-46AB-BD33-CDA1BFC7A5AE}" type="parTrans" cxnId="{11AED760-3A5C-4C4F-8166-9417E83301C2}">
      <dgm:prSet/>
      <dgm:spPr/>
      <dgm:t>
        <a:bodyPr/>
        <a:lstStyle/>
        <a:p>
          <a:endParaRPr lang="es-ES"/>
        </a:p>
      </dgm:t>
    </dgm:pt>
    <dgm:pt modelId="{56017657-8664-4DEE-AA87-1147048F5D1F}" type="sibTrans" cxnId="{11AED760-3A5C-4C4F-8166-9417E83301C2}">
      <dgm:prSet/>
      <dgm:spPr/>
      <dgm:t>
        <a:bodyPr/>
        <a:lstStyle/>
        <a:p>
          <a:endParaRPr lang="es-ES"/>
        </a:p>
      </dgm:t>
    </dgm:pt>
    <dgm:pt modelId="{8B5FD0F4-CA78-4DF6-A5B7-36A5EF6413DF}">
      <dgm:prSet/>
      <dgm:spPr/>
      <dgm:t>
        <a:bodyPr/>
        <a:lstStyle/>
        <a:p>
          <a:pPr rtl="0"/>
          <a:r>
            <a:rPr lang="es-ES" b="0" i="0"/>
            <a:t>La “diáspora convencional” y la “segregación negocial” (R. ESCUDERO RODRÍGUEZ; y J. CRUZ VILLALÓN)</a:t>
          </a:r>
          <a:endParaRPr lang="es-ES"/>
        </a:p>
      </dgm:t>
    </dgm:pt>
    <dgm:pt modelId="{44449B48-BED9-4E38-9780-36168D797607}" type="parTrans" cxnId="{AF874ED4-5A2C-4506-90D3-0D1792C32A2C}">
      <dgm:prSet/>
      <dgm:spPr/>
      <dgm:t>
        <a:bodyPr/>
        <a:lstStyle/>
        <a:p>
          <a:endParaRPr lang="es-ES"/>
        </a:p>
      </dgm:t>
    </dgm:pt>
    <dgm:pt modelId="{863A8543-DF25-4056-8184-9DAFFB5ECAB1}" type="sibTrans" cxnId="{AF874ED4-5A2C-4506-90D3-0D1792C32A2C}">
      <dgm:prSet/>
      <dgm:spPr/>
      <dgm:t>
        <a:bodyPr/>
        <a:lstStyle/>
        <a:p>
          <a:endParaRPr lang="es-ES"/>
        </a:p>
      </dgm:t>
    </dgm:pt>
    <dgm:pt modelId="{FCB83E9F-E56E-46BD-B923-8DA8349E52AD}">
      <dgm:prSet/>
      <dgm:spPr/>
      <dgm:t>
        <a:bodyPr/>
        <a:lstStyle/>
        <a:p>
          <a:pPr rtl="0"/>
          <a:r>
            <a:rPr lang="es-ES" b="0" i="0" dirty="0"/>
            <a:t>El caso de las “</a:t>
          </a:r>
          <a:r>
            <a:rPr lang="es-ES" b="0" i="0" dirty="0" err="1"/>
            <a:t>kellys</a:t>
          </a:r>
          <a:r>
            <a:rPr lang="es-ES" b="0" i="0" dirty="0"/>
            <a:t>”[</a:t>
          </a:r>
          <a:r>
            <a:rPr lang="es-ES" b="0" i="0" u="sng" dirty="0"/>
            <a:t>STS de 20-11-2015 (Rec.104/15), </a:t>
          </a:r>
          <a:r>
            <a:rPr lang="es-ES" b="0" i="1" u="sng" dirty="0"/>
            <a:t>caso Hoteles Meliá; </a:t>
          </a:r>
          <a:r>
            <a:rPr lang="es-ES" b="0" i="0" u="sng" dirty="0"/>
            <a:t>Juzgado de lo Social nº1 de Gijón de 30-11-2016 (autos 497/2016)]</a:t>
          </a:r>
          <a:endParaRPr lang="es-ES" u="sng" dirty="0"/>
        </a:p>
      </dgm:t>
    </dgm:pt>
    <dgm:pt modelId="{A32219B1-3FC5-43EE-B95E-94C5317341F8}" type="parTrans" cxnId="{B172325E-ACC0-403F-B394-E1178A933721}">
      <dgm:prSet/>
      <dgm:spPr/>
      <dgm:t>
        <a:bodyPr/>
        <a:lstStyle/>
        <a:p>
          <a:endParaRPr lang="es-ES"/>
        </a:p>
      </dgm:t>
    </dgm:pt>
    <dgm:pt modelId="{4DD85830-3299-460A-98D1-ADBDCB7981AE}" type="sibTrans" cxnId="{B172325E-ACC0-403F-B394-E1178A933721}">
      <dgm:prSet/>
      <dgm:spPr/>
      <dgm:t>
        <a:bodyPr/>
        <a:lstStyle/>
        <a:p>
          <a:endParaRPr lang="es-ES"/>
        </a:p>
      </dgm:t>
    </dgm:pt>
    <dgm:pt modelId="{EF92E1D6-66C4-4C65-A78E-582AEBA34EF6}" type="pres">
      <dgm:prSet presAssocID="{28FA7C79-D8A0-457E-86D4-93E5F124F9F9}" presName="Name0" presStyleCnt="0">
        <dgm:presLayoutVars>
          <dgm:dir/>
          <dgm:animLvl val="lvl"/>
          <dgm:resizeHandles val="exact"/>
        </dgm:presLayoutVars>
      </dgm:prSet>
      <dgm:spPr/>
    </dgm:pt>
    <dgm:pt modelId="{DF146FC8-AD20-4A04-B529-AAF7B66D108B}" type="pres">
      <dgm:prSet presAssocID="{3B48B64D-DF90-4175-9D2E-F43C3E190BA8}" presName="linNode" presStyleCnt="0"/>
      <dgm:spPr/>
    </dgm:pt>
    <dgm:pt modelId="{B352A9EF-8D7A-43BF-904B-4233EA662103}" type="pres">
      <dgm:prSet presAssocID="{3B48B64D-DF90-4175-9D2E-F43C3E190BA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5D03AC8-F38D-4309-865F-499AEFFA296B}" type="pres">
      <dgm:prSet presAssocID="{3B48B64D-DF90-4175-9D2E-F43C3E190BA8}" presName="descendantText" presStyleLbl="alignAccFollowNode1" presStyleIdx="0" presStyleCnt="2">
        <dgm:presLayoutVars>
          <dgm:bulletEnabled val="1"/>
        </dgm:presLayoutVars>
      </dgm:prSet>
      <dgm:spPr/>
    </dgm:pt>
    <dgm:pt modelId="{218B545A-1613-4F97-9992-66E1CCE22B0C}" type="pres">
      <dgm:prSet presAssocID="{CE9D7A5C-578C-4351-ACD8-ADAD674AC69D}" presName="sp" presStyleCnt="0"/>
      <dgm:spPr/>
    </dgm:pt>
    <dgm:pt modelId="{6266232A-A2E7-49CB-976C-694B82226F70}" type="pres">
      <dgm:prSet presAssocID="{EF8F2818-AC99-465E-ABC6-5683D0672F23}" presName="linNode" presStyleCnt="0"/>
      <dgm:spPr/>
    </dgm:pt>
    <dgm:pt modelId="{949F220F-ABF0-494E-B910-9B240CEA62F5}" type="pres">
      <dgm:prSet presAssocID="{EF8F2818-AC99-465E-ABC6-5683D0672F2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7B5B19B1-817E-42E1-B9FC-B33ED900BD00}" type="pres">
      <dgm:prSet presAssocID="{EF8F2818-AC99-465E-ABC6-5683D0672F2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47D6F601-B630-49F7-9EA4-5896D28FF762}" type="presOf" srcId="{8B5FD0F4-CA78-4DF6-A5B7-36A5EF6413DF}" destId="{7B5B19B1-817E-42E1-B9FC-B33ED900BD00}" srcOrd="0" destOrd="0" presId="urn:microsoft.com/office/officeart/2005/8/layout/vList5"/>
    <dgm:cxn modelId="{CC4ABA0E-DD0C-49E2-BF03-67C15F15AB85}" type="presOf" srcId="{28FA7C79-D8A0-457E-86D4-93E5F124F9F9}" destId="{EF92E1D6-66C4-4C65-A78E-582AEBA34EF6}" srcOrd="0" destOrd="0" presId="urn:microsoft.com/office/officeart/2005/8/layout/vList5"/>
    <dgm:cxn modelId="{CB05A925-CEE0-4485-A1E6-16AA47F87F26}" type="presOf" srcId="{8F6DF414-7402-4C4A-B5A4-BF8D19C0412F}" destId="{E5D03AC8-F38D-4309-865F-499AEFFA296B}" srcOrd="0" destOrd="0" presId="urn:microsoft.com/office/officeart/2005/8/layout/vList5"/>
    <dgm:cxn modelId="{41BFF425-6D37-4E57-A7B7-E7CB6D3A103B}" srcId="{28FA7C79-D8A0-457E-86D4-93E5F124F9F9}" destId="{3B48B64D-DF90-4175-9D2E-F43C3E190BA8}" srcOrd="0" destOrd="0" parTransId="{6E0FDDAC-FFB5-4481-AD39-C436E4799C01}" sibTransId="{CE9D7A5C-578C-4351-ACD8-ADAD674AC69D}"/>
    <dgm:cxn modelId="{4F47044B-4E66-48C9-B0F1-609DDE06683D}" srcId="{3B48B64D-DF90-4175-9D2E-F43C3E190BA8}" destId="{657B4B0C-690E-4571-B188-C8BACE7C48ED}" srcOrd="1" destOrd="0" parTransId="{8DD1B5B7-6040-422A-AE2E-643D5B1362BA}" sibTransId="{8EF8440B-C360-4B1B-884A-D60E347DBEEC}"/>
    <dgm:cxn modelId="{58EE3650-7701-4324-A8BA-8882F8766F7C}" type="presOf" srcId="{657B4B0C-690E-4571-B188-C8BACE7C48ED}" destId="{E5D03AC8-F38D-4309-865F-499AEFFA296B}" srcOrd="0" destOrd="1" presId="urn:microsoft.com/office/officeart/2005/8/layout/vList5"/>
    <dgm:cxn modelId="{8EE83D55-F459-4E4D-BB28-C9EFA3CC8362}" type="presOf" srcId="{FCB83E9F-E56E-46BD-B923-8DA8349E52AD}" destId="{7B5B19B1-817E-42E1-B9FC-B33ED900BD00}" srcOrd="0" destOrd="1" presId="urn:microsoft.com/office/officeart/2005/8/layout/vList5"/>
    <dgm:cxn modelId="{0B80385D-B77E-4D85-AFE8-AD75CDB91091}" srcId="{3B48B64D-DF90-4175-9D2E-F43C3E190BA8}" destId="{8F6DF414-7402-4C4A-B5A4-BF8D19C0412F}" srcOrd="0" destOrd="0" parTransId="{F63F406D-66CA-43CA-865E-24CDB1147C58}" sibTransId="{896179F5-E1A7-473C-BA76-BF9C55AAD1A8}"/>
    <dgm:cxn modelId="{B172325E-ACC0-403F-B394-E1178A933721}" srcId="{EF8F2818-AC99-465E-ABC6-5683D0672F23}" destId="{FCB83E9F-E56E-46BD-B923-8DA8349E52AD}" srcOrd="1" destOrd="0" parTransId="{A32219B1-3FC5-43EE-B95E-94C5317341F8}" sibTransId="{4DD85830-3299-460A-98D1-ADBDCB7981AE}"/>
    <dgm:cxn modelId="{11AED760-3A5C-4C4F-8166-9417E83301C2}" srcId="{28FA7C79-D8A0-457E-86D4-93E5F124F9F9}" destId="{EF8F2818-AC99-465E-ABC6-5683D0672F23}" srcOrd="1" destOrd="0" parTransId="{DD96F716-1F03-46AB-BD33-CDA1BFC7A5AE}" sibTransId="{56017657-8664-4DEE-AA87-1147048F5D1F}"/>
    <dgm:cxn modelId="{22CA82AE-242B-4CEC-B438-FC48F6203588}" type="presOf" srcId="{3B48B64D-DF90-4175-9D2E-F43C3E190BA8}" destId="{B352A9EF-8D7A-43BF-904B-4233EA662103}" srcOrd="0" destOrd="0" presId="urn:microsoft.com/office/officeart/2005/8/layout/vList5"/>
    <dgm:cxn modelId="{815C93D2-2B8C-42B1-93C9-3E571C3979F0}" type="presOf" srcId="{EF8F2818-AC99-465E-ABC6-5683D0672F23}" destId="{949F220F-ABF0-494E-B910-9B240CEA62F5}" srcOrd="0" destOrd="0" presId="urn:microsoft.com/office/officeart/2005/8/layout/vList5"/>
    <dgm:cxn modelId="{AF874ED4-5A2C-4506-90D3-0D1792C32A2C}" srcId="{EF8F2818-AC99-465E-ABC6-5683D0672F23}" destId="{8B5FD0F4-CA78-4DF6-A5B7-36A5EF6413DF}" srcOrd="0" destOrd="0" parTransId="{44449B48-BED9-4E38-9780-36168D797607}" sibTransId="{863A8543-DF25-4056-8184-9DAFFB5ECAB1}"/>
    <dgm:cxn modelId="{68277E6D-F4DC-4003-9414-8FC9EA0207F1}" type="presParOf" srcId="{EF92E1D6-66C4-4C65-A78E-582AEBA34EF6}" destId="{DF146FC8-AD20-4A04-B529-AAF7B66D108B}" srcOrd="0" destOrd="0" presId="urn:microsoft.com/office/officeart/2005/8/layout/vList5"/>
    <dgm:cxn modelId="{8A7BB792-3304-40E0-AD66-0D0C8F5BA87D}" type="presParOf" srcId="{DF146FC8-AD20-4A04-B529-AAF7B66D108B}" destId="{B352A9EF-8D7A-43BF-904B-4233EA662103}" srcOrd="0" destOrd="0" presId="urn:microsoft.com/office/officeart/2005/8/layout/vList5"/>
    <dgm:cxn modelId="{421EEB20-9A42-48AE-A866-287DF3D24A8D}" type="presParOf" srcId="{DF146FC8-AD20-4A04-B529-AAF7B66D108B}" destId="{E5D03AC8-F38D-4309-865F-499AEFFA296B}" srcOrd="1" destOrd="0" presId="urn:microsoft.com/office/officeart/2005/8/layout/vList5"/>
    <dgm:cxn modelId="{D98EB810-E084-471F-9B9B-E53BDCD0F512}" type="presParOf" srcId="{EF92E1D6-66C4-4C65-A78E-582AEBA34EF6}" destId="{218B545A-1613-4F97-9992-66E1CCE22B0C}" srcOrd="1" destOrd="0" presId="urn:microsoft.com/office/officeart/2005/8/layout/vList5"/>
    <dgm:cxn modelId="{C642D191-7A2B-4D34-9AEB-8F4FDF278AC7}" type="presParOf" srcId="{EF92E1D6-66C4-4C65-A78E-582AEBA34EF6}" destId="{6266232A-A2E7-49CB-976C-694B82226F70}" srcOrd="2" destOrd="0" presId="urn:microsoft.com/office/officeart/2005/8/layout/vList5"/>
    <dgm:cxn modelId="{B69B6F05-2019-4C84-AFBD-1A2C20CD3021}" type="presParOf" srcId="{6266232A-A2E7-49CB-976C-694B82226F70}" destId="{949F220F-ABF0-494E-B910-9B240CEA62F5}" srcOrd="0" destOrd="0" presId="urn:microsoft.com/office/officeart/2005/8/layout/vList5"/>
    <dgm:cxn modelId="{3235FB26-DB5F-4D7F-9A35-39146CEB89E7}" type="presParOf" srcId="{6266232A-A2E7-49CB-976C-694B82226F70}" destId="{7B5B19B1-817E-42E1-B9FC-B33ED900BD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16FD4A0-09E3-45E1-BB8E-FF8587C565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25008E9B-4B5C-4949-9A83-7B34F3F9F53D}">
      <dgm:prSet/>
      <dgm:spPr/>
      <dgm:t>
        <a:bodyPr/>
        <a:lstStyle/>
        <a:p>
          <a:r>
            <a:rPr lang="es-ES" u="sng"/>
            <a:t>STS de 17 de marzo de 2020 (Rec.136/2018), </a:t>
          </a:r>
          <a:r>
            <a:rPr lang="es-ES" i="1" u="sng"/>
            <a:t>caso Ariete Seguridad</a:t>
          </a:r>
          <a:endParaRPr lang="es-ES"/>
        </a:p>
      </dgm:t>
    </dgm:pt>
    <dgm:pt modelId="{A3A0C7EA-C5F2-4B83-B739-14168AE1047A}" type="parTrans" cxnId="{3CF0417F-D390-4C60-B0B7-8CEBEA43BA7E}">
      <dgm:prSet/>
      <dgm:spPr/>
      <dgm:t>
        <a:bodyPr/>
        <a:lstStyle/>
        <a:p>
          <a:endParaRPr lang="es-ES"/>
        </a:p>
      </dgm:t>
    </dgm:pt>
    <dgm:pt modelId="{D9BD1A3A-18CB-48C1-BB88-465AE7A54308}" type="sibTrans" cxnId="{3CF0417F-D390-4C60-B0B7-8CEBEA43BA7E}">
      <dgm:prSet/>
      <dgm:spPr/>
      <dgm:t>
        <a:bodyPr/>
        <a:lstStyle/>
        <a:p>
          <a:endParaRPr lang="es-ES"/>
        </a:p>
      </dgm:t>
    </dgm:pt>
    <dgm:pt modelId="{2FEDCF09-A89C-4B37-B5F0-3576EE13CEC0}">
      <dgm:prSet/>
      <dgm:spPr/>
      <dgm:t>
        <a:bodyPr/>
        <a:lstStyle/>
        <a:p>
          <a:r>
            <a:rPr lang="es-ES" baseline="0"/>
            <a:t>Convenio negociado sólo por una parte de las representaciones de los trabajadores </a:t>
          </a:r>
          <a:endParaRPr lang="es-ES"/>
        </a:p>
      </dgm:t>
    </dgm:pt>
    <dgm:pt modelId="{2BED3C79-90DE-461D-AB59-20A63E28A4F8}" type="parTrans" cxnId="{7B5B2E27-B200-45EB-98A3-3F493D05D55A}">
      <dgm:prSet/>
      <dgm:spPr/>
      <dgm:t>
        <a:bodyPr/>
        <a:lstStyle/>
        <a:p>
          <a:endParaRPr lang="es-ES"/>
        </a:p>
      </dgm:t>
    </dgm:pt>
    <dgm:pt modelId="{E88BA207-8F95-4EC9-9E96-7CEF43B55A2D}" type="sibTrans" cxnId="{7B5B2E27-B200-45EB-98A3-3F493D05D55A}">
      <dgm:prSet/>
      <dgm:spPr/>
      <dgm:t>
        <a:bodyPr/>
        <a:lstStyle/>
        <a:p>
          <a:endParaRPr lang="es-ES"/>
        </a:p>
      </dgm:t>
    </dgm:pt>
    <dgm:pt modelId="{9DD4D871-C1CC-47ED-8A9C-04D49F638D06}">
      <dgm:prSet/>
      <dgm:spPr/>
      <dgm:t>
        <a:bodyPr/>
        <a:lstStyle/>
        <a:p>
          <a:r>
            <a:rPr lang="es-ES" baseline="0"/>
            <a:t>Reitera doctrina de SSTS de 22 de febrero de 2019 (Rec.226/17) y 31 de octubre de 2019 (Rec.191/17)</a:t>
          </a:r>
          <a:endParaRPr lang="es-ES"/>
        </a:p>
      </dgm:t>
    </dgm:pt>
    <dgm:pt modelId="{98AE633E-A1FD-4E68-8828-57D4E75B1AC5}" type="parTrans" cxnId="{8A03B09A-85ED-4310-BF67-E5998B46BB51}">
      <dgm:prSet/>
      <dgm:spPr/>
      <dgm:t>
        <a:bodyPr/>
        <a:lstStyle/>
        <a:p>
          <a:endParaRPr lang="es-ES"/>
        </a:p>
      </dgm:t>
    </dgm:pt>
    <dgm:pt modelId="{DD0105DA-CA08-4ED9-95B5-09117B2FFA17}" type="sibTrans" cxnId="{8A03B09A-85ED-4310-BF67-E5998B46BB51}">
      <dgm:prSet/>
      <dgm:spPr/>
      <dgm:t>
        <a:bodyPr/>
        <a:lstStyle/>
        <a:p>
          <a:endParaRPr lang="es-ES"/>
        </a:p>
      </dgm:t>
    </dgm:pt>
    <dgm:pt modelId="{3B95B157-14DA-455B-990A-0FE2BA8FF14F}">
      <dgm:prSet/>
      <dgm:spPr/>
      <dgm:t>
        <a:bodyPr/>
        <a:lstStyle/>
        <a:p>
          <a:r>
            <a:rPr lang="es-ES" baseline="0"/>
            <a:t>Ya es la segunda vez que se anula un “falso” convenio de empresa a esa misma empresa</a:t>
          </a:r>
          <a:endParaRPr lang="es-ES"/>
        </a:p>
      </dgm:t>
    </dgm:pt>
    <dgm:pt modelId="{E60162B2-7C49-413D-B927-7D4666870D80}" type="parTrans" cxnId="{38A12212-8622-4D20-ABA8-1FD29CE44B17}">
      <dgm:prSet/>
      <dgm:spPr/>
      <dgm:t>
        <a:bodyPr/>
        <a:lstStyle/>
        <a:p>
          <a:endParaRPr lang="es-ES"/>
        </a:p>
      </dgm:t>
    </dgm:pt>
    <dgm:pt modelId="{B85555B0-82B6-4E49-AA7E-32B1682952FC}" type="sibTrans" cxnId="{38A12212-8622-4D20-ABA8-1FD29CE44B17}">
      <dgm:prSet/>
      <dgm:spPr/>
      <dgm:t>
        <a:bodyPr/>
        <a:lstStyle/>
        <a:p>
          <a:endParaRPr lang="es-ES"/>
        </a:p>
      </dgm:t>
    </dgm:pt>
    <dgm:pt modelId="{3CE30373-0345-4EC7-96FE-A60E783BED5A}">
      <dgm:prSet/>
      <dgm:spPr/>
      <dgm:t>
        <a:bodyPr/>
        <a:lstStyle/>
        <a:p>
          <a:r>
            <a:rPr lang="es-ES" baseline="0"/>
            <a:t>Y las alegaciones del recurso de casación son, en verdad, temerarias</a:t>
          </a:r>
          <a:endParaRPr lang="es-ES"/>
        </a:p>
      </dgm:t>
    </dgm:pt>
    <dgm:pt modelId="{510CC6CA-5730-4183-90B2-E963F5126572}" type="parTrans" cxnId="{83BA110F-8AE4-438A-B875-CC21BC78985B}">
      <dgm:prSet/>
      <dgm:spPr/>
      <dgm:t>
        <a:bodyPr/>
        <a:lstStyle/>
        <a:p>
          <a:endParaRPr lang="es-ES"/>
        </a:p>
      </dgm:t>
    </dgm:pt>
    <dgm:pt modelId="{4FB958D1-B66B-457C-8F55-C492BBCFAEC3}" type="sibTrans" cxnId="{83BA110F-8AE4-438A-B875-CC21BC78985B}">
      <dgm:prSet/>
      <dgm:spPr/>
      <dgm:t>
        <a:bodyPr/>
        <a:lstStyle/>
        <a:p>
          <a:endParaRPr lang="es-ES"/>
        </a:p>
      </dgm:t>
    </dgm:pt>
    <dgm:pt modelId="{0D27C7C1-20CA-4C9A-9814-741AF6B92760}">
      <dgm:prSet/>
      <dgm:spPr/>
      <dgm:t>
        <a:bodyPr/>
        <a:lstStyle/>
        <a:p>
          <a:r>
            <a:rPr lang="es-ES" baseline="0"/>
            <a:t>MULTA POR TEMERIDAD</a:t>
          </a:r>
          <a:endParaRPr lang="es-ES"/>
        </a:p>
      </dgm:t>
    </dgm:pt>
    <dgm:pt modelId="{1FB67AA8-CBD1-4288-A136-EA9C209AFD35}" type="parTrans" cxnId="{D8F7F1C0-697C-4BD8-9336-DFB1C74D2166}">
      <dgm:prSet/>
      <dgm:spPr/>
      <dgm:t>
        <a:bodyPr/>
        <a:lstStyle/>
        <a:p>
          <a:endParaRPr lang="es-ES"/>
        </a:p>
      </dgm:t>
    </dgm:pt>
    <dgm:pt modelId="{1F8EA07E-D5C4-4F52-9888-C7996503F6E4}" type="sibTrans" cxnId="{D8F7F1C0-697C-4BD8-9336-DFB1C74D2166}">
      <dgm:prSet/>
      <dgm:spPr/>
      <dgm:t>
        <a:bodyPr/>
        <a:lstStyle/>
        <a:p>
          <a:endParaRPr lang="es-ES"/>
        </a:p>
      </dgm:t>
    </dgm:pt>
    <dgm:pt modelId="{D379513C-217A-42C8-8F3F-09B4C7487B64}" type="pres">
      <dgm:prSet presAssocID="{116FD4A0-09E3-45E1-BB8E-FF8587C5653E}" presName="linear" presStyleCnt="0">
        <dgm:presLayoutVars>
          <dgm:animLvl val="lvl"/>
          <dgm:resizeHandles val="exact"/>
        </dgm:presLayoutVars>
      </dgm:prSet>
      <dgm:spPr/>
    </dgm:pt>
    <dgm:pt modelId="{37D1F65C-077E-4278-90FC-5687EC8BDE1B}" type="pres">
      <dgm:prSet presAssocID="{25008E9B-4B5C-4949-9A83-7B34F3F9F53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941F5BB-4B3D-4B40-8A74-47DD94809375}" type="pres">
      <dgm:prSet presAssocID="{25008E9B-4B5C-4949-9A83-7B34F3F9F53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EF30D07-7F74-4EEF-8364-A69784FE6426}" type="presOf" srcId="{116FD4A0-09E3-45E1-BB8E-FF8587C5653E}" destId="{D379513C-217A-42C8-8F3F-09B4C7487B64}" srcOrd="0" destOrd="0" presId="urn:microsoft.com/office/officeart/2005/8/layout/vList2"/>
    <dgm:cxn modelId="{83BA110F-8AE4-438A-B875-CC21BC78985B}" srcId="{25008E9B-4B5C-4949-9A83-7B34F3F9F53D}" destId="{3CE30373-0345-4EC7-96FE-A60E783BED5A}" srcOrd="3" destOrd="0" parTransId="{510CC6CA-5730-4183-90B2-E963F5126572}" sibTransId="{4FB958D1-B66B-457C-8F55-C492BBCFAEC3}"/>
    <dgm:cxn modelId="{38A12212-8622-4D20-ABA8-1FD29CE44B17}" srcId="{25008E9B-4B5C-4949-9A83-7B34F3F9F53D}" destId="{3B95B157-14DA-455B-990A-0FE2BA8FF14F}" srcOrd="2" destOrd="0" parTransId="{E60162B2-7C49-413D-B927-7D4666870D80}" sibTransId="{B85555B0-82B6-4E49-AA7E-32B1682952FC}"/>
    <dgm:cxn modelId="{7B5B2E27-B200-45EB-98A3-3F493D05D55A}" srcId="{25008E9B-4B5C-4949-9A83-7B34F3F9F53D}" destId="{2FEDCF09-A89C-4B37-B5F0-3576EE13CEC0}" srcOrd="0" destOrd="0" parTransId="{2BED3C79-90DE-461D-AB59-20A63E28A4F8}" sibTransId="{E88BA207-8F95-4EC9-9E96-7CEF43B55A2D}"/>
    <dgm:cxn modelId="{F27EA65E-BAAF-4F09-8CE3-4732A6ADEDF5}" type="presOf" srcId="{3CE30373-0345-4EC7-96FE-A60E783BED5A}" destId="{1941F5BB-4B3D-4B40-8A74-47DD94809375}" srcOrd="0" destOrd="3" presId="urn:microsoft.com/office/officeart/2005/8/layout/vList2"/>
    <dgm:cxn modelId="{6DCE0A6F-CA31-4D20-BB5D-64E3D6C86879}" type="presOf" srcId="{9DD4D871-C1CC-47ED-8A9C-04D49F638D06}" destId="{1941F5BB-4B3D-4B40-8A74-47DD94809375}" srcOrd="0" destOrd="1" presId="urn:microsoft.com/office/officeart/2005/8/layout/vList2"/>
    <dgm:cxn modelId="{3CF0417F-D390-4C60-B0B7-8CEBEA43BA7E}" srcId="{116FD4A0-09E3-45E1-BB8E-FF8587C5653E}" destId="{25008E9B-4B5C-4949-9A83-7B34F3F9F53D}" srcOrd="0" destOrd="0" parTransId="{A3A0C7EA-C5F2-4B83-B739-14168AE1047A}" sibTransId="{D9BD1A3A-18CB-48C1-BB88-465AE7A54308}"/>
    <dgm:cxn modelId="{B131E68F-4E83-4FB3-BA9B-FF892E27C317}" type="presOf" srcId="{2FEDCF09-A89C-4B37-B5F0-3576EE13CEC0}" destId="{1941F5BB-4B3D-4B40-8A74-47DD94809375}" srcOrd="0" destOrd="0" presId="urn:microsoft.com/office/officeart/2005/8/layout/vList2"/>
    <dgm:cxn modelId="{8A03B09A-85ED-4310-BF67-E5998B46BB51}" srcId="{25008E9B-4B5C-4949-9A83-7B34F3F9F53D}" destId="{9DD4D871-C1CC-47ED-8A9C-04D49F638D06}" srcOrd="1" destOrd="0" parTransId="{98AE633E-A1FD-4E68-8828-57D4E75B1AC5}" sibTransId="{DD0105DA-CA08-4ED9-95B5-09117B2FFA17}"/>
    <dgm:cxn modelId="{344CE0AE-6104-4087-B5A4-F17813FA8E55}" type="presOf" srcId="{25008E9B-4B5C-4949-9A83-7B34F3F9F53D}" destId="{37D1F65C-077E-4278-90FC-5687EC8BDE1B}" srcOrd="0" destOrd="0" presId="urn:microsoft.com/office/officeart/2005/8/layout/vList2"/>
    <dgm:cxn modelId="{D8F7F1C0-697C-4BD8-9336-DFB1C74D2166}" srcId="{25008E9B-4B5C-4949-9A83-7B34F3F9F53D}" destId="{0D27C7C1-20CA-4C9A-9814-741AF6B92760}" srcOrd="4" destOrd="0" parTransId="{1FB67AA8-CBD1-4288-A136-EA9C209AFD35}" sibTransId="{1F8EA07E-D5C4-4F52-9888-C7996503F6E4}"/>
    <dgm:cxn modelId="{AC169FCC-21D7-4B61-8480-5318323206EF}" type="presOf" srcId="{0D27C7C1-20CA-4C9A-9814-741AF6B92760}" destId="{1941F5BB-4B3D-4B40-8A74-47DD94809375}" srcOrd="0" destOrd="4" presId="urn:microsoft.com/office/officeart/2005/8/layout/vList2"/>
    <dgm:cxn modelId="{71A475E9-F0C2-407F-961D-80D836B9F33B}" type="presOf" srcId="{3B95B157-14DA-455B-990A-0FE2BA8FF14F}" destId="{1941F5BB-4B3D-4B40-8A74-47DD94809375}" srcOrd="0" destOrd="2" presId="urn:microsoft.com/office/officeart/2005/8/layout/vList2"/>
    <dgm:cxn modelId="{210BDC79-F6C5-43BC-B9A7-181BCB71CACB}" type="presParOf" srcId="{D379513C-217A-42C8-8F3F-09B4C7487B64}" destId="{37D1F65C-077E-4278-90FC-5687EC8BDE1B}" srcOrd="0" destOrd="0" presId="urn:microsoft.com/office/officeart/2005/8/layout/vList2"/>
    <dgm:cxn modelId="{432F7A34-7CA0-47E1-A730-7ACFD908463D}" type="presParOf" srcId="{D379513C-217A-42C8-8F3F-09B4C7487B64}" destId="{1941F5BB-4B3D-4B40-8A74-47DD9480937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5A416B5-E27E-44D9-9FD2-D76C72D5E4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A31ED54-B66D-498B-BA9A-F02EA374E947}">
      <dgm:prSet/>
      <dgm:spPr/>
      <dgm:t>
        <a:bodyPr/>
        <a:lstStyle/>
        <a:p>
          <a:pPr rtl="0"/>
          <a:r>
            <a:rPr lang="es-ES" b="0" i="0" dirty="0"/>
            <a:t>Incardinación en un convenio de sector (los “recaderos” del ALEH)</a:t>
          </a:r>
          <a:endParaRPr lang="es-ES" dirty="0"/>
        </a:p>
      </dgm:t>
    </dgm:pt>
    <dgm:pt modelId="{E1C0B32E-1AB2-4805-9058-1CF5CB9D022F}" type="parTrans" cxnId="{86B73B6A-073C-4B52-961B-9FB12BC3E53E}">
      <dgm:prSet/>
      <dgm:spPr/>
      <dgm:t>
        <a:bodyPr/>
        <a:lstStyle/>
        <a:p>
          <a:endParaRPr lang="es-ES"/>
        </a:p>
      </dgm:t>
    </dgm:pt>
    <dgm:pt modelId="{D70070B8-46BC-439A-A9CE-11AFE8BD5710}" type="sibTrans" cxnId="{86B73B6A-073C-4B52-961B-9FB12BC3E53E}">
      <dgm:prSet/>
      <dgm:spPr/>
      <dgm:t>
        <a:bodyPr/>
        <a:lstStyle/>
        <a:p>
          <a:endParaRPr lang="es-ES"/>
        </a:p>
      </dgm:t>
    </dgm:pt>
    <dgm:pt modelId="{9DA4ACB5-A24B-40FD-ACCA-7E02FFA19F51}">
      <dgm:prSet/>
      <dgm:spPr/>
      <dgm:t>
        <a:bodyPr/>
        <a:lstStyle/>
        <a:p>
          <a:pPr rtl="0"/>
          <a:r>
            <a:rPr lang="es-ES" b="0" i="0"/>
            <a:t>Negociación pluriempresarial (sí en caso de “redes”) </a:t>
          </a:r>
          <a:endParaRPr lang="es-ES"/>
        </a:p>
      </dgm:t>
    </dgm:pt>
    <dgm:pt modelId="{507A82FD-1BC2-4550-9C24-5746B599260B}" type="parTrans" cxnId="{BD879B3F-4CE6-47CB-9682-B7CD6CA45316}">
      <dgm:prSet/>
      <dgm:spPr/>
      <dgm:t>
        <a:bodyPr/>
        <a:lstStyle/>
        <a:p>
          <a:endParaRPr lang="es-ES"/>
        </a:p>
      </dgm:t>
    </dgm:pt>
    <dgm:pt modelId="{BCE05098-BC93-4909-8DCF-05E66A0CF578}" type="sibTrans" cxnId="{BD879B3F-4CE6-47CB-9682-B7CD6CA45316}">
      <dgm:prSet/>
      <dgm:spPr/>
      <dgm:t>
        <a:bodyPr/>
        <a:lstStyle/>
        <a:p>
          <a:endParaRPr lang="es-ES"/>
        </a:p>
      </dgm:t>
    </dgm:pt>
    <dgm:pt modelId="{162FDCBB-E1A1-4598-9668-330410E26275}">
      <dgm:prSet custT="1"/>
      <dgm:spPr/>
      <dgm:t>
        <a:bodyPr/>
        <a:lstStyle/>
        <a:p>
          <a:pPr rtl="0"/>
          <a:r>
            <a:rPr lang="es-ES" sz="1600" b="0" i="0" dirty="0"/>
            <a:t>Resolución de 13 de marzo de 2017, de la Dirección General de Empleo, por la que se registra y publica el IV Convenio colectivo sectorial estatal de servicios externos auxiliares y atención al cliente en empresas de servicios ferroviarios (BOE 28 de marzo)</a:t>
          </a:r>
          <a:endParaRPr lang="es-ES" sz="1600" dirty="0"/>
        </a:p>
      </dgm:t>
    </dgm:pt>
    <dgm:pt modelId="{0501AAE5-08F6-400B-AAC6-AF9682682FD6}" type="parTrans" cxnId="{FCD1D27E-1B14-420C-B1E6-84397B345AA7}">
      <dgm:prSet/>
      <dgm:spPr/>
      <dgm:t>
        <a:bodyPr/>
        <a:lstStyle/>
        <a:p>
          <a:endParaRPr lang="es-ES"/>
        </a:p>
      </dgm:t>
    </dgm:pt>
    <dgm:pt modelId="{0B569C1C-03CD-4B06-9530-B109DF2AEE7A}" type="sibTrans" cxnId="{FCD1D27E-1B14-420C-B1E6-84397B345AA7}">
      <dgm:prSet/>
      <dgm:spPr/>
      <dgm:t>
        <a:bodyPr/>
        <a:lstStyle/>
        <a:p>
          <a:endParaRPr lang="es-ES"/>
        </a:p>
      </dgm:t>
    </dgm:pt>
    <dgm:pt modelId="{8E5391B7-00BE-4EF5-B14C-F27690D98978}">
      <dgm:prSet custT="1"/>
      <dgm:spPr/>
      <dgm:t>
        <a:bodyPr/>
        <a:lstStyle/>
        <a:p>
          <a:pPr rtl="0"/>
          <a:r>
            <a:rPr lang="es-ES" sz="1600" b="0" i="0" dirty="0"/>
            <a:t>Convenio Colectivo del sector Montajes y Empresas Auxiliares del Principado de Asturias, 2016 – 2018 (Res. 1-sep-2016, BOPA 16 sep.).</a:t>
          </a:r>
          <a:endParaRPr lang="es-ES" sz="1600" dirty="0"/>
        </a:p>
      </dgm:t>
    </dgm:pt>
    <dgm:pt modelId="{BB0FC43E-BB2F-4B13-9FA5-F2ABBF279431}" type="parTrans" cxnId="{C3B3691F-4DCA-44D9-A01E-149A97933D94}">
      <dgm:prSet/>
      <dgm:spPr/>
      <dgm:t>
        <a:bodyPr/>
        <a:lstStyle/>
        <a:p>
          <a:endParaRPr lang="es-ES"/>
        </a:p>
      </dgm:t>
    </dgm:pt>
    <dgm:pt modelId="{410CEB05-4E9B-4DF4-AA5D-6C5A80603F07}" type="sibTrans" cxnId="{C3B3691F-4DCA-44D9-A01E-149A97933D94}">
      <dgm:prSet/>
      <dgm:spPr/>
      <dgm:t>
        <a:bodyPr/>
        <a:lstStyle/>
        <a:p>
          <a:endParaRPr lang="es-ES"/>
        </a:p>
      </dgm:t>
    </dgm:pt>
    <dgm:pt modelId="{443E31E0-EE6C-402E-ABB8-F000475EECF5}">
      <dgm:prSet/>
      <dgm:spPr/>
      <dgm:t>
        <a:bodyPr/>
        <a:lstStyle/>
        <a:p>
          <a:pPr rtl="0"/>
          <a:r>
            <a:rPr lang="es-ES" b="0" i="0"/>
            <a:t>Con prioridad aplicativa, probablemente, del convenio de grupo o red, sobre el de empresa (D. SORIANO CORTÉS)</a:t>
          </a:r>
          <a:endParaRPr lang="es-ES"/>
        </a:p>
      </dgm:t>
    </dgm:pt>
    <dgm:pt modelId="{F28F3486-C76F-4022-B9EA-F9FC7F4B0EEB}" type="parTrans" cxnId="{A8247208-E8C3-4955-A5C8-2A59CD03680C}">
      <dgm:prSet/>
      <dgm:spPr/>
      <dgm:t>
        <a:bodyPr/>
        <a:lstStyle/>
        <a:p>
          <a:endParaRPr lang="es-ES"/>
        </a:p>
      </dgm:t>
    </dgm:pt>
    <dgm:pt modelId="{29998023-79B7-4BF5-B5A2-CDF7F502965A}" type="sibTrans" cxnId="{A8247208-E8C3-4955-A5C8-2A59CD03680C}">
      <dgm:prSet/>
      <dgm:spPr/>
      <dgm:t>
        <a:bodyPr/>
        <a:lstStyle/>
        <a:p>
          <a:endParaRPr lang="es-ES"/>
        </a:p>
      </dgm:t>
    </dgm:pt>
    <dgm:pt modelId="{001C88CB-1934-40F4-B365-5368F074F89F}">
      <dgm:prSet/>
      <dgm:spPr/>
      <dgm:t>
        <a:bodyPr/>
        <a:lstStyle/>
        <a:p>
          <a:pPr rtl="0"/>
          <a:r>
            <a:rPr lang="es-ES" b="0" i="0"/>
            <a:t>Sindicalización de la legitimación para negociar</a:t>
          </a:r>
          <a:endParaRPr lang="es-ES" dirty="0"/>
        </a:p>
      </dgm:t>
    </dgm:pt>
    <dgm:pt modelId="{D6A94600-33D5-4CE8-922F-EF15F6CBF54A}" type="parTrans" cxnId="{BDF60682-BB1A-49F9-9FFB-126E59489022}">
      <dgm:prSet/>
      <dgm:spPr/>
      <dgm:t>
        <a:bodyPr/>
        <a:lstStyle/>
        <a:p>
          <a:endParaRPr lang="es-ES"/>
        </a:p>
      </dgm:t>
    </dgm:pt>
    <dgm:pt modelId="{D5407B8D-F511-4052-BA31-7D98EDB538DA}" type="sibTrans" cxnId="{BDF60682-BB1A-49F9-9FFB-126E59489022}">
      <dgm:prSet/>
      <dgm:spPr/>
      <dgm:t>
        <a:bodyPr/>
        <a:lstStyle/>
        <a:p>
          <a:endParaRPr lang="es-ES"/>
        </a:p>
      </dgm:t>
    </dgm:pt>
    <dgm:pt modelId="{6CC58994-6ECB-4E31-B3EE-83D18488BB96}" type="pres">
      <dgm:prSet presAssocID="{15A416B5-E27E-44D9-9FD2-D76C72D5E403}" presName="linear" presStyleCnt="0">
        <dgm:presLayoutVars>
          <dgm:animLvl val="lvl"/>
          <dgm:resizeHandles val="exact"/>
        </dgm:presLayoutVars>
      </dgm:prSet>
      <dgm:spPr/>
    </dgm:pt>
    <dgm:pt modelId="{3EFDE53F-A87F-4E16-B6CC-3AD66F789301}" type="pres">
      <dgm:prSet presAssocID="{3A31ED54-B66D-498B-BA9A-F02EA374E947}" presName="parentText" presStyleLbl="node1" presStyleIdx="0" presStyleCnt="4" custLinFactNeighborX="754" custLinFactNeighborY="66912">
        <dgm:presLayoutVars>
          <dgm:chMax val="0"/>
          <dgm:bulletEnabled val="1"/>
        </dgm:presLayoutVars>
      </dgm:prSet>
      <dgm:spPr/>
    </dgm:pt>
    <dgm:pt modelId="{AD7E184A-24AE-4C2E-A5B4-2FB4777FF318}" type="pres">
      <dgm:prSet presAssocID="{D70070B8-46BC-439A-A9CE-11AFE8BD5710}" presName="spacer" presStyleCnt="0"/>
      <dgm:spPr/>
    </dgm:pt>
    <dgm:pt modelId="{FC06C95A-8A00-421D-BEB7-8B274D6CAAFC}" type="pres">
      <dgm:prSet presAssocID="{001C88CB-1934-40F4-B365-5368F074F89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196B71B-8029-4875-B909-E1DFF2094BC9}" type="pres">
      <dgm:prSet presAssocID="{D5407B8D-F511-4052-BA31-7D98EDB538DA}" presName="spacer" presStyleCnt="0"/>
      <dgm:spPr/>
    </dgm:pt>
    <dgm:pt modelId="{3A82BDCE-6DF4-42D4-97F1-8F723109D191}" type="pres">
      <dgm:prSet presAssocID="{9DA4ACB5-A24B-40FD-ACCA-7E02FFA19F5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2F4CD7C-927C-4E44-B679-2A9087C7C709}" type="pres">
      <dgm:prSet presAssocID="{9DA4ACB5-A24B-40FD-ACCA-7E02FFA19F51}" presName="childText" presStyleLbl="revTx" presStyleIdx="0" presStyleCnt="1">
        <dgm:presLayoutVars>
          <dgm:bulletEnabled val="1"/>
        </dgm:presLayoutVars>
      </dgm:prSet>
      <dgm:spPr/>
    </dgm:pt>
    <dgm:pt modelId="{376CCF50-9F1A-4DA4-9324-E2D1C7E2CCFE}" type="pres">
      <dgm:prSet presAssocID="{443E31E0-EE6C-402E-ABB8-F000475EECF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8247208-E8C3-4955-A5C8-2A59CD03680C}" srcId="{15A416B5-E27E-44D9-9FD2-D76C72D5E403}" destId="{443E31E0-EE6C-402E-ABB8-F000475EECF5}" srcOrd="3" destOrd="0" parTransId="{F28F3486-C76F-4022-B9EA-F9FC7F4B0EEB}" sibTransId="{29998023-79B7-4BF5-B5A2-CDF7F502965A}"/>
    <dgm:cxn modelId="{C5ECEE0E-1A36-42C9-AFEF-FEF82B9D13DC}" type="presOf" srcId="{162FDCBB-E1A1-4598-9668-330410E26275}" destId="{E2F4CD7C-927C-4E44-B679-2A9087C7C709}" srcOrd="0" destOrd="0" presId="urn:microsoft.com/office/officeart/2005/8/layout/vList2"/>
    <dgm:cxn modelId="{EBD24D19-A817-4ADA-827B-5A27292004DA}" type="presOf" srcId="{3A31ED54-B66D-498B-BA9A-F02EA374E947}" destId="{3EFDE53F-A87F-4E16-B6CC-3AD66F789301}" srcOrd="0" destOrd="0" presId="urn:microsoft.com/office/officeart/2005/8/layout/vList2"/>
    <dgm:cxn modelId="{C3B3691F-4DCA-44D9-A01E-149A97933D94}" srcId="{9DA4ACB5-A24B-40FD-ACCA-7E02FFA19F51}" destId="{8E5391B7-00BE-4EF5-B14C-F27690D98978}" srcOrd="1" destOrd="0" parTransId="{BB0FC43E-BB2F-4B13-9FA5-F2ABBF279431}" sibTransId="{410CEB05-4E9B-4DF4-AA5D-6C5A80603F07}"/>
    <dgm:cxn modelId="{BD879B3F-4CE6-47CB-9682-B7CD6CA45316}" srcId="{15A416B5-E27E-44D9-9FD2-D76C72D5E403}" destId="{9DA4ACB5-A24B-40FD-ACCA-7E02FFA19F51}" srcOrd="2" destOrd="0" parTransId="{507A82FD-1BC2-4550-9C24-5746B599260B}" sibTransId="{BCE05098-BC93-4909-8DCF-05E66A0CF578}"/>
    <dgm:cxn modelId="{2D86B949-3BFE-41BB-ADE7-A8D830CAC93B}" type="presOf" srcId="{9DA4ACB5-A24B-40FD-ACCA-7E02FFA19F51}" destId="{3A82BDCE-6DF4-42D4-97F1-8F723109D191}" srcOrd="0" destOrd="0" presId="urn:microsoft.com/office/officeart/2005/8/layout/vList2"/>
    <dgm:cxn modelId="{86B73B6A-073C-4B52-961B-9FB12BC3E53E}" srcId="{15A416B5-E27E-44D9-9FD2-D76C72D5E403}" destId="{3A31ED54-B66D-498B-BA9A-F02EA374E947}" srcOrd="0" destOrd="0" parTransId="{E1C0B32E-1AB2-4805-9058-1CF5CB9D022F}" sibTransId="{D70070B8-46BC-439A-A9CE-11AFE8BD5710}"/>
    <dgm:cxn modelId="{C0BD2870-9AE2-4CD6-AD0D-558EABC01C12}" type="presOf" srcId="{001C88CB-1934-40F4-B365-5368F074F89F}" destId="{FC06C95A-8A00-421D-BEB7-8B274D6CAAFC}" srcOrd="0" destOrd="0" presId="urn:microsoft.com/office/officeart/2005/8/layout/vList2"/>
    <dgm:cxn modelId="{FCD1D27E-1B14-420C-B1E6-84397B345AA7}" srcId="{9DA4ACB5-A24B-40FD-ACCA-7E02FFA19F51}" destId="{162FDCBB-E1A1-4598-9668-330410E26275}" srcOrd="0" destOrd="0" parTransId="{0501AAE5-08F6-400B-AAC6-AF9682682FD6}" sibTransId="{0B569C1C-03CD-4B06-9530-B109DF2AEE7A}"/>
    <dgm:cxn modelId="{BDF60682-BB1A-49F9-9FFB-126E59489022}" srcId="{15A416B5-E27E-44D9-9FD2-D76C72D5E403}" destId="{001C88CB-1934-40F4-B365-5368F074F89F}" srcOrd="1" destOrd="0" parTransId="{D6A94600-33D5-4CE8-922F-EF15F6CBF54A}" sibTransId="{D5407B8D-F511-4052-BA31-7D98EDB538DA}"/>
    <dgm:cxn modelId="{22CA62C7-5B30-4798-9B44-4FC89C9F6653}" type="presOf" srcId="{443E31E0-EE6C-402E-ABB8-F000475EECF5}" destId="{376CCF50-9F1A-4DA4-9324-E2D1C7E2CCFE}" srcOrd="0" destOrd="0" presId="urn:microsoft.com/office/officeart/2005/8/layout/vList2"/>
    <dgm:cxn modelId="{82835ECE-16F1-4355-B565-56475D3CD132}" type="presOf" srcId="{8E5391B7-00BE-4EF5-B14C-F27690D98978}" destId="{E2F4CD7C-927C-4E44-B679-2A9087C7C709}" srcOrd="0" destOrd="1" presId="urn:microsoft.com/office/officeart/2005/8/layout/vList2"/>
    <dgm:cxn modelId="{8E5450D5-9183-4950-9E83-B8A9AEB5AA3A}" type="presOf" srcId="{15A416B5-E27E-44D9-9FD2-D76C72D5E403}" destId="{6CC58994-6ECB-4E31-B3EE-83D18488BB96}" srcOrd="0" destOrd="0" presId="urn:microsoft.com/office/officeart/2005/8/layout/vList2"/>
    <dgm:cxn modelId="{0BB111A8-8A68-44E6-AC17-9F5784CAAC1E}" type="presParOf" srcId="{6CC58994-6ECB-4E31-B3EE-83D18488BB96}" destId="{3EFDE53F-A87F-4E16-B6CC-3AD66F789301}" srcOrd="0" destOrd="0" presId="urn:microsoft.com/office/officeart/2005/8/layout/vList2"/>
    <dgm:cxn modelId="{0D289A63-67A0-4D6F-910A-DEB973F21ED7}" type="presParOf" srcId="{6CC58994-6ECB-4E31-B3EE-83D18488BB96}" destId="{AD7E184A-24AE-4C2E-A5B4-2FB4777FF318}" srcOrd="1" destOrd="0" presId="urn:microsoft.com/office/officeart/2005/8/layout/vList2"/>
    <dgm:cxn modelId="{50D454E4-5A97-4944-AD95-76FA8B2F8860}" type="presParOf" srcId="{6CC58994-6ECB-4E31-B3EE-83D18488BB96}" destId="{FC06C95A-8A00-421D-BEB7-8B274D6CAAFC}" srcOrd="2" destOrd="0" presId="urn:microsoft.com/office/officeart/2005/8/layout/vList2"/>
    <dgm:cxn modelId="{EAEEFA93-1113-4927-9B1E-DC806FF4DBA3}" type="presParOf" srcId="{6CC58994-6ECB-4E31-B3EE-83D18488BB96}" destId="{F196B71B-8029-4875-B909-E1DFF2094BC9}" srcOrd="3" destOrd="0" presId="urn:microsoft.com/office/officeart/2005/8/layout/vList2"/>
    <dgm:cxn modelId="{8AFE494B-A50F-4134-A05B-965B756BE1FD}" type="presParOf" srcId="{6CC58994-6ECB-4E31-B3EE-83D18488BB96}" destId="{3A82BDCE-6DF4-42D4-97F1-8F723109D191}" srcOrd="4" destOrd="0" presId="urn:microsoft.com/office/officeart/2005/8/layout/vList2"/>
    <dgm:cxn modelId="{22B42C12-B8F5-471C-968C-3118945AE3B9}" type="presParOf" srcId="{6CC58994-6ECB-4E31-B3EE-83D18488BB96}" destId="{E2F4CD7C-927C-4E44-B679-2A9087C7C709}" srcOrd="5" destOrd="0" presId="urn:microsoft.com/office/officeart/2005/8/layout/vList2"/>
    <dgm:cxn modelId="{EC3438E3-6B87-4249-8CE3-75106B68F183}" type="presParOf" srcId="{6CC58994-6ECB-4E31-B3EE-83D18488BB96}" destId="{376CCF50-9F1A-4DA4-9324-E2D1C7E2CCF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8C8F847-1628-45A9-8D59-A4C08F0280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B83ED47-7D6D-461C-B286-DED53D7DB842}">
      <dgm:prSet/>
      <dgm:spPr/>
      <dgm:t>
        <a:bodyPr/>
        <a:lstStyle/>
        <a:p>
          <a:pPr rtl="0"/>
          <a:r>
            <a:rPr lang="es-ES" b="0" i="0" dirty="0"/>
            <a:t>Principios de </a:t>
          </a:r>
          <a:r>
            <a:rPr lang="es-ES" b="1" i="0" u="sng" dirty="0"/>
            <a:t>unidad de empresa y especialidad</a:t>
          </a:r>
          <a:endParaRPr lang="es-ES" dirty="0"/>
        </a:p>
      </dgm:t>
    </dgm:pt>
    <dgm:pt modelId="{E21A49F1-7746-4347-8A8B-67FC68CFB5A2}" type="parTrans" cxnId="{D177EE78-BA50-4F8D-94FB-D30A40C351DB}">
      <dgm:prSet/>
      <dgm:spPr/>
      <dgm:t>
        <a:bodyPr/>
        <a:lstStyle/>
        <a:p>
          <a:endParaRPr lang="es-ES"/>
        </a:p>
      </dgm:t>
    </dgm:pt>
    <dgm:pt modelId="{FC91749C-3341-4C2E-8929-67EA248D43C3}" type="sibTrans" cxnId="{D177EE78-BA50-4F8D-94FB-D30A40C351DB}">
      <dgm:prSet/>
      <dgm:spPr/>
      <dgm:t>
        <a:bodyPr/>
        <a:lstStyle/>
        <a:p>
          <a:endParaRPr lang="es-ES"/>
        </a:p>
      </dgm:t>
    </dgm:pt>
    <dgm:pt modelId="{3A7BD13D-6CB9-4766-9D32-5EEC078842E4}">
      <dgm:prSet/>
      <dgm:spPr/>
      <dgm:t>
        <a:bodyPr/>
        <a:lstStyle/>
        <a:p>
          <a:pPr rtl="0"/>
          <a:r>
            <a:rPr lang="es-ES" b="0" i="0" dirty="0"/>
            <a:t>El </a:t>
          </a:r>
          <a:r>
            <a:rPr lang="es-ES" b="1" i="0" u="sng" dirty="0"/>
            <a:t>más idóneo funcionalmente</a:t>
          </a:r>
          <a:endParaRPr lang="es-ES" dirty="0"/>
        </a:p>
      </dgm:t>
    </dgm:pt>
    <dgm:pt modelId="{EDB8D064-89A5-482C-A9C8-D850562DBBB1}" type="parTrans" cxnId="{03BBAEBF-436E-4111-9349-344E90AAF8C2}">
      <dgm:prSet/>
      <dgm:spPr/>
      <dgm:t>
        <a:bodyPr/>
        <a:lstStyle/>
        <a:p>
          <a:endParaRPr lang="es-ES"/>
        </a:p>
      </dgm:t>
    </dgm:pt>
    <dgm:pt modelId="{EDD30DB5-FF0C-468D-AB5F-6B6134170412}" type="sibTrans" cxnId="{03BBAEBF-436E-4111-9349-344E90AAF8C2}">
      <dgm:prSet/>
      <dgm:spPr/>
      <dgm:t>
        <a:bodyPr/>
        <a:lstStyle/>
        <a:p>
          <a:endParaRPr lang="es-ES"/>
        </a:p>
      </dgm:t>
    </dgm:pt>
    <dgm:pt modelId="{EF3EAAB6-CBFA-4C3B-AE4F-B472BFD87A94}">
      <dgm:prSet/>
      <dgm:spPr/>
      <dgm:t>
        <a:bodyPr/>
        <a:lstStyle/>
        <a:p>
          <a:pPr rtl="0"/>
          <a:r>
            <a:rPr lang="es-ES" b="0" i="0"/>
            <a:t>Y el que </a:t>
          </a:r>
          <a:r>
            <a:rPr lang="es-ES" b="1" i="0" u="sng"/>
            <a:t>territorialmente</a:t>
          </a:r>
          <a:r>
            <a:rPr lang="es-ES" b="0" i="0"/>
            <a:t> corresponda en función del lugar de la sede o de prestación de servicios (el problema de la Construcción en Asturias)</a:t>
          </a:r>
          <a:endParaRPr lang="es-ES"/>
        </a:p>
      </dgm:t>
    </dgm:pt>
    <dgm:pt modelId="{A9F72DD3-921E-446A-B9F0-A37EF083E35E}" type="parTrans" cxnId="{FCAD7592-996D-437E-A9BE-6BF2CE4C2B28}">
      <dgm:prSet/>
      <dgm:spPr/>
      <dgm:t>
        <a:bodyPr/>
        <a:lstStyle/>
        <a:p>
          <a:endParaRPr lang="es-ES"/>
        </a:p>
      </dgm:t>
    </dgm:pt>
    <dgm:pt modelId="{12246AB2-E2F3-4D88-BB34-97D3ED3907E1}" type="sibTrans" cxnId="{FCAD7592-996D-437E-A9BE-6BF2CE4C2B28}">
      <dgm:prSet/>
      <dgm:spPr/>
      <dgm:t>
        <a:bodyPr/>
        <a:lstStyle/>
        <a:p>
          <a:endParaRPr lang="es-ES"/>
        </a:p>
      </dgm:t>
    </dgm:pt>
    <dgm:pt modelId="{A737BA9C-65B3-4910-BB0A-13AC5E8C3836}">
      <dgm:prSet/>
      <dgm:spPr/>
      <dgm:t>
        <a:bodyPr/>
        <a:lstStyle/>
        <a:p>
          <a:pPr rtl="0"/>
          <a:r>
            <a:rPr lang="es-ES" b="0" i="0"/>
            <a:t>Si hay pluralidad de actividades: </a:t>
          </a:r>
          <a:r>
            <a:rPr lang="es-ES" b="1" i="0" u="sng"/>
            <a:t>actividad predominante</a:t>
          </a:r>
          <a:endParaRPr lang="es-ES"/>
        </a:p>
      </dgm:t>
    </dgm:pt>
    <dgm:pt modelId="{4C161712-CA58-4F5B-BC34-65CAD26A50C4}" type="parTrans" cxnId="{41E73E38-99FA-47DE-AFE3-857C23A05031}">
      <dgm:prSet/>
      <dgm:spPr/>
      <dgm:t>
        <a:bodyPr/>
        <a:lstStyle/>
        <a:p>
          <a:endParaRPr lang="es-ES"/>
        </a:p>
      </dgm:t>
    </dgm:pt>
    <dgm:pt modelId="{7BD5954F-02EF-4855-9F3A-0B1739DDD74C}" type="sibTrans" cxnId="{41E73E38-99FA-47DE-AFE3-857C23A05031}">
      <dgm:prSet/>
      <dgm:spPr/>
      <dgm:t>
        <a:bodyPr/>
        <a:lstStyle/>
        <a:p>
          <a:endParaRPr lang="es-ES"/>
        </a:p>
      </dgm:t>
    </dgm:pt>
    <dgm:pt modelId="{54097757-5CEA-4F87-B39D-8182153C2559}">
      <dgm:prSet/>
      <dgm:spPr/>
      <dgm:t>
        <a:bodyPr/>
        <a:lstStyle/>
        <a:p>
          <a:pPr rtl="0"/>
          <a:r>
            <a:rPr lang="es-ES" b="0" i="0" dirty="0"/>
            <a:t>Datos formales, mero indicio (objeto social, epígrafe del </a:t>
          </a:r>
          <a:r>
            <a:rPr lang="es-ES" b="0" i="0" dirty="0" err="1"/>
            <a:t>IAE,l</a:t>
          </a:r>
          <a:r>
            <a:rPr lang="es-ES" b="0" i="0" dirty="0"/>
            <a:t> código CNAE-2009 (RD 475/2007, de 13 de abril), inscripción en la Seguridad Social o la información al respecto consignada en el contrato de trabajo)</a:t>
          </a:r>
          <a:endParaRPr lang="es-ES" dirty="0"/>
        </a:p>
      </dgm:t>
    </dgm:pt>
    <dgm:pt modelId="{768EF7F7-2816-480D-9D24-6CCC9EBB7D43}" type="parTrans" cxnId="{ADF0B169-87CA-4B16-B3B7-44BE8FA769C8}">
      <dgm:prSet/>
      <dgm:spPr/>
      <dgm:t>
        <a:bodyPr/>
        <a:lstStyle/>
        <a:p>
          <a:endParaRPr lang="es-ES"/>
        </a:p>
      </dgm:t>
    </dgm:pt>
    <dgm:pt modelId="{BD842037-90D0-41C4-AB48-B31D3FED91C2}" type="sibTrans" cxnId="{ADF0B169-87CA-4B16-B3B7-44BE8FA769C8}">
      <dgm:prSet/>
      <dgm:spPr/>
      <dgm:t>
        <a:bodyPr/>
        <a:lstStyle/>
        <a:p>
          <a:endParaRPr lang="es-ES"/>
        </a:p>
      </dgm:t>
    </dgm:pt>
    <dgm:pt modelId="{EF450C6A-52D7-4674-B99C-271F5ED377AE}">
      <dgm:prSet/>
      <dgm:spPr/>
      <dgm:t>
        <a:bodyPr/>
        <a:lstStyle/>
        <a:p>
          <a:pPr rtl="0"/>
          <a:r>
            <a:rPr lang="es-ES" b="1" i="0" u="sng" dirty="0"/>
            <a:t>Actividad “real” </a:t>
          </a:r>
          <a:r>
            <a:rPr lang="es-ES" b="0" i="0" dirty="0"/>
            <a:t>(volumen de empleo, especialidades de los trabajadores, volumen de negocio, facturación o ventas, nivel inversor dedicado a cada actividad o línea productiva…[SSTS de 17-3-2015 (Rec.1464/14) y 6-4-2017 (Rec.1869/16)]; STSJ de Asturias, Social, de 24-4-2015 (Rec.704/2015), empresa dedicada al alquiler y montaje de andamios]</a:t>
          </a:r>
          <a:endParaRPr lang="es-ES" dirty="0"/>
        </a:p>
      </dgm:t>
    </dgm:pt>
    <dgm:pt modelId="{44688F72-A7CB-474C-B0CC-292A54AA3B30}" type="parTrans" cxnId="{A949BDC5-B36E-4539-8912-8D40DAE3B842}">
      <dgm:prSet/>
      <dgm:spPr/>
      <dgm:t>
        <a:bodyPr/>
        <a:lstStyle/>
        <a:p>
          <a:endParaRPr lang="es-ES"/>
        </a:p>
      </dgm:t>
    </dgm:pt>
    <dgm:pt modelId="{1013DA57-28F6-483F-A41B-A5C2C046F1C6}" type="sibTrans" cxnId="{A949BDC5-B36E-4539-8912-8D40DAE3B842}">
      <dgm:prSet/>
      <dgm:spPr/>
      <dgm:t>
        <a:bodyPr/>
        <a:lstStyle/>
        <a:p>
          <a:endParaRPr lang="es-ES"/>
        </a:p>
      </dgm:t>
    </dgm:pt>
    <dgm:pt modelId="{8B4A55BF-D0E5-439D-BB0F-6CD3E1AFB88C}" type="pres">
      <dgm:prSet presAssocID="{F8C8F847-1628-45A9-8D59-A4C08F028008}" presName="linear" presStyleCnt="0">
        <dgm:presLayoutVars>
          <dgm:animLvl val="lvl"/>
          <dgm:resizeHandles val="exact"/>
        </dgm:presLayoutVars>
      </dgm:prSet>
      <dgm:spPr/>
    </dgm:pt>
    <dgm:pt modelId="{DE5F412D-C6A5-4E9F-9D82-2628FD35CAEE}" type="pres">
      <dgm:prSet presAssocID="{FB83ED47-7D6D-461C-B286-DED53D7DB84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13376A9-EA30-4F81-833F-FD365DC1C1A5}" type="pres">
      <dgm:prSet presAssocID="{FB83ED47-7D6D-461C-B286-DED53D7DB84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E73E38-99FA-47DE-AFE3-857C23A05031}" srcId="{FB83ED47-7D6D-461C-B286-DED53D7DB842}" destId="{A737BA9C-65B3-4910-BB0A-13AC5E8C3836}" srcOrd="2" destOrd="0" parTransId="{4C161712-CA58-4F5B-BC34-65CAD26A50C4}" sibTransId="{7BD5954F-02EF-4855-9F3A-0B1739DDD74C}"/>
    <dgm:cxn modelId="{F3DE0739-9B9A-4477-81D9-9A03FC4EC28C}" type="presOf" srcId="{F8C8F847-1628-45A9-8D59-A4C08F028008}" destId="{8B4A55BF-D0E5-439D-BB0F-6CD3E1AFB88C}" srcOrd="0" destOrd="0" presId="urn:microsoft.com/office/officeart/2005/8/layout/vList2"/>
    <dgm:cxn modelId="{AD526453-AE4A-446D-A40B-A51C592BA943}" type="presOf" srcId="{54097757-5CEA-4F87-B39D-8182153C2559}" destId="{A13376A9-EA30-4F81-833F-FD365DC1C1A5}" srcOrd="0" destOrd="3" presId="urn:microsoft.com/office/officeart/2005/8/layout/vList2"/>
    <dgm:cxn modelId="{ADF0B169-87CA-4B16-B3B7-44BE8FA769C8}" srcId="{A737BA9C-65B3-4910-BB0A-13AC5E8C3836}" destId="{54097757-5CEA-4F87-B39D-8182153C2559}" srcOrd="0" destOrd="0" parTransId="{768EF7F7-2816-480D-9D24-6CCC9EBB7D43}" sibTransId="{BD842037-90D0-41C4-AB48-B31D3FED91C2}"/>
    <dgm:cxn modelId="{D177EE78-BA50-4F8D-94FB-D30A40C351DB}" srcId="{F8C8F847-1628-45A9-8D59-A4C08F028008}" destId="{FB83ED47-7D6D-461C-B286-DED53D7DB842}" srcOrd="0" destOrd="0" parTransId="{E21A49F1-7746-4347-8A8B-67FC68CFB5A2}" sibTransId="{FC91749C-3341-4C2E-8929-67EA248D43C3}"/>
    <dgm:cxn modelId="{FCAD7592-996D-437E-A9BE-6BF2CE4C2B28}" srcId="{FB83ED47-7D6D-461C-B286-DED53D7DB842}" destId="{EF3EAAB6-CBFA-4C3B-AE4F-B472BFD87A94}" srcOrd="1" destOrd="0" parTransId="{A9F72DD3-921E-446A-B9F0-A37EF083E35E}" sibTransId="{12246AB2-E2F3-4D88-BB34-97D3ED3907E1}"/>
    <dgm:cxn modelId="{D3FE8DAA-06D4-48A9-B41B-64F0120BFF2B}" type="presOf" srcId="{EF450C6A-52D7-4674-B99C-271F5ED377AE}" destId="{A13376A9-EA30-4F81-833F-FD365DC1C1A5}" srcOrd="0" destOrd="4" presId="urn:microsoft.com/office/officeart/2005/8/layout/vList2"/>
    <dgm:cxn modelId="{03BBAEBF-436E-4111-9349-344E90AAF8C2}" srcId="{FB83ED47-7D6D-461C-B286-DED53D7DB842}" destId="{3A7BD13D-6CB9-4766-9D32-5EEC078842E4}" srcOrd="0" destOrd="0" parTransId="{EDB8D064-89A5-482C-A9C8-D850562DBBB1}" sibTransId="{EDD30DB5-FF0C-468D-AB5F-6B6134170412}"/>
    <dgm:cxn modelId="{A949BDC5-B36E-4539-8912-8D40DAE3B842}" srcId="{A737BA9C-65B3-4910-BB0A-13AC5E8C3836}" destId="{EF450C6A-52D7-4674-B99C-271F5ED377AE}" srcOrd="1" destOrd="0" parTransId="{44688F72-A7CB-474C-B0CC-292A54AA3B30}" sibTransId="{1013DA57-28F6-483F-A41B-A5C2C046F1C6}"/>
    <dgm:cxn modelId="{DF286AC9-5B47-42F0-8714-996B0EAF0F59}" type="presOf" srcId="{3A7BD13D-6CB9-4766-9D32-5EEC078842E4}" destId="{A13376A9-EA30-4F81-833F-FD365DC1C1A5}" srcOrd="0" destOrd="0" presId="urn:microsoft.com/office/officeart/2005/8/layout/vList2"/>
    <dgm:cxn modelId="{FFAF71F0-EABC-4532-A611-797E5B78C104}" type="presOf" srcId="{EF3EAAB6-CBFA-4C3B-AE4F-B472BFD87A94}" destId="{A13376A9-EA30-4F81-833F-FD365DC1C1A5}" srcOrd="0" destOrd="1" presId="urn:microsoft.com/office/officeart/2005/8/layout/vList2"/>
    <dgm:cxn modelId="{207177F8-30DC-492F-AFE2-E7C9C898025D}" type="presOf" srcId="{FB83ED47-7D6D-461C-B286-DED53D7DB842}" destId="{DE5F412D-C6A5-4E9F-9D82-2628FD35CAEE}" srcOrd="0" destOrd="0" presId="urn:microsoft.com/office/officeart/2005/8/layout/vList2"/>
    <dgm:cxn modelId="{F93427FE-A1A3-485F-BD7A-709B54BA4BC2}" type="presOf" srcId="{A737BA9C-65B3-4910-BB0A-13AC5E8C3836}" destId="{A13376A9-EA30-4F81-833F-FD365DC1C1A5}" srcOrd="0" destOrd="2" presId="urn:microsoft.com/office/officeart/2005/8/layout/vList2"/>
    <dgm:cxn modelId="{265A68D0-C2B7-4621-BD73-D53B1154E4EB}" type="presParOf" srcId="{8B4A55BF-D0E5-439D-BB0F-6CD3E1AFB88C}" destId="{DE5F412D-C6A5-4E9F-9D82-2628FD35CAEE}" srcOrd="0" destOrd="0" presId="urn:microsoft.com/office/officeart/2005/8/layout/vList2"/>
    <dgm:cxn modelId="{F1E026A4-1583-449E-BA25-A23EB8ED0D65}" type="presParOf" srcId="{8B4A55BF-D0E5-439D-BB0F-6CD3E1AFB88C}" destId="{A13376A9-EA30-4F81-833F-FD365DC1C1A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24CE4A1-8E87-4FE6-8AD5-1B9B29008E6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C813881-7B2C-4E49-BDA7-09D5CD996A4B}">
      <dgm:prSet/>
      <dgm:spPr/>
      <dgm:t>
        <a:bodyPr/>
        <a:lstStyle/>
        <a:p>
          <a:pPr rtl="0"/>
          <a:r>
            <a:rPr lang="es-ES" b="0" i="0"/>
            <a:t>Si no es posible determinar cuál es la actividad “preponderante” [STS 17-3-2015 (Rec.1464/14); [STS 9-12-2015 (Rec.135/2014); y dictámenes CCNCC 50/06, 66/09, 88/2015, 74/2016 y 35/2017].</a:t>
          </a:r>
          <a:endParaRPr lang="es-ES"/>
        </a:p>
      </dgm:t>
    </dgm:pt>
    <dgm:pt modelId="{ED49A348-83FC-4A5F-BC52-59E6A9DDB360}" type="parTrans" cxnId="{01FBABBE-F3A9-49CE-B3CD-BD7B25819D9F}">
      <dgm:prSet/>
      <dgm:spPr/>
      <dgm:t>
        <a:bodyPr/>
        <a:lstStyle/>
        <a:p>
          <a:endParaRPr lang="es-ES"/>
        </a:p>
      </dgm:t>
    </dgm:pt>
    <dgm:pt modelId="{12CC24A0-4590-4C6C-9F99-2734EB2883B4}" type="sibTrans" cxnId="{01FBABBE-F3A9-49CE-B3CD-BD7B25819D9F}">
      <dgm:prSet/>
      <dgm:spPr/>
      <dgm:t>
        <a:bodyPr/>
        <a:lstStyle/>
        <a:p>
          <a:endParaRPr lang="es-ES"/>
        </a:p>
      </dgm:t>
    </dgm:pt>
    <dgm:pt modelId="{AF5C4DA7-D188-49F8-A599-F5D36B1247CB}">
      <dgm:prSet/>
      <dgm:spPr/>
      <dgm:t>
        <a:bodyPr/>
        <a:lstStyle/>
        <a:p>
          <a:pPr rtl="0"/>
          <a:r>
            <a:rPr lang="es-ES" b="0" i="0" dirty="0"/>
            <a:t>¿Y si el trabajador hace varias funciones? El de la actividad predominante o el funcionalmente más idóneo</a:t>
          </a:r>
          <a:endParaRPr lang="es-ES" dirty="0"/>
        </a:p>
      </dgm:t>
    </dgm:pt>
    <dgm:pt modelId="{36AB86AB-8D77-492C-BE83-2FA75DAC8739}" type="parTrans" cxnId="{8A1D825F-1845-4C79-80F6-D70A94D73F64}">
      <dgm:prSet/>
      <dgm:spPr/>
      <dgm:t>
        <a:bodyPr/>
        <a:lstStyle/>
        <a:p>
          <a:endParaRPr lang="es-ES"/>
        </a:p>
      </dgm:t>
    </dgm:pt>
    <dgm:pt modelId="{378C38E7-35F4-430D-A365-B2DD74F1972B}" type="sibTrans" cxnId="{8A1D825F-1845-4C79-80F6-D70A94D73F64}">
      <dgm:prSet/>
      <dgm:spPr/>
      <dgm:t>
        <a:bodyPr/>
        <a:lstStyle/>
        <a:p>
          <a:endParaRPr lang="es-ES"/>
        </a:p>
      </dgm:t>
    </dgm:pt>
    <dgm:pt modelId="{A3E44EE7-BBE3-444D-BBC9-3CA07195B824}" type="pres">
      <dgm:prSet presAssocID="{A24CE4A1-8E87-4FE6-8AD5-1B9B29008E66}" presName="Name0" presStyleCnt="0">
        <dgm:presLayoutVars>
          <dgm:dir/>
          <dgm:resizeHandles val="exact"/>
        </dgm:presLayoutVars>
      </dgm:prSet>
      <dgm:spPr/>
    </dgm:pt>
    <dgm:pt modelId="{8C871E02-2AFE-4A23-83D8-870AF948EABC}" type="pres">
      <dgm:prSet presAssocID="{A24CE4A1-8E87-4FE6-8AD5-1B9B29008E66}" presName="arrow" presStyleLbl="bgShp" presStyleIdx="0" presStyleCnt="1"/>
      <dgm:spPr/>
    </dgm:pt>
    <dgm:pt modelId="{82B2C78C-5B1E-4039-8A82-03078B282AE1}" type="pres">
      <dgm:prSet presAssocID="{A24CE4A1-8E87-4FE6-8AD5-1B9B29008E66}" presName="points" presStyleCnt="0"/>
      <dgm:spPr/>
    </dgm:pt>
    <dgm:pt modelId="{EF56BED4-3BFE-41CD-AF1D-EE68CF4B65D7}" type="pres">
      <dgm:prSet presAssocID="{2C813881-7B2C-4E49-BDA7-09D5CD996A4B}" presName="compositeA" presStyleCnt="0"/>
      <dgm:spPr/>
    </dgm:pt>
    <dgm:pt modelId="{14784C6D-D313-4BA1-A047-6E440976FD65}" type="pres">
      <dgm:prSet presAssocID="{2C813881-7B2C-4E49-BDA7-09D5CD996A4B}" presName="textA" presStyleLbl="revTx" presStyleIdx="0" presStyleCnt="2" custScaleX="181340">
        <dgm:presLayoutVars>
          <dgm:bulletEnabled val="1"/>
        </dgm:presLayoutVars>
      </dgm:prSet>
      <dgm:spPr/>
    </dgm:pt>
    <dgm:pt modelId="{505FB983-C4E7-49D7-8CB1-45E2C24682F9}" type="pres">
      <dgm:prSet presAssocID="{2C813881-7B2C-4E49-BDA7-09D5CD996A4B}" presName="circleA" presStyleLbl="node1" presStyleIdx="0" presStyleCnt="2"/>
      <dgm:spPr/>
    </dgm:pt>
    <dgm:pt modelId="{DD5C3CC8-9C7C-4204-BA02-D6CCB2ACEEE2}" type="pres">
      <dgm:prSet presAssocID="{2C813881-7B2C-4E49-BDA7-09D5CD996A4B}" presName="spaceA" presStyleCnt="0"/>
      <dgm:spPr/>
    </dgm:pt>
    <dgm:pt modelId="{3E7D6057-B9C4-4AE3-9F6E-163E438900A5}" type="pres">
      <dgm:prSet presAssocID="{12CC24A0-4590-4C6C-9F99-2734EB2883B4}" presName="space" presStyleCnt="0"/>
      <dgm:spPr/>
    </dgm:pt>
    <dgm:pt modelId="{90CDCDAE-AE54-45AA-BDD6-022638558EDF}" type="pres">
      <dgm:prSet presAssocID="{AF5C4DA7-D188-49F8-A599-F5D36B1247CB}" presName="compositeB" presStyleCnt="0"/>
      <dgm:spPr/>
    </dgm:pt>
    <dgm:pt modelId="{84E91F2E-6F7A-411E-AD48-3AA6AB3C32D1}" type="pres">
      <dgm:prSet presAssocID="{AF5C4DA7-D188-49F8-A599-F5D36B1247CB}" presName="textB" presStyleLbl="revTx" presStyleIdx="1" presStyleCnt="2" custScaleX="140810">
        <dgm:presLayoutVars>
          <dgm:bulletEnabled val="1"/>
        </dgm:presLayoutVars>
      </dgm:prSet>
      <dgm:spPr/>
    </dgm:pt>
    <dgm:pt modelId="{309657F8-5290-4091-A0A9-B9B808A4CF34}" type="pres">
      <dgm:prSet presAssocID="{AF5C4DA7-D188-49F8-A599-F5D36B1247CB}" presName="circleB" presStyleLbl="node1" presStyleIdx="1" presStyleCnt="2"/>
      <dgm:spPr/>
    </dgm:pt>
    <dgm:pt modelId="{0D62E08D-9EA0-480B-BEB7-12D423D72AC1}" type="pres">
      <dgm:prSet presAssocID="{AF5C4DA7-D188-49F8-A599-F5D36B1247CB}" presName="spaceB" presStyleCnt="0"/>
      <dgm:spPr/>
    </dgm:pt>
  </dgm:ptLst>
  <dgm:cxnLst>
    <dgm:cxn modelId="{1ABCE237-F99E-4FB8-AF65-55CD322B694B}" type="presOf" srcId="{2C813881-7B2C-4E49-BDA7-09D5CD996A4B}" destId="{14784C6D-D313-4BA1-A047-6E440976FD65}" srcOrd="0" destOrd="0" presId="urn:microsoft.com/office/officeart/2005/8/layout/hProcess11"/>
    <dgm:cxn modelId="{20FD8F38-15C8-4BC1-BFC1-230B9819274A}" type="presOf" srcId="{AF5C4DA7-D188-49F8-A599-F5D36B1247CB}" destId="{84E91F2E-6F7A-411E-AD48-3AA6AB3C32D1}" srcOrd="0" destOrd="0" presId="urn:microsoft.com/office/officeart/2005/8/layout/hProcess11"/>
    <dgm:cxn modelId="{C8EAC855-8BAD-42D7-9E15-098CF7202078}" type="presOf" srcId="{A24CE4A1-8E87-4FE6-8AD5-1B9B29008E66}" destId="{A3E44EE7-BBE3-444D-BBC9-3CA07195B824}" srcOrd="0" destOrd="0" presId="urn:microsoft.com/office/officeart/2005/8/layout/hProcess11"/>
    <dgm:cxn modelId="{8A1D825F-1845-4C79-80F6-D70A94D73F64}" srcId="{A24CE4A1-8E87-4FE6-8AD5-1B9B29008E66}" destId="{AF5C4DA7-D188-49F8-A599-F5D36B1247CB}" srcOrd="1" destOrd="0" parTransId="{36AB86AB-8D77-492C-BE83-2FA75DAC8739}" sibTransId="{378C38E7-35F4-430D-A365-B2DD74F1972B}"/>
    <dgm:cxn modelId="{01FBABBE-F3A9-49CE-B3CD-BD7B25819D9F}" srcId="{A24CE4A1-8E87-4FE6-8AD5-1B9B29008E66}" destId="{2C813881-7B2C-4E49-BDA7-09D5CD996A4B}" srcOrd="0" destOrd="0" parTransId="{ED49A348-83FC-4A5F-BC52-59E6A9DDB360}" sibTransId="{12CC24A0-4590-4C6C-9F99-2734EB2883B4}"/>
    <dgm:cxn modelId="{C96B927C-9928-4787-ACE8-8E0B11D9907A}" type="presParOf" srcId="{A3E44EE7-BBE3-444D-BBC9-3CA07195B824}" destId="{8C871E02-2AFE-4A23-83D8-870AF948EABC}" srcOrd="0" destOrd="0" presId="urn:microsoft.com/office/officeart/2005/8/layout/hProcess11"/>
    <dgm:cxn modelId="{887F632D-2B80-4AA0-9A83-B3C6AEAE4D47}" type="presParOf" srcId="{A3E44EE7-BBE3-444D-BBC9-3CA07195B824}" destId="{82B2C78C-5B1E-4039-8A82-03078B282AE1}" srcOrd="1" destOrd="0" presId="urn:microsoft.com/office/officeart/2005/8/layout/hProcess11"/>
    <dgm:cxn modelId="{8C853B41-EAF5-466D-83AF-366C7D7E82D2}" type="presParOf" srcId="{82B2C78C-5B1E-4039-8A82-03078B282AE1}" destId="{EF56BED4-3BFE-41CD-AF1D-EE68CF4B65D7}" srcOrd="0" destOrd="0" presId="urn:microsoft.com/office/officeart/2005/8/layout/hProcess11"/>
    <dgm:cxn modelId="{A8C6E8E0-C462-460D-BF7A-9268993ED8E0}" type="presParOf" srcId="{EF56BED4-3BFE-41CD-AF1D-EE68CF4B65D7}" destId="{14784C6D-D313-4BA1-A047-6E440976FD65}" srcOrd="0" destOrd="0" presId="urn:microsoft.com/office/officeart/2005/8/layout/hProcess11"/>
    <dgm:cxn modelId="{E7CE3D77-37B1-4F9F-867E-F625789E2F8F}" type="presParOf" srcId="{EF56BED4-3BFE-41CD-AF1D-EE68CF4B65D7}" destId="{505FB983-C4E7-49D7-8CB1-45E2C24682F9}" srcOrd="1" destOrd="0" presId="urn:microsoft.com/office/officeart/2005/8/layout/hProcess11"/>
    <dgm:cxn modelId="{54ACA1A1-EFD7-4521-9DCB-85F95C10018C}" type="presParOf" srcId="{EF56BED4-3BFE-41CD-AF1D-EE68CF4B65D7}" destId="{DD5C3CC8-9C7C-4204-BA02-D6CCB2ACEEE2}" srcOrd="2" destOrd="0" presId="urn:microsoft.com/office/officeart/2005/8/layout/hProcess11"/>
    <dgm:cxn modelId="{379E4B10-0410-4518-A1EA-737948FDE545}" type="presParOf" srcId="{82B2C78C-5B1E-4039-8A82-03078B282AE1}" destId="{3E7D6057-B9C4-4AE3-9F6E-163E438900A5}" srcOrd="1" destOrd="0" presId="urn:microsoft.com/office/officeart/2005/8/layout/hProcess11"/>
    <dgm:cxn modelId="{BB6B538A-7975-4BBD-939F-04FC91EDFB17}" type="presParOf" srcId="{82B2C78C-5B1E-4039-8A82-03078B282AE1}" destId="{90CDCDAE-AE54-45AA-BDD6-022638558EDF}" srcOrd="2" destOrd="0" presId="urn:microsoft.com/office/officeart/2005/8/layout/hProcess11"/>
    <dgm:cxn modelId="{8400740E-0638-44C7-90C6-2F781B9AE3B7}" type="presParOf" srcId="{90CDCDAE-AE54-45AA-BDD6-022638558EDF}" destId="{84E91F2E-6F7A-411E-AD48-3AA6AB3C32D1}" srcOrd="0" destOrd="0" presId="urn:microsoft.com/office/officeart/2005/8/layout/hProcess11"/>
    <dgm:cxn modelId="{BC51B39F-A566-486A-88EA-E45F088B971B}" type="presParOf" srcId="{90CDCDAE-AE54-45AA-BDD6-022638558EDF}" destId="{309657F8-5290-4091-A0A9-B9B808A4CF34}" srcOrd="1" destOrd="0" presId="urn:microsoft.com/office/officeart/2005/8/layout/hProcess11"/>
    <dgm:cxn modelId="{62E15D69-5E97-46ED-BBF8-15B872779AA1}" type="presParOf" srcId="{90CDCDAE-AE54-45AA-BDD6-022638558EDF}" destId="{0D62E08D-9EA0-480B-BEB7-12D423D72AC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39E48CC-5D43-46AE-9508-10CC9C9593A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387CC98-9D80-4FBA-94E1-6BAC6B11AEF0}">
      <dgm:prSet/>
      <dgm:spPr/>
      <dgm:t>
        <a:bodyPr/>
        <a:lstStyle/>
        <a:p>
          <a:pPr rtl="0"/>
          <a:r>
            <a:rPr lang="es-ES" b="0" i="0"/>
            <a:t>Extender </a:t>
          </a:r>
          <a:r>
            <a:rPr lang="es-ES" b="1" i="0" u="sng"/>
            <a:t>modelo ETT </a:t>
          </a:r>
          <a:r>
            <a:rPr lang="es-ES" b="0" i="0"/>
            <a:t>(art.11) y aplicar el convenio de la empresa principal a los trabajadores de la multiservicios que presten servicios en el centro de trabajo de aquella </a:t>
          </a:r>
          <a:endParaRPr lang="es-ES"/>
        </a:p>
      </dgm:t>
    </dgm:pt>
    <dgm:pt modelId="{6B6431AA-F59A-44F0-BBF7-25ABFD32BE9A}" type="parTrans" cxnId="{C34ABC5E-3ABF-41F6-8516-FA51E4E7DA81}">
      <dgm:prSet/>
      <dgm:spPr/>
      <dgm:t>
        <a:bodyPr/>
        <a:lstStyle/>
        <a:p>
          <a:endParaRPr lang="es-ES"/>
        </a:p>
      </dgm:t>
    </dgm:pt>
    <dgm:pt modelId="{4B4B6B4A-208B-4C31-8068-2084178695DA}" type="sibTrans" cxnId="{C34ABC5E-3ABF-41F6-8516-FA51E4E7DA81}">
      <dgm:prSet/>
      <dgm:spPr/>
      <dgm:t>
        <a:bodyPr/>
        <a:lstStyle/>
        <a:p>
          <a:endParaRPr lang="es-ES"/>
        </a:p>
      </dgm:t>
    </dgm:pt>
    <dgm:pt modelId="{13A73179-EB64-4E83-8E07-CC0AAD043B20}">
      <dgm:prSet/>
      <dgm:spPr/>
      <dgm:t>
        <a:bodyPr/>
        <a:lstStyle/>
        <a:p>
          <a:pPr rtl="0"/>
          <a:r>
            <a:rPr lang="es-ES" b="0" i="0" dirty="0"/>
            <a:t>Modelo Ley Contratos Sector Público (Ley 9/2017) (art.122.2): Inclusión de </a:t>
          </a:r>
          <a:r>
            <a:rPr lang="es-ES" b="1" i="0" u="sng" dirty="0"/>
            <a:t>cláusulas de garantía salarial para los trabajadores de las empresas multiservicios en los convenios colectivos sectoriales</a:t>
          </a:r>
          <a:r>
            <a:rPr lang="es-ES" b="0" i="0" dirty="0"/>
            <a:t> [G.P. ROJAS RIVERO, cita Convenio de Hostelería de Alicante (BO Alicante 28-9-17); y al CC Hostelería de las Islas Baleares (BO Illes Balears 31-7-14)]</a:t>
          </a:r>
          <a:endParaRPr lang="es-ES" dirty="0"/>
        </a:p>
      </dgm:t>
    </dgm:pt>
    <dgm:pt modelId="{FD90E1B4-0902-4E07-B811-1F0573A54361}" type="parTrans" cxnId="{95F6692E-2887-4570-868C-A70C64EBA837}">
      <dgm:prSet/>
      <dgm:spPr/>
      <dgm:t>
        <a:bodyPr/>
        <a:lstStyle/>
        <a:p>
          <a:endParaRPr lang="es-ES"/>
        </a:p>
      </dgm:t>
    </dgm:pt>
    <dgm:pt modelId="{1771CC9B-408C-4795-8515-7B83B9D4E191}" type="sibTrans" cxnId="{95F6692E-2887-4570-868C-A70C64EBA837}">
      <dgm:prSet/>
      <dgm:spPr/>
      <dgm:t>
        <a:bodyPr/>
        <a:lstStyle/>
        <a:p>
          <a:endParaRPr lang="es-ES"/>
        </a:p>
      </dgm:t>
    </dgm:pt>
    <dgm:pt modelId="{28EE5705-2789-4C00-ACB3-A07CE4CBF04E}">
      <dgm:prSet/>
      <dgm:spPr/>
      <dgm:t>
        <a:bodyPr/>
        <a:lstStyle/>
        <a:p>
          <a:pPr rtl="0"/>
          <a:r>
            <a:rPr lang="es-ES" b="0" i="0"/>
            <a:t>Negociación </a:t>
          </a:r>
          <a:r>
            <a:rPr lang="es-ES" b="1" i="0" u="sng"/>
            <a:t>convenio sectorial propio</a:t>
          </a:r>
          <a:endParaRPr lang="es-ES"/>
        </a:p>
      </dgm:t>
    </dgm:pt>
    <dgm:pt modelId="{7E3E8F5D-405A-4A43-A067-C911EE209E55}" type="parTrans" cxnId="{4AF90F2E-6AA4-49A9-B8B7-834AFAD97A6E}">
      <dgm:prSet/>
      <dgm:spPr/>
      <dgm:t>
        <a:bodyPr/>
        <a:lstStyle/>
        <a:p>
          <a:endParaRPr lang="es-ES"/>
        </a:p>
      </dgm:t>
    </dgm:pt>
    <dgm:pt modelId="{EAF1C379-CDBC-4964-9FD7-F45E2C91CC95}" type="sibTrans" cxnId="{4AF90F2E-6AA4-49A9-B8B7-834AFAD97A6E}">
      <dgm:prSet/>
      <dgm:spPr/>
      <dgm:t>
        <a:bodyPr/>
        <a:lstStyle/>
        <a:p>
          <a:endParaRPr lang="es-ES"/>
        </a:p>
      </dgm:t>
    </dgm:pt>
    <dgm:pt modelId="{D74C1D68-DF6D-4020-94F8-B642BC9C8237}">
      <dgm:prSet custT="1"/>
      <dgm:spPr/>
      <dgm:t>
        <a:bodyPr/>
        <a:lstStyle/>
        <a:p>
          <a:pPr rtl="0"/>
          <a:r>
            <a:rPr lang="es-ES" sz="1600" b="0" i="1" dirty="0"/>
            <a:t>"Asociación de Empresas de Externalización de Servicios Auxiliares a la Producción</a:t>
          </a:r>
          <a:r>
            <a:rPr lang="es-ES" sz="1600" b="0" i="0" dirty="0"/>
            <a:t>“ (G.P. ROJAS RIVERO, 2018 cita caso de </a:t>
          </a:r>
          <a:r>
            <a:rPr lang="es-ES" sz="1600" b="0" i="0" dirty="0" err="1"/>
            <a:t>Navarrra</a:t>
          </a:r>
          <a:r>
            <a:rPr lang="es-ES" sz="1600" b="0" i="0" dirty="0"/>
            <a:t>).</a:t>
          </a:r>
          <a:endParaRPr lang="es-ES" sz="1600" dirty="0"/>
        </a:p>
      </dgm:t>
    </dgm:pt>
    <dgm:pt modelId="{C1020CDD-DC85-4277-9726-8E6E62D04CC4}" type="parTrans" cxnId="{28E1AA93-2163-4FE1-A265-90A79DCBDA80}">
      <dgm:prSet/>
      <dgm:spPr/>
      <dgm:t>
        <a:bodyPr/>
        <a:lstStyle/>
        <a:p>
          <a:endParaRPr lang="es-ES"/>
        </a:p>
      </dgm:t>
    </dgm:pt>
    <dgm:pt modelId="{ECD419FB-D1BD-4D3F-AD68-C16C2FFAC4BA}" type="sibTrans" cxnId="{28E1AA93-2163-4FE1-A265-90A79DCBDA80}">
      <dgm:prSet/>
      <dgm:spPr/>
      <dgm:t>
        <a:bodyPr/>
        <a:lstStyle/>
        <a:p>
          <a:endParaRPr lang="es-ES"/>
        </a:p>
      </dgm:t>
    </dgm:pt>
    <dgm:pt modelId="{148C56E2-2226-4612-90F0-4AC41269E4E0}">
      <dgm:prSet custT="1"/>
      <dgm:spPr/>
      <dgm:t>
        <a:bodyPr/>
        <a:lstStyle/>
        <a:p>
          <a:pPr rtl="0"/>
          <a:r>
            <a:rPr lang="es-ES" sz="1600" b="0" i="0" dirty="0"/>
            <a:t>¿Es el de “multiservicios” un verdadero sector?</a:t>
          </a:r>
          <a:endParaRPr lang="es-ES" sz="1600" dirty="0"/>
        </a:p>
      </dgm:t>
    </dgm:pt>
    <dgm:pt modelId="{646690DC-E576-41E8-B653-97DD8A037134}" type="parTrans" cxnId="{721A0644-F9D0-40C7-AB01-9B456EC88D72}">
      <dgm:prSet/>
      <dgm:spPr/>
      <dgm:t>
        <a:bodyPr/>
        <a:lstStyle/>
        <a:p>
          <a:endParaRPr lang="es-ES"/>
        </a:p>
      </dgm:t>
    </dgm:pt>
    <dgm:pt modelId="{C656C371-62B8-4C07-BA39-8E0244927BE6}" type="sibTrans" cxnId="{721A0644-F9D0-40C7-AB01-9B456EC88D72}">
      <dgm:prSet/>
      <dgm:spPr/>
      <dgm:t>
        <a:bodyPr/>
        <a:lstStyle/>
        <a:p>
          <a:endParaRPr lang="es-ES"/>
        </a:p>
      </dgm:t>
    </dgm:pt>
    <dgm:pt modelId="{E34AC9CF-B50D-4CD9-B0B8-D8597B27BC8B}">
      <dgm:prSet/>
      <dgm:spPr/>
      <dgm:t>
        <a:bodyPr/>
        <a:lstStyle/>
        <a:p>
          <a:pPr rtl="0"/>
          <a:r>
            <a:rPr lang="es-ES" b="1" i="0" u="sng"/>
            <a:t>Delimitación más “abierta” de los ámbitos funcionales de los convenios sectoriales </a:t>
          </a:r>
          <a:r>
            <a:rPr lang="es-ES" b="0" i="0"/>
            <a:t>inclusivos de todas las empresas, incluidas las auxiliares o subcontratistas, que desarrollen sus labores en el sector [SSTSJ Canarias/Las Palmas de 6-11-13 (Rec.80/13); 20-1-14 (Rec.458/12); y 29-1-15 (Rec.621/14) (G.P. ROJAS RIVERO, 2018)</a:t>
          </a:r>
          <a:endParaRPr lang="es-ES"/>
        </a:p>
      </dgm:t>
    </dgm:pt>
    <dgm:pt modelId="{4E1646E8-C3A5-4611-98C3-41DA3C7E6B5B}" type="parTrans" cxnId="{12A00AAF-AE87-4D09-8C22-3A5EA557FD16}">
      <dgm:prSet/>
      <dgm:spPr/>
      <dgm:t>
        <a:bodyPr/>
        <a:lstStyle/>
        <a:p>
          <a:endParaRPr lang="es-ES"/>
        </a:p>
      </dgm:t>
    </dgm:pt>
    <dgm:pt modelId="{2A4D2785-1A48-41C6-83AC-80ECBE189722}" type="sibTrans" cxnId="{12A00AAF-AE87-4D09-8C22-3A5EA557FD16}">
      <dgm:prSet/>
      <dgm:spPr/>
      <dgm:t>
        <a:bodyPr/>
        <a:lstStyle/>
        <a:p>
          <a:endParaRPr lang="es-ES"/>
        </a:p>
      </dgm:t>
    </dgm:pt>
    <dgm:pt modelId="{6A7A4DD3-3DDB-4C4B-A703-F480F2787733}" type="pres">
      <dgm:prSet presAssocID="{839E48CC-5D43-46AE-9508-10CC9C9593A8}" presName="linear" presStyleCnt="0">
        <dgm:presLayoutVars>
          <dgm:animLvl val="lvl"/>
          <dgm:resizeHandles val="exact"/>
        </dgm:presLayoutVars>
      </dgm:prSet>
      <dgm:spPr/>
    </dgm:pt>
    <dgm:pt modelId="{2FC59E28-71AA-48D9-8FAA-0BF7BAF23F33}" type="pres">
      <dgm:prSet presAssocID="{2387CC98-9D80-4FBA-94E1-6BAC6B11AEF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4B5425D-F8C0-4143-A273-6A270BB3E06F}" type="pres">
      <dgm:prSet presAssocID="{4B4B6B4A-208B-4C31-8068-2084178695DA}" presName="spacer" presStyleCnt="0"/>
      <dgm:spPr/>
    </dgm:pt>
    <dgm:pt modelId="{AB89955D-1AF2-41BB-81FE-48C158D769F8}" type="pres">
      <dgm:prSet presAssocID="{13A73179-EB64-4E83-8E07-CC0AAD043B2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2BDB876-7800-4451-BBEB-328FC3C1FE41}" type="pres">
      <dgm:prSet presAssocID="{1771CC9B-408C-4795-8515-7B83B9D4E191}" presName="spacer" presStyleCnt="0"/>
      <dgm:spPr/>
    </dgm:pt>
    <dgm:pt modelId="{42D9B6C0-E4A6-4067-A0B6-9399E277F7EA}" type="pres">
      <dgm:prSet presAssocID="{28EE5705-2789-4C00-ACB3-A07CE4CBF04E}" presName="parentText" presStyleLbl="node1" presStyleIdx="2" presStyleCnt="4" custScaleY="42161">
        <dgm:presLayoutVars>
          <dgm:chMax val="0"/>
          <dgm:bulletEnabled val="1"/>
        </dgm:presLayoutVars>
      </dgm:prSet>
      <dgm:spPr/>
    </dgm:pt>
    <dgm:pt modelId="{F4AF52B6-4D18-4015-AD40-7ADD9B44252F}" type="pres">
      <dgm:prSet presAssocID="{28EE5705-2789-4C00-ACB3-A07CE4CBF04E}" presName="childText" presStyleLbl="revTx" presStyleIdx="0" presStyleCnt="1">
        <dgm:presLayoutVars>
          <dgm:bulletEnabled val="1"/>
        </dgm:presLayoutVars>
      </dgm:prSet>
      <dgm:spPr/>
    </dgm:pt>
    <dgm:pt modelId="{D4853FF7-EF26-4EA3-B2FD-F7FB06742A42}" type="pres">
      <dgm:prSet presAssocID="{E34AC9CF-B50D-4CD9-B0B8-D8597B27BC8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AF90F2E-6AA4-49A9-B8B7-834AFAD97A6E}" srcId="{839E48CC-5D43-46AE-9508-10CC9C9593A8}" destId="{28EE5705-2789-4C00-ACB3-A07CE4CBF04E}" srcOrd="2" destOrd="0" parTransId="{7E3E8F5D-405A-4A43-A067-C911EE209E55}" sibTransId="{EAF1C379-CDBC-4964-9FD7-F45E2C91CC95}"/>
    <dgm:cxn modelId="{95F6692E-2887-4570-868C-A70C64EBA837}" srcId="{839E48CC-5D43-46AE-9508-10CC9C9593A8}" destId="{13A73179-EB64-4E83-8E07-CC0AAD043B20}" srcOrd="1" destOrd="0" parTransId="{FD90E1B4-0902-4E07-B811-1F0573A54361}" sibTransId="{1771CC9B-408C-4795-8515-7B83B9D4E191}"/>
    <dgm:cxn modelId="{721A0644-F9D0-40C7-AB01-9B456EC88D72}" srcId="{28EE5705-2789-4C00-ACB3-A07CE4CBF04E}" destId="{148C56E2-2226-4612-90F0-4AC41269E4E0}" srcOrd="1" destOrd="0" parTransId="{646690DC-E576-41E8-B653-97DD8A037134}" sibTransId="{C656C371-62B8-4C07-BA39-8E0244927BE6}"/>
    <dgm:cxn modelId="{C34ABC5E-3ABF-41F6-8516-FA51E4E7DA81}" srcId="{839E48CC-5D43-46AE-9508-10CC9C9593A8}" destId="{2387CC98-9D80-4FBA-94E1-6BAC6B11AEF0}" srcOrd="0" destOrd="0" parTransId="{6B6431AA-F59A-44F0-BBF7-25ABFD32BE9A}" sibTransId="{4B4B6B4A-208B-4C31-8068-2084178695DA}"/>
    <dgm:cxn modelId="{DD18A478-02A7-4D48-92F4-1AA75C30061E}" type="presOf" srcId="{839E48CC-5D43-46AE-9508-10CC9C9593A8}" destId="{6A7A4DD3-3DDB-4C4B-A703-F480F2787733}" srcOrd="0" destOrd="0" presId="urn:microsoft.com/office/officeart/2005/8/layout/vList2"/>
    <dgm:cxn modelId="{DE124090-A55E-4535-857D-199347BEF9B2}" type="presOf" srcId="{148C56E2-2226-4612-90F0-4AC41269E4E0}" destId="{F4AF52B6-4D18-4015-AD40-7ADD9B44252F}" srcOrd="0" destOrd="1" presId="urn:microsoft.com/office/officeart/2005/8/layout/vList2"/>
    <dgm:cxn modelId="{28E1AA93-2163-4FE1-A265-90A79DCBDA80}" srcId="{28EE5705-2789-4C00-ACB3-A07CE4CBF04E}" destId="{D74C1D68-DF6D-4020-94F8-B642BC9C8237}" srcOrd="0" destOrd="0" parTransId="{C1020CDD-DC85-4277-9726-8E6E62D04CC4}" sibTransId="{ECD419FB-D1BD-4D3F-AD68-C16C2FFAC4BA}"/>
    <dgm:cxn modelId="{2BD19AA7-F734-4DD0-ADD6-52BDA8AF430F}" type="presOf" srcId="{28EE5705-2789-4C00-ACB3-A07CE4CBF04E}" destId="{42D9B6C0-E4A6-4067-A0B6-9399E277F7EA}" srcOrd="0" destOrd="0" presId="urn:microsoft.com/office/officeart/2005/8/layout/vList2"/>
    <dgm:cxn modelId="{12A00AAF-AE87-4D09-8C22-3A5EA557FD16}" srcId="{839E48CC-5D43-46AE-9508-10CC9C9593A8}" destId="{E34AC9CF-B50D-4CD9-B0B8-D8597B27BC8B}" srcOrd="3" destOrd="0" parTransId="{4E1646E8-C3A5-4611-98C3-41DA3C7E6B5B}" sibTransId="{2A4D2785-1A48-41C6-83AC-80ECBE189722}"/>
    <dgm:cxn modelId="{B07E2CDA-B634-4FD1-A370-145F19889142}" type="presOf" srcId="{2387CC98-9D80-4FBA-94E1-6BAC6B11AEF0}" destId="{2FC59E28-71AA-48D9-8FAA-0BF7BAF23F33}" srcOrd="0" destOrd="0" presId="urn:microsoft.com/office/officeart/2005/8/layout/vList2"/>
    <dgm:cxn modelId="{0F3150DA-12A4-42AA-94EB-A38773F9CB54}" type="presOf" srcId="{E34AC9CF-B50D-4CD9-B0B8-D8597B27BC8B}" destId="{D4853FF7-EF26-4EA3-B2FD-F7FB06742A42}" srcOrd="0" destOrd="0" presId="urn:microsoft.com/office/officeart/2005/8/layout/vList2"/>
    <dgm:cxn modelId="{5E0499F9-AC13-4885-A8C4-3BF9851227D9}" type="presOf" srcId="{D74C1D68-DF6D-4020-94F8-B642BC9C8237}" destId="{F4AF52B6-4D18-4015-AD40-7ADD9B44252F}" srcOrd="0" destOrd="0" presId="urn:microsoft.com/office/officeart/2005/8/layout/vList2"/>
    <dgm:cxn modelId="{EC479EFB-101C-4352-9D09-5A7735909B36}" type="presOf" srcId="{13A73179-EB64-4E83-8E07-CC0AAD043B20}" destId="{AB89955D-1AF2-41BB-81FE-48C158D769F8}" srcOrd="0" destOrd="0" presId="urn:microsoft.com/office/officeart/2005/8/layout/vList2"/>
    <dgm:cxn modelId="{26AAFDD0-0FA2-48EF-8369-24AA5D9B8F84}" type="presParOf" srcId="{6A7A4DD3-3DDB-4C4B-A703-F480F2787733}" destId="{2FC59E28-71AA-48D9-8FAA-0BF7BAF23F33}" srcOrd="0" destOrd="0" presId="urn:microsoft.com/office/officeart/2005/8/layout/vList2"/>
    <dgm:cxn modelId="{869A191B-E899-45A1-9D3E-368FF7ACBAD3}" type="presParOf" srcId="{6A7A4DD3-3DDB-4C4B-A703-F480F2787733}" destId="{A4B5425D-F8C0-4143-A273-6A270BB3E06F}" srcOrd="1" destOrd="0" presId="urn:microsoft.com/office/officeart/2005/8/layout/vList2"/>
    <dgm:cxn modelId="{996AB729-E5DC-4CB1-B742-379D79B0326E}" type="presParOf" srcId="{6A7A4DD3-3DDB-4C4B-A703-F480F2787733}" destId="{AB89955D-1AF2-41BB-81FE-48C158D769F8}" srcOrd="2" destOrd="0" presId="urn:microsoft.com/office/officeart/2005/8/layout/vList2"/>
    <dgm:cxn modelId="{DBEAE685-6BC7-4816-8044-082850DD9D43}" type="presParOf" srcId="{6A7A4DD3-3DDB-4C4B-A703-F480F2787733}" destId="{B2BDB876-7800-4451-BBEB-328FC3C1FE41}" srcOrd="3" destOrd="0" presId="urn:microsoft.com/office/officeart/2005/8/layout/vList2"/>
    <dgm:cxn modelId="{B5862D50-3D53-4113-9C98-985699822278}" type="presParOf" srcId="{6A7A4DD3-3DDB-4C4B-A703-F480F2787733}" destId="{42D9B6C0-E4A6-4067-A0B6-9399E277F7EA}" srcOrd="4" destOrd="0" presId="urn:microsoft.com/office/officeart/2005/8/layout/vList2"/>
    <dgm:cxn modelId="{B54B0AE4-B12E-4F8A-9835-5B5FA1B26380}" type="presParOf" srcId="{6A7A4DD3-3DDB-4C4B-A703-F480F2787733}" destId="{F4AF52B6-4D18-4015-AD40-7ADD9B44252F}" srcOrd="5" destOrd="0" presId="urn:microsoft.com/office/officeart/2005/8/layout/vList2"/>
    <dgm:cxn modelId="{282E29C3-3987-482D-BA9B-4B7856BA88AE}" type="presParOf" srcId="{6A7A4DD3-3DDB-4C4B-A703-F480F2787733}" destId="{D4853FF7-EF26-4EA3-B2FD-F7FB06742A4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674CFD-ED04-4B0D-9F45-531E03BDB1F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1BDDB34-B888-479F-BF8F-F4A35B90740F}">
      <dgm:prSet/>
      <dgm:spPr/>
      <dgm:t>
        <a:bodyPr/>
        <a:lstStyle/>
        <a:p>
          <a:pPr rtl="0"/>
          <a:r>
            <a:rPr lang="es-ES" b="0" i="0" dirty="0"/>
            <a:t>¿Qué fenómenos dan lugar a este nuevo escenario?</a:t>
          </a:r>
          <a:endParaRPr lang="es-ES" dirty="0"/>
        </a:p>
      </dgm:t>
    </dgm:pt>
    <dgm:pt modelId="{939CDEE5-ECAB-492D-A25C-7782B9B65555}" type="parTrans" cxnId="{2D96FBA1-D76E-49F7-BCA9-FB05928F7E3F}">
      <dgm:prSet/>
      <dgm:spPr/>
      <dgm:t>
        <a:bodyPr/>
        <a:lstStyle/>
        <a:p>
          <a:endParaRPr lang="es-ES"/>
        </a:p>
      </dgm:t>
    </dgm:pt>
    <dgm:pt modelId="{810723A7-6C8D-48AC-8E4A-337DF15970CA}" type="sibTrans" cxnId="{2D96FBA1-D76E-49F7-BCA9-FB05928F7E3F}">
      <dgm:prSet/>
      <dgm:spPr/>
      <dgm:t>
        <a:bodyPr/>
        <a:lstStyle/>
        <a:p>
          <a:endParaRPr lang="es-ES"/>
        </a:p>
      </dgm:t>
    </dgm:pt>
    <dgm:pt modelId="{8421501F-7DF0-4431-8F46-4A7CECD783DD}">
      <dgm:prSet/>
      <dgm:spPr/>
      <dgm:t>
        <a:bodyPr/>
        <a:lstStyle/>
        <a:p>
          <a:pPr rtl="0"/>
          <a:r>
            <a:rPr lang="es-ES" b="1" i="1" dirty="0"/>
            <a:t>“Externalizaciones salvajes” </a:t>
          </a:r>
        </a:p>
      </dgm:t>
    </dgm:pt>
    <dgm:pt modelId="{507C44CA-89F7-409A-B6BC-8BD96FAD926E}" type="parTrans" cxnId="{CB11DABB-7E56-4D08-A83C-F36CB929B5C5}">
      <dgm:prSet/>
      <dgm:spPr/>
      <dgm:t>
        <a:bodyPr/>
        <a:lstStyle/>
        <a:p>
          <a:endParaRPr lang="es-ES"/>
        </a:p>
      </dgm:t>
    </dgm:pt>
    <dgm:pt modelId="{151222C4-21CA-4C9A-B8AD-2A4B3D424D5A}" type="sibTrans" cxnId="{CB11DABB-7E56-4D08-A83C-F36CB929B5C5}">
      <dgm:prSet/>
      <dgm:spPr/>
      <dgm:t>
        <a:bodyPr/>
        <a:lstStyle/>
        <a:p>
          <a:endParaRPr lang="es-ES"/>
        </a:p>
      </dgm:t>
    </dgm:pt>
    <dgm:pt modelId="{F81CB9A0-8A64-406A-97AD-D4D9662CD45F}">
      <dgm:prSet/>
      <dgm:spPr/>
      <dgm:t>
        <a:bodyPr/>
        <a:lstStyle/>
        <a:p>
          <a:pPr rtl="0"/>
          <a:r>
            <a:rPr lang="es-ES" b="0" i="0" u="sng" dirty="0"/>
            <a:t>Recurso masivo</a:t>
          </a:r>
          <a:r>
            <a:rPr lang="es-ES" b="0" i="0" dirty="0"/>
            <a:t> a la sustitución de personal fijo propio por </a:t>
          </a:r>
          <a:r>
            <a:rPr lang="es-ES" b="0" i="0" u="sng" dirty="0"/>
            <a:t>personal subcontratado</a:t>
          </a:r>
          <a:endParaRPr lang="es-ES" u="sng" dirty="0"/>
        </a:p>
      </dgm:t>
    </dgm:pt>
    <dgm:pt modelId="{0AA8A817-3381-4BA2-9FB4-7BF90DEA1B9E}" type="parTrans" cxnId="{941A2E90-7EFC-4149-94E5-CD63687090D8}">
      <dgm:prSet/>
      <dgm:spPr/>
      <dgm:t>
        <a:bodyPr/>
        <a:lstStyle/>
        <a:p>
          <a:endParaRPr lang="es-ES"/>
        </a:p>
      </dgm:t>
    </dgm:pt>
    <dgm:pt modelId="{22D5E7DD-3B7B-4DA8-A3A5-5917BA64F3F7}" type="sibTrans" cxnId="{941A2E90-7EFC-4149-94E5-CD63687090D8}">
      <dgm:prSet/>
      <dgm:spPr/>
      <dgm:t>
        <a:bodyPr/>
        <a:lstStyle/>
        <a:p>
          <a:endParaRPr lang="es-ES"/>
        </a:p>
      </dgm:t>
    </dgm:pt>
    <dgm:pt modelId="{3D117F6D-52A1-4E97-A747-35296EE4745C}">
      <dgm:prSet/>
      <dgm:spPr/>
      <dgm:t>
        <a:bodyPr/>
        <a:lstStyle/>
        <a:p>
          <a:pPr rtl="0"/>
          <a:r>
            <a:rPr lang="es-ES" b="0" i="0" dirty="0"/>
            <a:t>Proliferación de las empresas </a:t>
          </a:r>
          <a:r>
            <a:rPr lang="es-ES" b="0" i="0" u="sng" dirty="0"/>
            <a:t>multiservicios</a:t>
          </a:r>
          <a:endParaRPr lang="es-ES" u="sng" dirty="0"/>
        </a:p>
      </dgm:t>
    </dgm:pt>
    <dgm:pt modelId="{346EE85C-B632-4FE7-A3EB-783EE0F70F66}" type="parTrans" cxnId="{94FDC031-6181-46D4-91B6-815C016B1397}">
      <dgm:prSet/>
      <dgm:spPr/>
      <dgm:t>
        <a:bodyPr/>
        <a:lstStyle/>
        <a:p>
          <a:endParaRPr lang="es-ES"/>
        </a:p>
      </dgm:t>
    </dgm:pt>
    <dgm:pt modelId="{BC193869-3E3E-47B4-9A5F-6AC0C04AEF68}" type="sibTrans" cxnId="{94FDC031-6181-46D4-91B6-815C016B1397}">
      <dgm:prSet/>
      <dgm:spPr/>
      <dgm:t>
        <a:bodyPr/>
        <a:lstStyle/>
        <a:p>
          <a:endParaRPr lang="es-ES"/>
        </a:p>
      </dgm:t>
    </dgm:pt>
    <dgm:pt modelId="{E29C82E7-93C9-441B-A0C5-6B499DA88413}">
      <dgm:prSet/>
      <dgm:spPr/>
      <dgm:t>
        <a:bodyPr/>
        <a:lstStyle/>
        <a:p>
          <a:pPr rtl="0"/>
          <a:r>
            <a:rPr lang="es-ES" b="0" i="0" dirty="0"/>
            <a:t>Avances tecnológicos, digitalización, </a:t>
          </a:r>
          <a:r>
            <a:rPr lang="es-ES" b="0" i="0" u="sng" dirty="0"/>
            <a:t>empleo intensivo</a:t>
          </a:r>
          <a:r>
            <a:rPr lang="es-ES" b="0" i="0" dirty="0"/>
            <a:t>…</a:t>
          </a:r>
          <a:endParaRPr lang="es-ES" dirty="0"/>
        </a:p>
      </dgm:t>
    </dgm:pt>
    <dgm:pt modelId="{826D7694-C63F-4BC9-91F2-88A32C17BE8E}" type="parTrans" cxnId="{C061663D-7D5A-4410-9E4E-1158827777E9}">
      <dgm:prSet/>
      <dgm:spPr/>
      <dgm:t>
        <a:bodyPr/>
        <a:lstStyle/>
        <a:p>
          <a:endParaRPr lang="es-ES"/>
        </a:p>
      </dgm:t>
    </dgm:pt>
    <dgm:pt modelId="{DB3163E9-FE19-4626-BD6C-B3BEFD8EDBE9}" type="sibTrans" cxnId="{C061663D-7D5A-4410-9E4E-1158827777E9}">
      <dgm:prSet/>
      <dgm:spPr/>
      <dgm:t>
        <a:bodyPr/>
        <a:lstStyle/>
        <a:p>
          <a:endParaRPr lang="es-ES"/>
        </a:p>
      </dgm:t>
    </dgm:pt>
    <dgm:pt modelId="{E4665F0F-D0A5-4453-8B73-B5F4285B638E}">
      <dgm:prSet/>
      <dgm:spPr/>
      <dgm:t>
        <a:bodyPr/>
        <a:lstStyle/>
        <a:p>
          <a:pPr rtl="0"/>
          <a:r>
            <a:rPr lang="es-ES" b="0" i="0" u="sng" dirty="0"/>
            <a:t>Descomposición de la empresa </a:t>
          </a:r>
          <a:r>
            <a:rPr lang="es-ES" b="0" i="0" dirty="0"/>
            <a:t>y volatilización de la noción de centro de trabajo = el </a:t>
          </a:r>
          <a:r>
            <a:rPr lang="es-ES" b="1" i="0" dirty="0"/>
            <a:t>“</a:t>
          </a:r>
          <a:r>
            <a:rPr lang="es-ES" b="1" i="1" dirty="0" err="1"/>
            <a:t>fissured</a:t>
          </a:r>
          <a:r>
            <a:rPr lang="es-ES" b="1" i="1" dirty="0"/>
            <a:t> </a:t>
          </a:r>
          <a:r>
            <a:rPr lang="es-ES" b="1" i="1" dirty="0" err="1"/>
            <a:t>workplace</a:t>
          </a:r>
          <a:r>
            <a:rPr lang="es-ES" b="1" i="0" dirty="0"/>
            <a:t>”</a:t>
          </a:r>
          <a:endParaRPr lang="es-ES" dirty="0"/>
        </a:p>
      </dgm:t>
    </dgm:pt>
    <dgm:pt modelId="{8DB8F23C-2525-494A-8454-DD0E6B465276}" type="parTrans" cxnId="{4E7EA920-0BBF-4536-A402-247AD4D50418}">
      <dgm:prSet/>
      <dgm:spPr/>
      <dgm:t>
        <a:bodyPr/>
        <a:lstStyle/>
        <a:p>
          <a:endParaRPr lang="es-ES"/>
        </a:p>
      </dgm:t>
    </dgm:pt>
    <dgm:pt modelId="{9BA39CD9-5569-4E71-84F1-C33E15AC698E}" type="sibTrans" cxnId="{4E7EA920-0BBF-4536-A402-247AD4D50418}">
      <dgm:prSet/>
      <dgm:spPr/>
      <dgm:t>
        <a:bodyPr/>
        <a:lstStyle/>
        <a:p>
          <a:endParaRPr lang="es-ES"/>
        </a:p>
      </dgm:t>
    </dgm:pt>
    <dgm:pt modelId="{104FC37D-ECF9-42F0-BB39-1D15949C183C}">
      <dgm:prSet/>
      <dgm:spPr/>
      <dgm:t>
        <a:bodyPr/>
        <a:lstStyle/>
        <a:p>
          <a:pPr rtl="0"/>
          <a:r>
            <a:rPr lang="es-ES" dirty="0"/>
            <a:t>Trabajo “a llamada”, “a demanda”, </a:t>
          </a:r>
          <a:r>
            <a:rPr lang="es-ES" i="1" dirty="0" err="1"/>
            <a:t>zero</a:t>
          </a:r>
          <a:r>
            <a:rPr lang="es-ES" i="1" dirty="0"/>
            <a:t> </a:t>
          </a:r>
          <a:r>
            <a:rPr lang="es-ES" i="1" dirty="0" err="1"/>
            <a:t>hour</a:t>
          </a:r>
          <a:r>
            <a:rPr lang="es-ES" i="1" dirty="0"/>
            <a:t> </a:t>
          </a:r>
          <a:r>
            <a:rPr lang="es-ES" i="1" dirty="0" err="1"/>
            <a:t>contracts</a:t>
          </a:r>
          <a:endParaRPr lang="es-ES" i="1" dirty="0"/>
        </a:p>
      </dgm:t>
    </dgm:pt>
    <dgm:pt modelId="{E889DB7D-E3C8-445D-ADA7-1775EFA9758F}" type="parTrans" cxnId="{85D84D38-0327-4AF1-A0FF-6CF8380311C1}">
      <dgm:prSet/>
      <dgm:spPr/>
    </dgm:pt>
    <dgm:pt modelId="{02F0341E-D8E2-46BA-9A6B-2FCB76F3C0B0}" type="sibTrans" cxnId="{85D84D38-0327-4AF1-A0FF-6CF8380311C1}">
      <dgm:prSet/>
      <dgm:spPr/>
    </dgm:pt>
    <dgm:pt modelId="{C7F64149-7656-4784-B139-840C70F92F4B}" type="pres">
      <dgm:prSet presAssocID="{0F674CFD-ED04-4B0D-9F45-531E03BDB1FE}" presName="Name0" presStyleCnt="0">
        <dgm:presLayoutVars>
          <dgm:dir/>
          <dgm:animLvl val="lvl"/>
          <dgm:resizeHandles val="exact"/>
        </dgm:presLayoutVars>
      </dgm:prSet>
      <dgm:spPr/>
    </dgm:pt>
    <dgm:pt modelId="{2E67A472-72AB-4433-824B-0F6368D807AD}" type="pres">
      <dgm:prSet presAssocID="{01BDDB34-B888-479F-BF8F-F4A35B90740F}" presName="composite" presStyleCnt="0"/>
      <dgm:spPr/>
    </dgm:pt>
    <dgm:pt modelId="{646F5FDE-9DD0-4861-8D4E-326354984A57}" type="pres">
      <dgm:prSet presAssocID="{01BDDB34-B888-479F-BF8F-F4A35B90740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A679C313-1F8A-415C-B0DF-C5CF7E05EB2C}" type="pres">
      <dgm:prSet presAssocID="{01BDDB34-B888-479F-BF8F-F4A35B90740F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A3E06806-FCFF-481E-B50E-4E3AEA71324A}" type="presOf" srcId="{E29C82E7-93C9-441B-A0C5-6B499DA88413}" destId="{A679C313-1F8A-415C-B0DF-C5CF7E05EB2C}" srcOrd="0" destOrd="4" presId="urn:microsoft.com/office/officeart/2005/8/layout/hList1"/>
    <dgm:cxn modelId="{4E7EA920-0BBF-4536-A402-247AD4D50418}" srcId="{01BDDB34-B888-479F-BF8F-F4A35B90740F}" destId="{E4665F0F-D0A5-4453-8B73-B5F4285B638E}" srcOrd="3" destOrd="0" parTransId="{8DB8F23C-2525-494A-8454-DD0E6B465276}" sibTransId="{9BA39CD9-5569-4E71-84F1-C33E15AC698E}"/>
    <dgm:cxn modelId="{DF72A32B-DD19-48AC-A9E0-64219729B060}" type="presOf" srcId="{3D117F6D-52A1-4E97-A747-35296EE4745C}" destId="{A679C313-1F8A-415C-B0DF-C5CF7E05EB2C}" srcOrd="0" destOrd="2" presId="urn:microsoft.com/office/officeart/2005/8/layout/hList1"/>
    <dgm:cxn modelId="{BA61BB2E-CF8F-4228-BCE7-31D8E6E3E0B6}" type="presOf" srcId="{E4665F0F-D0A5-4453-8B73-B5F4285B638E}" destId="{A679C313-1F8A-415C-B0DF-C5CF7E05EB2C}" srcOrd="0" destOrd="5" presId="urn:microsoft.com/office/officeart/2005/8/layout/hList1"/>
    <dgm:cxn modelId="{94FDC031-6181-46D4-91B6-815C016B1397}" srcId="{8421501F-7DF0-4431-8F46-4A7CECD783DD}" destId="{3D117F6D-52A1-4E97-A747-35296EE4745C}" srcOrd="1" destOrd="0" parTransId="{346EE85C-B632-4FE7-A3EB-783EE0F70F66}" sibTransId="{BC193869-3E3E-47B4-9A5F-6AC0C04AEF68}"/>
    <dgm:cxn modelId="{85D84D38-0327-4AF1-A0FF-6CF8380311C1}" srcId="{01BDDB34-B888-479F-BF8F-F4A35B90740F}" destId="{104FC37D-ECF9-42F0-BB39-1D15949C183C}" srcOrd="1" destOrd="0" parTransId="{E889DB7D-E3C8-445D-ADA7-1775EFA9758F}" sibTransId="{02F0341E-D8E2-46BA-9A6B-2FCB76F3C0B0}"/>
    <dgm:cxn modelId="{C061663D-7D5A-4410-9E4E-1158827777E9}" srcId="{01BDDB34-B888-479F-BF8F-F4A35B90740F}" destId="{E29C82E7-93C9-441B-A0C5-6B499DA88413}" srcOrd="2" destOrd="0" parTransId="{826D7694-C63F-4BC9-91F2-88A32C17BE8E}" sibTransId="{DB3163E9-FE19-4626-BD6C-B3BEFD8EDBE9}"/>
    <dgm:cxn modelId="{A3163A4F-1A82-4406-8EEC-8028BAA8A793}" type="presOf" srcId="{104FC37D-ECF9-42F0-BB39-1D15949C183C}" destId="{A679C313-1F8A-415C-B0DF-C5CF7E05EB2C}" srcOrd="0" destOrd="3" presId="urn:microsoft.com/office/officeart/2005/8/layout/hList1"/>
    <dgm:cxn modelId="{4F7CB979-C9F7-4347-978F-19BFCC065005}" type="presOf" srcId="{0F674CFD-ED04-4B0D-9F45-531E03BDB1FE}" destId="{C7F64149-7656-4784-B139-840C70F92F4B}" srcOrd="0" destOrd="0" presId="urn:microsoft.com/office/officeart/2005/8/layout/hList1"/>
    <dgm:cxn modelId="{0782DF84-BC9B-4F31-97F7-D7F5A43DDC39}" type="presOf" srcId="{8421501F-7DF0-4431-8F46-4A7CECD783DD}" destId="{A679C313-1F8A-415C-B0DF-C5CF7E05EB2C}" srcOrd="0" destOrd="0" presId="urn:microsoft.com/office/officeart/2005/8/layout/hList1"/>
    <dgm:cxn modelId="{941A2E90-7EFC-4149-94E5-CD63687090D8}" srcId="{8421501F-7DF0-4431-8F46-4A7CECD783DD}" destId="{F81CB9A0-8A64-406A-97AD-D4D9662CD45F}" srcOrd="0" destOrd="0" parTransId="{0AA8A817-3381-4BA2-9FB4-7BF90DEA1B9E}" sibTransId="{22D5E7DD-3B7B-4DA8-A3A5-5917BA64F3F7}"/>
    <dgm:cxn modelId="{2D96FBA1-D76E-49F7-BCA9-FB05928F7E3F}" srcId="{0F674CFD-ED04-4B0D-9F45-531E03BDB1FE}" destId="{01BDDB34-B888-479F-BF8F-F4A35B90740F}" srcOrd="0" destOrd="0" parTransId="{939CDEE5-ECAB-492D-A25C-7782B9B65555}" sibTransId="{810723A7-6C8D-48AC-8E4A-337DF15970CA}"/>
    <dgm:cxn modelId="{1284CFB3-171A-49E3-9826-8A910801302F}" type="presOf" srcId="{F81CB9A0-8A64-406A-97AD-D4D9662CD45F}" destId="{A679C313-1F8A-415C-B0DF-C5CF7E05EB2C}" srcOrd="0" destOrd="1" presId="urn:microsoft.com/office/officeart/2005/8/layout/hList1"/>
    <dgm:cxn modelId="{CB11DABB-7E56-4D08-A83C-F36CB929B5C5}" srcId="{01BDDB34-B888-479F-BF8F-F4A35B90740F}" destId="{8421501F-7DF0-4431-8F46-4A7CECD783DD}" srcOrd="0" destOrd="0" parTransId="{507C44CA-89F7-409A-B6BC-8BD96FAD926E}" sibTransId="{151222C4-21CA-4C9A-B8AD-2A4B3D424D5A}"/>
    <dgm:cxn modelId="{2BA42FBC-8312-42B1-AFC3-9B31F4477C1F}" type="presOf" srcId="{01BDDB34-B888-479F-BF8F-F4A35B90740F}" destId="{646F5FDE-9DD0-4861-8D4E-326354984A57}" srcOrd="0" destOrd="0" presId="urn:microsoft.com/office/officeart/2005/8/layout/hList1"/>
    <dgm:cxn modelId="{CD627F69-FAC0-4658-96D9-8940B0924999}" type="presParOf" srcId="{C7F64149-7656-4784-B139-840C70F92F4B}" destId="{2E67A472-72AB-4433-824B-0F6368D807AD}" srcOrd="0" destOrd="0" presId="urn:microsoft.com/office/officeart/2005/8/layout/hList1"/>
    <dgm:cxn modelId="{6A405DAB-CCBC-4D9A-8050-D00235E8A627}" type="presParOf" srcId="{2E67A472-72AB-4433-824B-0F6368D807AD}" destId="{646F5FDE-9DD0-4861-8D4E-326354984A57}" srcOrd="0" destOrd="0" presId="urn:microsoft.com/office/officeart/2005/8/layout/hList1"/>
    <dgm:cxn modelId="{D736118F-9A1C-48CA-849E-ED65C6332472}" type="presParOf" srcId="{2E67A472-72AB-4433-824B-0F6368D807AD}" destId="{A679C313-1F8A-415C-B0DF-C5CF7E05EB2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78378AE-E2C7-4311-BC1B-7443AD84FB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562B269-76A1-4EEF-A46F-37253FFF7D7D}">
      <dgm:prSet/>
      <dgm:spPr/>
      <dgm:t>
        <a:bodyPr/>
        <a:lstStyle/>
        <a:p>
          <a:r>
            <a:rPr lang="es-ES" b="1" u="sng"/>
            <a:t>STS de 20 de junio de 2019</a:t>
          </a:r>
          <a:r>
            <a:rPr lang="es-ES" b="1"/>
            <a:t> (Rec.98/18)</a:t>
          </a:r>
          <a:endParaRPr lang="es-ES"/>
        </a:p>
      </dgm:t>
    </dgm:pt>
    <dgm:pt modelId="{38CDCA7F-8BCA-4A90-B105-88CA03C0F01F}" type="parTrans" cxnId="{41488F88-D247-4A95-9661-FD35C389CCD9}">
      <dgm:prSet/>
      <dgm:spPr/>
      <dgm:t>
        <a:bodyPr/>
        <a:lstStyle/>
        <a:p>
          <a:endParaRPr lang="es-ES"/>
        </a:p>
      </dgm:t>
    </dgm:pt>
    <dgm:pt modelId="{DA64AB65-D108-4744-B022-E8BCFB9D33A0}" type="sibTrans" cxnId="{41488F88-D247-4A95-9661-FD35C389CCD9}">
      <dgm:prSet/>
      <dgm:spPr/>
      <dgm:t>
        <a:bodyPr/>
        <a:lstStyle/>
        <a:p>
          <a:endParaRPr lang="es-ES"/>
        </a:p>
      </dgm:t>
    </dgm:pt>
    <dgm:pt modelId="{3500C9B6-1114-47ED-A9E0-76D3C84FDB20}">
      <dgm:prSet/>
      <dgm:spPr/>
      <dgm:t>
        <a:bodyPr/>
        <a:lstStyle/>
        <a:p>
          <a:r>
            <a:rPr lang="es-ES" dirty="0"/>
            <a:t>En el marco de dos </a:t>
          </a:r>
          <a:r>
            <a:rPr lang="es-ES" u="sng" dirty="0"/>
            <a:t>procedimientos de adopción de medidas de ajuste</a:t>
          </a:r>
          <a:r>
            <a:rPr lang="es-ES" dirty="0"/>
            <a:t> en la empresa Banco Castilla-La Mancha y Liberbank (2013 y 2017), la empresa alcanza </a:t>
          </a:r>
          <a:r>
            <a:rPr lang="es-ES" u="sng" dirty="0"/>
            <a:t>acuerdos individuales con 554 de los 650 directivos</a:t>
          </a:r>
          <a:r>
            <a:rPr lang="es-ES" dirty="0"/>
            <a:t> afectados para </a:t>
          </a:r>
          <a:r>
            <a:rPr lang="es-ES" u="sng" dirty="0"/>
            <a:t>sustituir una parte fija del salario por variable</a:t>
          </a:r>
          <a:endParaRPr lang="es-ES" dirty="0"/>
        </a:p>
      </dgm:t>
    </dgm:pt>
    <dgm:pt modelId="{BE875071-84A6-4DB5-8C4C-32FBFE78B4FD}" type="parTrans" cxnId="{3FCBDB23-BDC5-4405-B14B-0AC243FDA7C3}">
      <dgm:prSet/>
      <dgm:spPr/>
      <dgm:t>
        <a:bodyPr/>
        <a:lstStyle/>
        <a:p>
          <a:endParaRPr lang="es-ES"/>
        </a:p>
      </dgm:t>
    </dgm:pt>
    <dgm:pt modelId="{7A0E1797-E60C-46EF-8E9B-9C3B2A2EBC90}" type="sibTrans" cxnId="{3FCBDB23-BDC5-4405-B14B-0AC243FDA7C3}">
      <dgm:prSet/>
      <dgm:spPr/>
      <dgm:t>
        <a:bodyPr/>
        <a:lstStyle/>
        <a:p>
          <a:endParaRPr lang="es-ES"/>
        </a:p>
      </dgm:t>
    </dgm:pt>
    <dgm:pt modelId="{47B32188-906D-41BC-BC34-4299B5831844}">
      <dgm:prSet/>
      <dgm:spPr/>
      <dgm:t>
        <a:bodyPr/>
        <a:lstStyle/>
        <a:p>
          <a:r>
            <a:rPr lang="es-ES" dirty="0"/>
            <a:t>Ya </a:t>
          </a:r>
          <a:r>
            <a:rPr lang="es-ES" u="sng" dirty="0"/>
            <a:t>llueve sobre mojado</a:t>
          </a:r>
          <a:r>
            <a:rPr lang="es-ES" dirty="0"/>
            <a:t>: </a:t>
          </a:r>
          <a:r>
            <a:rPr lang="es-ES" u="sng" dirty="0"/>
            <a:t>la empresa ya fue condenada por lesión de derechos fundamentales por un plan de bajas incentivadas a través de pactos individuales</a:t>
          </a:r>
          <a:r>
            <a:rPr lang="es-ES" dirty="0"/>
            <a:t> (STS nº825/2016, de 11 de octubre de 2016, que confirma la de la AN nº193/2015, de 20 de noviembre de 2015).</a:t>
          </a:r>
        </a:p>
      </dgm:t>
    </dgm:pt>
    <dgm:pt modelId="{21A70AE9-8D17-4C90-A85D-6D62E4017397}" type="parTrans" cxnId="{25EB71EB-1018-4894-B408-91D00606B69B}">
      <dgm:prSet/>
      <dgm:spPr/>
      <dgm:t>
        <a:bodyPr/>
        <a:lstStyle/>
        <a:p>
          <a:endParaRPr lang="es-ES"/>
        </a:p>
      </dgm:t>
    </dgm:pt>
    <dgm:pt modelId="{15DCC3B1-656B-47E9-9155-FFF0518258F4}" type="sibTrans" cxnId="{25EB71EB-1018-4894-B408-91D00606B69B}">
      <dgm:prSet/>
      <dgm:spPr/>
      <dgm:t>
        <a:bodyPr/>
        <a:lstStyle/>
        <a:p>
          <a:endParaRPr lang="es-ES"/>
        </a:p>
      </dgm:t>
    </dgm:pt>
    <dgm:pt modelId="{A2F26D78-1255-4ABB-B3B2-9A2E2977908F}">
      <dgm:prSet/>
      <dgm:spPr/>
      <dgm:t>
        <a:bodyPr/>
        <a:lstStyle/>
        <a:p>
          <a:r>
            <a:rPr lang="es-ES" dirty="0"/>
            <a:t>La </a:t>
          </a:r>
          <a:r>
            <a:rPr lang="es-ES" u="sng" dirty="0"/>
            <a:t>Inspección de Trabajo informó que se trataba de una MSCT colectiva</a:t>
          </a:r>
          <a:r>
            <a:rPr lang="es-ES" dirty="0"/>
            <a:t> que debiera haberse tramitado por el procedimiento del art.41.4 ET</a:t>
          </a:r>
        </a:p>
      </dgm:t>
    </dgm:pt>
    <dgm:pt modelId="{D43FE123-C7B3-4522-8280-78CA02BE241D}" type="parTrans" cxnId="{7B125532-9F88-48D6-A2C8-4E4F680A2A05}">
      <dgm:prSet/>
      <dgm:spPr/>
      <dgm:t>
        <a:bodyPr/>
        <a:lstStyle/>
        <a:p>
          <a:endParaRPr lang="es-ES"/>
        </a:p>
      </dgm:t>
    </dgm:pt>
    <dgm:pt modelId="{3A2F8F08-3B1B-4CBC-9E37-2B9CAC88A162}" type="sibTrans" cxnId="{7B125532-9F88-48D6-A2C8-4E4F680A2A05}">
      <dgm:prSet/>
      <dgm:spPr/>
      <dgm:t>
        <a:bodyPr/>
        <a:lstStyle/>
        <a:p>
          <a:endParaRPr lang="es-ES"/>
        </a:p>
      </dgm:t>
    </dgm:pt>
    <dgm:pt modelId="{C672B428-2175-4241-A8AF-EC71FCDC4235}" type="pres">
      <dgm:prSet presAssocID="{678378AE-E2C7-4311-BC1B-7443AD84FBBE}" presName="linear" presStyleCnt="0">
        <dgm:presLayoutVars>
          <dgm:animLvl val="lvl"/>
          <dgm:resizeHandles val="exact"/>
        </dgm:presLayoutVars>
      </dgm:prSet>
      <dgm:spPr/>
    </dgm:pt>
    <dgm:pt modelId="{4A46EDCF-08C6-479D-96F8-1A427DBC5BC9}" type="pres">
      <dgm:prSet presAssocID="{E562B269-76A1-4EEF-A46F-37253FFF7D7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3B4E87A-4175-4AEE-94A6-121990373F83}" type="pres">
      <dgm:prSet presAssocID="{E562B269-76A1-4EEF-A46F-37253FFF7D7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EE5AA1D-F8B4-4208-86AE-E88E002F43DE}" type="presOf" srcId="{47B32188-906D-41BC-BC34-4299B5831844}" destId="{C3B4E87A-4175-4AEE-94A6-121990373F83}" srcOrd="0" destOrd="1" presId="urn:microsoft.com/office/officeart/2005/8/layout/vList2"/>
    <dgm:cxn modelId="{3FCBDB23-BDC5-4405-B14B-0AC243FDA7C3}" srcId="{E562B269-76A1-4EEF-A46F-37253FFF7D7D}" destId="{3500C9B6-1114-47ED-A9E0-76D3C84FDB20}" srcOrd="0" destOrd="0" parTransId="{BE875071-84A6-4DB5-8C4C-32FBFE78B4FD}" sibTransId="{7A0E1797-E60C-46EF-8E9B-9C3B2A2EBC90}"/>
    <dgm:cxn modelId="{7B125532-9F88-48D6-A2C8-4E4F680A2A05}" srcId="{E562B269-76A1-4EEF-A46F-37253FFF7D7D}" destId="{A2F26D78-1255-4ABB-B3B2-9A2E2977908F}" srcOrd="2" destOrd="0" parTransId="{D43FE123-C7B3-4522-8280-78CA02BE241D}" sibTransId="{3A2F8F08-3B1B-4CBC-9E37-2B9CAC88A162}"/>
    <dgm:cxn modelId="{6B300C77-4E81-4968-8A20-306A02D13A78}" type="presOf" srcId="{3500C9B6-1114-47ED-A9E0-76D3C84FDB20}" destId="{C3B4E87A-4175-4AEE-94A6-121990373F83}" srcOrd="0" destOrd="0" presId="urn:microsoft.com/office/officeart/2005/8/layout/vList2"/>
    <dgm:cxn modelId="{41488F88-D247-4A95-9661-FD35C389CCD9}" srcId="{678378AE-E2C7-4311-BC1B-7443AD84FBBE}" destId="{E562B269-76A1-4EEF-A46F-37253FFF7D7D}" srcOrd="0" destOrd="0" parTransId="{38CDCA7F-8BCA-4A90-B105-88CA03C0F01F}" sibTransId="{DA64AB65-D108-4744-B022-E8BCFB9D33A0}"/>
    <dgm:cxn modelId="{13D8599E-9ACD-4EBD-A0F0-09D4A8A09B88}" type="presOf" srcId="{A2F26D78-1255-4ABB-B3B2-9A2E2977908F}" destId="{C3B4E87A-4175-4AEE-94A6-121990373F83}" srcOrd="0" destOrd="2" presId="urn:microsoft.com/office/officeart/2005/8/layout/vList2"/>
    <dgm:cxn modelId="{1E2D22A6-8BF1-4A85-9625-4D6FE1EB5DC3}" type="presOf" srcId="{E562B269-76A1-4EEF-A46F-37253FFF7D7D}" destId="{4A46EDCF-08C6-479D-96F8-1A427DBC5BC9}" srcOrd="0" destOrd="0" presId="urn:microsoft.com/office/officeart/2005/8/layout/vList2"/>
    <dgm:cxn modelId="{25EB71EB-1018-4894-B408-91D00606B69B}" srcId="{E562B269-76A1-4EEF-A46F-37253FFF7D7D}" destId="{47B32188-906D-41BC-BC34-4299B5831844}" srcOrd="1" destOrd="0" parTransId="{21A70AE9-8D17-4C90-A85D-6D62E4017397}" sibTransId="{15DCC3B1-656B-47E9-9155-FFF0518258F4}"/>
    <dgm:cxn modelId="{463BA0F8-6C23-4B9A-95A4-DA3A69F0089C}" type="presOf" srcId="{678378AE-E2C7-4311-BC1B-7443AD84FBBE}" destId="{C672B428-2175-4241-A8AF-EC71FCDC4235}" srcOrd="0" destOrd="0" presId="urn:microsoft.com/office/officeart/2005/8/layout/vList2"/>
    <dgm:cxn modelId="{B2C820A4-EE3F-40BC-855C-6001DE753434}" type="presParOf" srcId="{C672B428-2175-4241-A8AF-EC71FCDC4235}" destId="{4A46EDCF-08C6-479D-96F8-1A427DBC5BC9}" srcOrd="0" destOrd="0" presId="urn:microsoft.com/office/officeart/2005/8/layout/vList2"/>
    <dgm:cxn modelId="{E35926F3-BB33-4BFB-9038-8EC8F5198DC6}" type="presParOf" srcId="{C672B428-2175-4241-A8AF-EC71FCDC4235}" destId="{C3B4E87A-4175-4AEE-94A6-121990373F8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22C94B5-FD43-4C8B-86C3-7B85F50022E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1A88792A-1FEE-4092-88E0-B730D47BD63C}">
      <dgm:prSet/>
      <dgm:spPr/>
      <dgm:t>
        <a:bodyPr/>
        <a:lstStyle/>
        <a:p>
          <a:pPr rtl="0"/>
          <a:r>
            <a:rPr lang="es-ES" b="0" i="0"/>
            <a:t>La repercusión de la subcontratación en el ejercicio del derecho de huelga = ruptura de la bilateralidad</a:t>
          </a:r>
          <a:endParaRPr lang="es-ES"/>
        </a:p>
      </dgm:t>
    </dgm:pt>
    <dgm:pt modelId="{FA216A09-8CF3-4E84-B7CE-1CD87DA8137D}" type="parTrans" cxnId="{13513258-D9FF-4343-B931-B5BB7D47DF2E}">
      <dgm:prSet/>
      <dgm:spPr/>
      <dgm:t>
        <a:bodyPr/>
        <a:lstStyle/>
        <a:p>
          <a:endParaRPr lang="es-ES"/>
        </a:p>
      </dgm:t>
    </dgm:pt>
    <dgm:pt modelId="{D85D6A93-D037-4280-A685-8888D3D648EB}" type="sibTrans" cxnId="{13513258-D9FF-4343-B931-B5BB7D47DF2E}">
      <dgm:prSet/>
      <dgm:spPr/>
      <dgm:t>
        <a:bodyPr/>
        <a:lstStyle/>
        <a:p>
          <a:endParaRPr lang="es-ES"/>
        </a:p>
      </dgm:t>
    </dgm:pt>
    <dgm:pt modelId="{8FC00D23-A042-49E7-87DC-A5793EB5634F}">
      <dgm:prSet/>
      <dgm:spPr/>
      <dgm:t>
        <a:bodyPr/>
        <a:lstStyle/>
        <a:p>
          <a:pPr rtl="0"/>
          <a:r>
            <a:rPr lang="es-ES" b="0" i="0"/>
            <a:t>Efectos de la huelga en la contratista sobre empresa principal y empresas clientes</a:t>
          </a:r>
          <a:endParaRPr lang="es-ES"/>
        </a:p>
      </dgm:t>
    </dgm:pt>
    <dgm:pt modelId="{4FA46C2E-E0ED-45BA-8DEA-017F81A8C736}" type="parTrans" cxnId="{9DA48C0F-9DE7-4A38-9BFC-6F70FBD93934}">
      <dgm:prSet/>
      <dgm:spPr/>
      <dgm:t>
        <a:bodyPr/>
        <a:lstStyle/>
        <a:p>
          <a:endParaRPr lang="es-ES"/>
        </a:p>
      </dgm:t>
    </dgm:pt>
    <dgm:pt modelId="{BAF40A62-1661-4796-B84D-A29DA47C68F0}" type="sibTrans" cxnId="{9DA48C0F-9DE7-4A38-9BFC-6F70FBD93934}">
      <dgm:prSet/>
      <dgm:spPr/>
      <dgm:t>
        <a:bodyPr/>
        <a:lstStyle/>
        <a:p>
          <a:endParaRPr lang="es-ES"/>
        </a:p>
      </dgm:t>
    </dgm:pt>
    <dgm:pt modelId="{BD7C41CF-6340-40BF-A52B-96FCD8B13924}">
      <dgm:prSet/>
      <dgm:spPr/>
      <dgm:t>
        <a:bodyPr/>
        <a:lstStyle/>
        <a:p>
          <a:pPr rtl="0"/>
          <a:r>
            <a:rPr lang="es-ES" b="0" i="0"/>
            <a:t>La externalización como arma “antihuelga”</a:t>
          </a:r>
          <a:endParaRPr lang="es-ES"/>
        </a:p>
      </dgm:t>
    </dgm:pt>
    <dgm:pt modelId="{A4372FA8-2AD7-4DC2-B287-4ACCA7BEABFB}" type="parTrans" cxnId="{72CB911F-D65A-492E-9AE6-4AF868A50C4A}">
      <dgm:prSet/>
      <dgm:spPr/>
      <dgm:t>
        <a:bodyPr/>
        <a:lstStyle/>
        <a:p>
          <a:endParaRPr lang="es-ES"/>
        </a:p>
      </dgm:t>
    </dgm:pt>
    <dgm:pt modelId="{0B21AC11-8C71-4DBA-A0F9-C737B289303B}" type="sibTrans" cxnId="{72CB911F-D65A-492E-9AE6-4AF868A50C4A}">
      <dgm:prSet/>
      <dgm:spPr/>
      <dgm:t>
        <a:bodyPr/>
        <a:lstStyle/>
        <a:p>
          <a:endParaRPr lang="es-ES"/>
        </a:p>
      </dgm:t>
    </dgm:pt>
    <dgm:pt modelId="{75F073C9-4165-478D-B92B-A82D0C33D0E5}">
      <dgm:prSet/>
      <dgm:spPr/>
      <dgm:t>
        <a:bodyPr/>
        <a:lstStyle/>
        <a:p>
          <a:pPr rtl="0"/>
          <a:r>
            <a:rPr lang="es-ES" b="0" i="0"/>
            <a:t>= proyección y extensión de la prohibición de esquirolaje </a:t>
          </a:r>
          <a:endParaRPr lang="es-ES"/>
        </a:p>
      </dgm:t>
    </dgm:pt>
    <dgm:pt modelId="{4D3B14FE-F608-4497-88BE-848B80032D36}" type="parTrans" cxnId="{C7F24A0E-631D-4C2B-B0C7-659E8EB1A5C8}">
      <dgm:prSet/>
      <dgm:spPr/>
      <dgm:t>
        <a:bodyPr/>
        <a:lstStyle/>
        <a:p>
          <a:endParaRPr lang="es-ES"/>
        </a:p>
      </dgm:t>
    </dgm:pt>
    <dgm:pt modelId="{EEFBF30A-5565-4D6C-A625-62B03498655C}" type="sibTrans" cxnId="{C7F24A0E-631D-4C2B-B0C7-659E8EB1A5C8}">
      <dgm:prSet/>
      <dgm:spPr/>
      <dgm:t>
        <a:bodyPr/>
        <a:lstStyle/>
        <a:p>
          <a:endParaRPr lang="es-ES"/>
        </a:p>
      </dgm:t>
    </dgm:pt>
    <dgm:pt modelId="{C43365E6-50EE-409A-99A2-C5163BF54986}" type="pres">
      <dgm:prSet presAssocID="{622C94B5-FD43-4C8B-86C3-7B85F50022E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419DAB-0862-4784-B763-B92867D8B8B3}" type="pres">
      <dgm:prSet presAssocID="{1A88792A-1FEE-4092-88E0-B730D47BD63C}" presName="root" presStyleCnt="0"/>
      <dgm:spPr/>
    </dgm:pt>
    <dgm:pt modelId="{0773FF81-E756-4B16-934A-D093B2FF80C8}" type="pres">
      <dgm:prSet presAssocID="{1A88792A-1FEE-4092-88E0-B730D47BD63C}" presName="rootComposite" presStyleCnt="0"/>
      <dgm:spPr/>
    </dgm:pt>
    <dgm:pt modelId="{7E51A584-BBA5-472C-BEE1-EA220FD3D281}" type="pres">
      <dgm:prSet presAssocID="{1A88792A-1FEE-4092-88E0-B730D47BD63C}" presName="rootText" presStyleLbl="node1" presStyleIdx="0" presStyleCnt="2"/>
      <dgm:spPr/>
    </dgm:pt>
    <dgm:pt modelId="{C64F70F6-66BA-43F4-9C02-B69A6887ADD6}" type="pres">
      <dgm:prSet presAssocID="{1A88792A-1FEE-4092-88E0-B730D47BD63C}" presName="rootConnector" presStyleLbl="node1" presStyleIdx="0" presStyleCnt="2"/>
      <dgm:spPr/>
    </dgm:pt>
    <dgm:pt modelId="{A8CD0785-1757-40EB-8195-A4EEA09BA673}" type="pres">
      <dgm:prSet presAssocID="{1A88792A-1FEE-4092-88E0-B730D47BD63C}" presName="childShape" presStyleCnt="0"/>
      <dgm:spPr/>
    </dgm:pt>
    <dgm:pt modelId="{902B2379-101D-480B-8584-30D3FCC8B10E}" type="pres">
      <dgm:prSet presAssocID="{4FA46C2E-E0ED-45BA-8DEA-017F81A8C736}" presName="Name13" presStyleLbl="parChTrans1D2" presStyleIdx="0" presStyleCnt="2"/>
      <dgm:spPr/>
    </dgm:pt>
    <dgm:pt modelId="{4383F895-78C4-4285-8B93-7581879B576B}" type="pres">
      <dgm:prSet presAssocID="{8FC00D23-A042-49E7-87DC-A5793EB5634F}" presName="childText" presStyleLbl="bgAcc1" presStyleIdx="0" presStyleCnt="2" custLinFactNeighborX="5235" custLinFactNeighborY="-9020">
        <dgm:presLayoutVars>
          <dgm:bulletEnabled val="1"/>
        </dgm:presLayoutVars>
      </dgm:prSet>
      <dgm:spPr/>
    </dgm:pt>
    <dgm:pt modelId="{A249C02A-C0D1-4FAD-9531-357EF414C11C}" type="pres">
      <dgm:prSet presAssocID="{BD7C41CF-6340-40BF-A52B-96FCD8B13924}" presName="root" presStyleCnt="0"/>
      <dgm:spPr/>
    </dgm:pt>
    <dgm:pt modelId="{9BCA480A-F428-4D25-BC4B-E76A61F7F373}" type="pres">
      <dgm:prSet presAssocID="{BD7C41CF-6340-40BF-A52B-96FCD8B13924}" presName="rootComposite" presStyleCnt="0"/>
      <dgm:spPr/>
    </dgm:pt>
    <dgm:pt modelId="{402D7782-7383-4D9C-B79A-22AD6868AF8F}" type="pres">
      <dgm:prSet presAssocID="{BD7C41CF-6340-40BF-A52B-96FCD8B13924}" presName="rootText" presStyleLbl="node1" presStyleIdx="1" presStyleCnt="2"/>
      <dgm:spPr/>
    </dgm:pt>
    <dgm:pt modelId="{C9C6772F-6E60-4C2C-B49C-0789F6EDCCEE}" type="pres">
      <dgm:prSet presAssocID="{BD7C41CF-6340-40BF-A52B-96FCD8B13924}" presName="rootConnector" presStyleLbl="node1" presStyleIdx="1" presStyleCnt="2"/>
      <dgm:spPr/>
    </dgm:pt>
    <dgm:pt modelId="{F2C11D93-D31D-433A-932F-A749F452AA7B}" type="pres">
      <dgm:prSet presAssocID="{BD7C41CF-6340-40BF-A52B-96FCD8B13924}" presName="childShape" presStyleCnt="0"/>
      <dgm:spPr/>
    </dgm:pt>
    <dgm:pt modelId="{17EE3481-3C6E-4251-88AF-9ECE8C347DFD}" type="pres">
      <dgm:prSet presAssocID="{4D3B14FE-F608-4497-88BE-848B80032D36}" presName="Name13" presStyleLbl="parChTrans1D2" presStyleIdx="1" presStyleCnt="2"/>
      <dgm:spPr/>
    </dgm:pt>
    <dgm:pt modelId="{970A0A2B-1211-4631-AAA4-3875E7C64286}" type="pres">
      <dgm:prSet presAssocID="{75F073C9-4165-478D-B92B-A82D0C33D0E5}" presName="childText" presStyleLbl="bgAcc1" presStyleIdx="1" presStyleCnt="2" custLinFactNeighborX="2013" custLinFactNeighborY="-12241">
        <dgm:presLayoutVars>
          <dgm:bulletEnabled val="1"/>
        </dgm:presLayoutVars>
      </dgm:prSet>
      <dgm:spPr/>
    </dgm:pt>
  </dgm:ptLst>
  <dgm:cxnLst>
    <dgm:cxn modelId="{4AECEF02-FBF8-4C65-9AEB-6B0ACA0AEC1E}" type="presOf" srcId="{622C94B5-FD43-4C8B-86C3-7B85F50022E6}" destId="{C43365E6-50EE-409A-99A2-C5163BF54986}" srcOrd="0" destOrd="0" presId="urn:microsoft.com/office/officeart/2005/8/layout/hierarchy3"/>
    <dgm:cxn modelId="{C7F24A0E-631D-4C2B-B0C7-659E8EB1A5C8}" srcId="{BD7C41CF-6340-40BF-A52B-96FCD8B13924}" destId="{75F073C9-4165-478D-B92B-A82D0C33D0E5}" srcOrd="0" destOrd="0" parTransId="{4D3B14FE-F608-4497-88BE-848B80032D36}" sibTransId="{EEFBF30A-5565-4D6C-A625-62B03498655C}"/>
    <dgm:cxn modelId="{9DA48C0F-9DE7-4A38-9BFC-6F70FBD93934}" srcId="{1A88792A-1FEE-4092-88E0-B730D47BD63C}" destId="{8FC00D23-A042-49E7-87DC-A5793EB5634F}" srcOrd="0" destOrd="0" parTransId="{4FA46C2E-E0ED-45BA-8DEA-017F81A8C736}" sibTransId="{BAF40A62-1661-4796-B84D-A29DA47C68F0}"/>
    <dgm:cxn modelId="{72CB911F-D65A-492E-9AE6-4AF868A50C4A}" srcId="{622C94B5-FD43-4C8B-86C3-7B85F50022E6}" destId="{BD7C41CF-6340-40BF-A52B-96FCD8B13924}" srcOrd="1" destOrd="0" parTransId="{A4372FA8-2AD7-4DC2-B287-4ACCA7BEABFB}" sibTransId="{0B21AC11-8C71-4DBA-A0F9-C737B289303B}"/>
    <dgm:cxn modelId="{50F4E954-E39F-4127-8A07-A5A8F55052C9}" type="presOf" srcId="{4FA46C2E-E0ED-45BA-8DEA-017F81A8C736}" destId="{902B2379-101D-480B-8584-30D3FCC8B10E}" srcOrd="0" destOrd="0" presId="urn:microsoft.com/office/officeart/2005/8/layout/hierarchy3"/>
    <dgm:cxn modelId="{13513258-D9FF-4343-B931-B5BB7D47DF2E}" srcId="{622C94B5-FD43-4C8B-86C3-7B85F50022E6}" destId="{1A88792A-1FEE-4092-88E0-B730D47BD63C}" srcOrd="0" destOrd="0" parTransId="{FA216A09-8CF3-4E84-B7CE-1CD87DA8137D}" sibTransId="{D85D6A93-D037-4280-A685-8888D3D648EB}"/>
    <dgm:cxn modelId="{E1F21A63-6D3C-45FA-9D48-3AB4FF2B6F96}" type="presOf" srcId="{75F073C9-4165-478D-B92B-A82D0C33D0E5}" destId="{970A0A2B-1211-4631-AAA4-3875E7C64286}" srcOrd="0" destOrd="0" presId="urn:microsoft.com/office/officeart/2005/8/layout/hierarchy3"/>
    <dgm:cxn modelId="{BCEA2EAA-A3E4-4F7F-AB9F-6B2DC24F7E6F}" type="presOf" srcId="{1A88792A-1FEE-4092-88E0-B730D47BD63C}" destId="{7E51A584-BBA5-472C-BEE1-EA220FD3D281}" srcOrd="0" destOrd="0" presId="urn:microsoft.com/office/officeart/2005/8/layout/hierarchy3"/>
    <dgm:cxn modelId="{A2B9C2D7-CE3A-4A23-9485-A37AD4E0CA24}" type="presOf" srcId="{BD7C41CF-6340-40BF-A52B-96FCD8B13924}" destId="{C9C6772F-6E60-4C2C-B49C-0789F6EDCCEE}" srcOrd="1" destOrd="0" presId="urn:microsoft.com/office/officeart/2005/8/layout/hierarchy3"/>
    <dgm:cxn modelId="{FA4AC3E3-435E-4E15-B3D0-EAB1BDFE3813}" type="presOf" srcId="{BD7C41CF-6340-40BF-A52B-96FCD8B13924}" destId="{402D7782-7383-4D9C-B79A-22AD6868AF8F}" srcOrd="0" destOrd="0" presId="urn:microsoft.com/office/officeart/2005/8/layout/hierarchy3"/>
    <dgm:cxn modelId="{AB2BF3F2-B640-4B22-824F-68B12FE4FC3E}" type="presOf" srcId="{4D3B14FE-F608-4497-88BE-848B80032D36}" destId="{17EE3481-3C6E-4251-88AF-9ECE8C347DFD}" srcOrd="0" destOrd="0" presId="urn:microsoft.com/office/officeart/2005/8/layout/hierarchy3"/>
    <dgm:cxn modelId="{4977F7F2-F097-4A5A-BB96-0F344A674F9E}" type="presOf" srcId="{8FC00D23-A042-49E7-87DC-A5793EB5634F}" destId="{4383F895-78C4-4285-8B93-7581879B576B}" srcOrd="0" destOrd="0" presId="urn:microsoft.com/office/officeart/2005/8/layout/hierarchy3"/>
    <dgm:cxn modelId="{33D0BFFB-3AB8-426A-89E7-4AD46CF51B33}" type="presOf" srcId="{1A88792A-1FEE-4092-88E0-B730D47BD63C}" destId="{C64F70F6-66BA-43F4-9C02-B69A6887ADD6}" srcOrd="1" destOrd="0" presId="urn:microsoft.com/office/officeart/2005/8/layout/hierarchy3"/>
    <dgm:cxn modelId="{9B57DB01-C366-4602-A5F6-6DFDA58C028B}" type="presParOf" srcId="{C43365E6-50EE-409A-99A2-C5163BF54986}" destId="{E4419DAB-0862-4784-B763-B92867D8B8B3}" srcOrd="0" destOrd="0" presId="urn:microsoft.com/office/officeart/2005/8/layout/hierarchy3"/>
    <dgm:cxn modelId="{DE5313D2-A9AB-4D52-BABB-A0AFFA3C397D}" type="presParOf" srcId="{E4419DAB-0862-4784-B763-B92867D8B8B3}" destId="{0773FF81-E756-4B16-934A-D093B2FF80C8}" srcOrd="0" destOrd="0" presId="urn:microsoft.com/office/officeart/2005/8/layout/hierarchy3"/>
    <dgm:cxn modelId="{313A9509-0DEF-459D-8AB7-5E4D78169B4B}" type="presParOf" srcId="{0773FF81-E756-4B16-934A-D093B2FF80C8}" destId="{7E51A584-BBA5-472C-BEE1-EA220FD3D281}" srcOrd="0" destOrd="0" presId="urn:microsoft.com/office/officeart/2005/8/layout/hierarchy3"/>
    <dgm:cxn modelId="{42C5A428-FAB5-419E-8114-F4F0E90AAAA1}" type="presParOf" srcId="{0773FF81-E756-4B16-934A-D093B2FF80C8}" destId="{C64F70F6-66BA-43F4-9C02-B69A6887ADD6}" srcOrd="1" destOrd="0" presId="urn:microsoft.com/office/officeart/2005/8/layout/hierarchy3"/>
    <dgm:cxn modelId="{E31A98AD-AC70-4CDE-B761-A891057A7002}" type="presParOf" srcId="{E4419DAB-0862-4784-B763-B92867D8B8B3}" destId="{A8CD0785-1757-40EB-8195-A4EEA09BA673}" srcOrd="1" destOrd="0" presId="urn:microsoft.com/office/officeart/2005/8/layout/hierarchy3"/>
    <dgm:cxn modelId="{98B48677-8AD0-4EA3-AE00-AF2E4594D55F}" type="presParOf" srcId="{A8CD0785-1757-40EB-8195-A4EEA09BA673}" destId="{902B2379-101D-480B-8584-30D3FCC8B10E}" srcOrd="0" destOrd="0" presId="urn:microsoft.com/office/officeart/2005/8/layout/hierarchy3"/>
    <dgm:cxn modelId="{3D6012DB-1FA9-4BBB-A25D-7791E9E86BAD}" type="presParOf" srcId="{A8CD0785-1757-40EB-8195-A4EEA09BA673}" destId="{4383F895-78C4-4285-8B93-7581879B576B}" srcOrd="1" destOrd="0" presId="urn:microsoft.com/office/officeart/2005/8/layout/hierarchy3"/>
    <dgm:cxn modelId="{1C5065DC-37AB-41AD-8499-BABA492D3440}" type="presParOf" srcId="{C43365E6-50EE-409A-99A2-C5163BF54986}" destId="{A249C02A-C0D1-4FAD-9531-357EF414C11C}" srcOrd="1" destOrd="0" presId="urn:microsoft.com/office/officeart/2005/8/layout/hierarchy3"/>
    <dgm:cxn modelId="{1CB53C4F-FF72-4791-8A26-0B0F571C9956}" type="presParOf" srcId="{A249C02A-C0D1-4FAD-9531-357EF414C11C}" destId="{9BCA480A-F428-4D25-BC4B-E76A61F7F373}" srcOrd="0" destOrd="0" presId="urn:microsoft.com/office/officeart/2005/8/layout/hierarchy3"/>
    <dgm:cxn modelId="{942B3AA1-BFEA-4C5B-8BD7-1CD592C0A9A7}" type="presParOf" srcId="{9BCA480A-F428-4D25-BC4B-E76A61F7F373}" destId="{402D7782-7383-4D9C-B79A-22AD6868AF8F}" srcOrd="0" destOrd="0" presId="urn:microsoft.com/office/officeart/2005/8/layout/hierarchy3"/>
    <dgm:cxn modelId="{71E3BF03-CCF4-4206-BA85-B730269717DF}" type="presParOf" srcId="{9BCA480A-F428-4D25-BC4B-E76A61F7F373}" destId="{C9C6772F-6E60-4C2C-B49C-0789F6EDCCEE}" srcOrd="1" destOrd="0" presId="urn:microsoft.com/office/officeart/2005/8/layout/hierarchy3"/>
    <dgm:cxn modelId="{B8C6BD2C-8666-4F31-B3B0-81232D149DD9}" type="presParOf" srcId="{A249C02A-C0D1-4FAD-9531-357EF414C11C}" destId="{F2C11D93-D31D-433A-932F-A749F452AA7B}" srcOrd="1" destOrd="0" presId="urn:microsoft.com/office/officeart/2005/8/layout/hierarchy3"/>
    <dgm:cxn modelId="{04F810B0-6893-4712-B415-8D41A41B3AA3}" type="presParOf" srcId="{F2C11D93-D31D-433A-932F-A749F452AA7B}" destId="{17EE3481-3C6E-4251-88AF-9ECE8C347DFD}" srcOrd="0" destOrd="0" presId="urn:microsoft.com/office/officeart/2005/8/layout/hierarchy3"/>
    <dgm:cxn modelId="{6D674CD5-A029-41EF-8766-0982498F856B}" type="presParOf" srcId="{F2C11D93-D31D-433A-932F-A749F452AA7B}" destId="{970A0A2B-1211-4631-AAA4-3875E7C6428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90B9B5E-7456-4FC9-8BE5-B7883DD150C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1DA64B0B-3402-4431-87AA-2620F24AA536}">
      <dgm:prSet/>
      <dgm:spPr/>
      <dgm:t>
        <a:bodyPr/>
        <a:lstStyle/>
        <a:p>
          <a:pPr rtl="0"/>
          <a:r>
            <a:rPr lang="es-ES" b="0" i="1"/>
            <a:t>Caso Samoa: </a:t>
          </a:r>
          <a:r>
            <a:rPr lang="es-ES" b="0" i="0"/>
            <a:t>rescisión del contrato por huelga en la contratista (SSTC 75, 76 , 98, 99 y  100  a  112 / 2010)</a:t>
          </a:r>
          <a:endParaRPr lang="es-ES"/>
        </a:p>
      </dgm:t>
    </dgm:pt>
    <dgm:pt modelId="{823802A4-4912-4558-A524-595CE4A9066A}" type="parTrans" cxnId="{FBE25A99-8927-469A-9DF0-767145AC890C}">
      <dgm:prSet/>
      <dgm:spPr/>
      <dgm:t>
        <a:bodyPr/>
        <a:lstStyle/>
        <a:p>
          <a:endParaRPr lang="es-ES"/>
        </a:p>
      </dgm:t>
    </dgm:pt>
    <dgm:pt modelId="{ABB509A9-F20B-4B0B-B6F2-9BCC895D3FFD}" type="sibTrans" cxnId="{FBE25A99-8927-469A-9DF0-767145AC890C}">
      <dgm:prSet/>
      <dgm:spPr/>
      <dgm:t>
        <a:bodyPr/>
        <a:lstStyle/>
        <a:p>
          <a:endParaRPr lang="es-ES"/>
        </a:p>
      </dgm:t>
    </dgm:pt>
    <dgm:pt modelId="{6CD1A533-FDBF-471A-AA13-F31B18EB79D6}">
      <dgm:prSet/>
      <dgm:spPr/>
      <dgm:t>
        <a:bodyPr/>
        <a:lstStyle/>
        <a:p>
          <a:pPr rtl="0"/>
          <a:r>
            <a:rPr lang="es-ES" b="0" i="1"/>
            <a:t>Caso“ALTRAD” [</a:t>
          </a:r>
          <a:r>
            <a:rPr lang="es-ES" b="0" i="0"/>
            <a:t>STS de 16 de noviembre de 2016]: CLIENTES CONTRATAN CON OTRAS</a:t>
          </a:r>
          <a:endParaRPr lang="es-ES"/>
        </a:p>
      </dgm:t>
    </dgm:pt>
    <dgm:pt modelId="{3D2F5E9B-28D1-4691-B7DF-0E230E0EA6EE}" type="parTrans" cxnId="{D8A9AF4F-FAB4-45D5-8A17-E01A768BFD5E}">
      <dgm:prSet/>
      <dgm:spPr/>
      <dgm:t>
        <a:bodyPr/>
        <a:lstStyle/>
        <a:p>
          <a:endParaRPr lang="es-ES"/>
        </a:p>
      </dgm:t>
    </dgm:pt>
    <dgm:pt modelId="{91C5B17B-51D7-418F-A6F8-4FF983413C56}" type="sibTrans" cxnId="{D8A9AF4F-FAB4-45D5-8A17-E01A768BFD5E}">
      <dgm:prSet/>
      <dgm:spPr/>
      <dgm:t>
        <a:bodyPr/>
        <a:lstStyle/>
        <a:p>
          <a:endParaRPr lang="es-ES"/>
        </a:p>
      </dgm:t>
    </dgm:pt>
    <dgm:pt modelId="{50C550BB-7A68-4DBA-89AB-38A8E9E722E0}">
      <dgm:prSet/>
      <dgm:spPr/>
      <dgm:t>
        <a:bodyPr/>
        <a:lstStyle/>
        <a:p>
          <a:pPr rtl="0"/>
          <a:r>
            <a:rPr lang="es-ES" b="0" i="1"/>
            <a:t>Caso Pressprint (Grupo Prisa) </a:t>
          </a:r>
          <a:r>
            <a:rPr lang="es-ES" b="0" i="0"/>
            <a:t>[STS de 15 de febrero de 2015]</a:t>
          </a:r>
          <a:endParaRPr lang="es-ES"/>
        </a:p>
      </dgm:t>
    </dgm:pt>
    <dgm:pt modelId="{57ED6B17-1990-4F3A-94AA-FDAF4DBA235B}" type="parTrans" cxnId="{E3377C8D-9740-405C-978A-A85550D3A72A}">
      <dgm:prSet/>
      <dgm:spPr/>
      <dgm:t>
        <a:bodyPr/>
        <a:lstStyle/>
        <a:p>
          <a:endParaRPr lang="es-ES"/>
        </a:p>
      </dgm:t>
    </dgm:pt>
    <dgm:pt modelId="{7D5A292E-C44B-444D-BE68-39D72323C6AE}" type="sibTrans" cxnId="{E3377C8D-9740-405C-978A-A85550D3A72A}">
      <dgm:prSet/>
      <dgm:spPr/>
      <dgm:t>
        <a:bodyPr/>
        <a:lstStyle/>
        <a:p>
          <a:endParaRPr lang="es-ES"/>
        </a:p>
      </dgm:t>
    </dgm:pt>
    <dgm:pt modelId="{B92231DE-3A41-497C-B963-8B823373D38C}">
      <dgm:prSet/>
      <dgm:spPr/>
      <dgm:t>
        <a:bodyPr/>
        <a:lstStyle/>
        <a:p>
          <a:pPr rtl="0"/>
          <a:r>
            <a:rPr lang="es-ES" b="0" i="1"/>
            <a:t>Caso Coca-Cola Iberian Partners [</a:t>
          </a:r>
          <a:r>
            <a:rPr lang="es-ES" b="0" i="0"/>
            <a:t>STS de 20 de abril de 2015]</a:t>
          </a:r>
          <a:endParaRPr lang="es-ES"/>
        </a:p>
      </dgm:t>
    </dgm:pt>
    <dgm:pt modelId="{25293FFC-FE21-4200-BF67-7EFA3058735C}" type="parTrans" cxnId="{8CEE92F2-F4F7-475C-9960-2A46E0D5713C}">
      <dgm:prSet/>
      <dgm:spPr/>
      <dgm:t>
        <a:bodyPr/>
        <a:lstStyle/>
        <a:p>
          <a:endParaRPr lang="es-ES"/>
        </a:p>
      </dgm:t>
    </dgm:pt>
    <dgm:pt modelId="{D144FF0C-E616-42B4-9101-4FD880F137A5}" type="sibTrans" cxnId="{8CEE92F2-F4F7-475C-9960-2A46E0D5713C}">
      <dgm:prSet/>
      <dgm:spPr/>
      <dgm:t>
        <a:bodyPr/>
        <a:lstStyle/>
        <a:p>
          <a:endParaRPr lang="es-ES"/>
        </a:p>
      </dgm:t>
    </dgm:pt>
    <dgm:pt modelId="{0635C2BC-180C-4608-87DB-8B93933D9479}" type="pres">
      <dgm:prSet presAssocID="{890B9B5E-7456-4FC9-8BE5-B7883DD150C2}" presName="Name0" presStyleCnt="0">
        <dgm:presLayoutVars>
          <dgm:dir/>
          <dgm:resizeHandles val="exact"/>
        </dgm:presLayoutVars>
      </dgm:prSet>
      <dgm:spPr/>
    </dgm:pt>
    <dgm:pt modelId="{C4DC358B-F45F-4C45-A5A5-933A68589307}" type="pres">
      <dgm:prSet presAssocID="{890B9B5E-7456-4FC9-8BE5-B7883DD150C2}" presName="arrow" presStyleLbl="bgShp" presStyleIdx="0" presStyleCnt="1" custLinFactNeighborX="267" custLinFactNeighborY="2706"/>
      <dgm:spPr/>
    </dgm:pt>
    <dgm:pt modelId="{CFE4581C-B7FB-4D0C-80AC-8EC16ED6409D}" type="pres">
      <dgm:prSet presAssocID="{890B9B5E-7456-4FC9-8BE5-B7883DD150C2}" presName="points" presStyleCnt="0"/>
      <dgm:spPr/>
    </dgm:pt>
    <dgm:pt modelId="{8B21FA75-0A37-4801-8902-15D7CA5A02E5}" type="pres">
      <dgm:prSet presAssocID="{1DA64B0B-3402-4431-87AA-2620F24AA536}" presName="compositeA" presStyleCnt="0"/>
      <dgm:spPr/>
    </dgm:pt>
    <dgm:pt modelId="{9E6B68F0-687F-4FE3-BA38-DCA35E2F6F61}" type="pres">
      <dgm:prSet presAssocID="{1DA64B0B-3402-4431-87AA-2620F24AA536}" presName="textA" presStyleLbl="revTx" presStyleIdx="0" presStyleCnt="4">
        <dgm:presLayoutVars>
          <dgm:bulletEnabled val="1"/>
        </dgm:presLayoutVars>
      </dgm:prSet>
      <dgm:spPr/>
    </dgm:pt>
    <dgm:pt modelId="{C4DDF4C4-ECBE-4E28-8F22-4E11BABD53A6}" type="pres">
      <dgm:prSet presAssocID="{1DA64B0B-3402-4431-87AA-2620F24AA536}" presName="circleA" presStyleLbl="node1" presStyleIdx="0" presStyleCnt="4"/>
      <dgm:spPr/>
    </dgm:pt>
    <dgm:pt modelId="{5F3E258A-F5A6-43F9-83A7-EA8C8BCF6C30}" type="pres">
      <dgm:prSet presAssocID="{1DA64B0B-3402-4431-87AA-2620F24AA536}" presName="spaceA" presStyleCnt="0"/>
      <dgm:spPr/>
    </dgm:pt>
    <dgm:pt modelId="{49316F20-58F3-4F01-AEAC-68949CF3BD72}" type="pres">
      <dgm:prSet presAssocID="{ABB509A9-F20B-4B0B-B6F2-9BCC895D3FFD}" presName="space" presStyleCnt="0"/>
      <dgm:spPr/>
    </dgm:pt>
    <dgm:pt modelId="{A2092A1C-1B8B-4147-B9B5-BC9D04C7828D}" type="pres">
      <dgm:prSet presAssocID="{6CD1A533-FDBF-471A-AA13-F31B18EB79D6}" presName="compositeB" presStyleCnt="0"/>
      <dgm:spPr/>
    </dgm:pt>
    <dgm:pt modelId="{EB6C5EDE-7484-41FA-8ABD-3B63053DFDC5}" type="pres">
      <dgm:prSet presAssocID="{6CD1A533-FDBF-471A-AA13-F31B18EB79D6}" presName="textB" presStyleLbl="revTx" presStyleIdx="1" presStyleCnt="4">
        <dgm:presLayoutVars>
          <dgm:bulletEnabled val="1"/>
        </dgm:presLayoutVars>
      </dgm:prSet>
      <dgm:spPr/>
    </dgm:pt>
    <dgm:pt modelId="{36E24546-8E40-4C16-B001-901AB6B248F2}" type="pres">
      <dgm:prSet presAssocID="{6CD1A533-FDBF-471A-AA13-F31B18EB79D6}" presName="circleB" presStyleLbl="node1" presStyleIdx="1" presStyleCnt="4"/>
      <dgm:spPr/>
    </dgm:pt>
    <dgm:pt modelId="{F2BA0234-24FA-4BA4-8EA5-889C23596B4A}" type="pres">
      <dgm:prSet presAssocID="{6CD1A533-FDBF-471A-AA13-F31B18EB79D6}" presName="spaceB" presStyleCnt="0"/>
      <dgm:spPr/>
    </dgm:pt>
    <dgm:pt modelId="{CE4C2C99-F121-408A-8BF4-250783BE9CB6}" type="pres">
      <dgm:prSet presAssocID="{91C5B17B-51D7-418F-A6F8-4FF983413C56}" presName="space" presStyleCnt="0"/>
      <dgm:spPr/>
    </dgm:pt>
    <dgm:pt modelId="{CFE634D9-D7CA-4A35-9553-55C3670186E1}" type="pres">
      <dgm:prSet presAssocID="{50C550BB-7A68-4DBA-89AB-38A8E9E722E0}" presName="compositeA" presStyleCnt="0"/>
      <dgm:spPr/>
    </dgm:pt>
    <dgm:pt modelId="{CDC5383E-9F2E-45DD-8D86-77B37A50195E}" type="pres">
      <dgm:prSet presAssocID="{50C550BB-7A68-4DBA-89AB-38A8E9E722E0}" presName="textA" presStyleLbl="revTx" presStyleIdx="2" presStyleCnt="4">
        <dgm:presLayoutVars>
          <dgm:bulletEnabled val="1"/>
        </dgm:presLayoutVars>
      </dgm:prSet>
      <dgm:spPr/>
    </dgm:pt>
    <dgm:pt modelId="{2F673972-9434-4C38-B175-9864D2E8E428}" type="pres">
      <dgm:prSet presAssocID="{50C550BB-7A68-4DBA-89AB-38A8E9E722E0}" presName="circleA" presStyleLbl="node1" presStyleIdx="2" presStyleCnt="4"/>
      <dgm:spPr/>
    </dgm:pt>
    <dgm:pt modelId="{4C2E6647-73D2-495C-BB20-DA36171ACB35}" type="pres">
      <dgm:prSet presAssocID="{50C550BB-7A68-4DBA-89AB-38A8E9E722E0}" presName="spaceA" presStyleCnt="0"/>
      <dgm:spPr/>
    </dgm:pt>
    <dgm:pt modelId="{34936EF7-E639-4FA6-A2A3-13BF42F7231E}" type="pres">
      <dgm:prSet presAssocID="{7D5A292E-C44B-444D-BE68-39D72323C6AE}" presName="space" presStyleCnt="0"/>
      <dgm:spPr/>
    </dgm:pt>
    <dgm:pt modelId="{84DD1FDD-A190-49F2-929E-AFF32F2DE316}" type="pres">
      <dgm:prSet presAssocID="{B92231DE-3A41-497C-B963-8B823373D38C}" presName="compositeB" presStyleCnt="0"/>
      <dgm:spPr/>
    </dgm:pt>
    <dgm:pt modelId="{17FCFA00-ADF9-4957-9B14-114F41AD2146}" type="pres">
      <dgm:prSet presAssocID="{B92231DE-3A41-497C-B963-8B823373D38C}" presName="textB" presStyleLbl="revTx" presStyleIdx="3" presStyleCnt="4">
        <dgm:presLayoutVars>
          <dgm:bulletEnabled val="1"/>
        </dgm:presLayoutVars>
      </dgm:prSet>
      <dgm:spPr/>
    </dgm:pt>
    <dgm:pt modelId="{D84FB757-2A5E-41DF-9444-75A4F67E3C0B}" type="pres">
      <dgm:prSet presAssocID="{B92231DE-3A41-497C-B963-8B823373D38C}" presName="circleB" presStyleLbl="node1" presStyleIdx="3" presStyleCnt="4"/>
      <dgm:spPr/>
    </dgm:pt>
    <dgm:pt modelId="{A6BB6341-9D36-4C80-AA12-9D7F7F5178AA}" type="pres">
      <dgm:prSet presAssocID="{B92231DE-3A41-497C-B963-8B823373D38C}" presName="spaceB" presStyleCnt="0"/>
      <dgm:spPr/>
    </dgm:pt>
  </dgm:ptLst>
  <dgm:cxnLst>
    <dgm:cxn modelId="{82272B0A-288F-42E2-AE38-6CE06261F925}" type="presOf" srcId="{50C550BB-7A68-4DBA-89AB-38A8E9E722E0}" destId="{CDC5383E-9F2E-45DD-8D86-77B37A50195E}" srcOrd="0" destOrd="0" presId="urn:microsoft.com/office/officeart/2005/8/layout/hProcess11"/>
    <dgm:cxn modelId="{298FDD10-EDCE-438B-B56A-0E2A563ED592}" type="presOf" srcId="{6CD1A533-FDBF-471A-AA13-F31B18EB79D6}" destId="{EB6C5EDE-7484-41FA-8ABD-3B63053DFDC5}" srcOrd="0" destOrd="0" presId="urn:microsoft.com/office/officeart/2005/8/layout/hProcess11"/>
    <dgm:cxn modelId="{D64FBE42-D35B-4DDE-BBA8-78065708AA87}" type="presOf" srcId="{890B9B5E-7456-4FC9-8BE5-B7883DD150C2}" destId="{0635C2BC-180C-4608-87DB-8B93933D9479}" srcOrd="0" destOrd="0" presId="urn:microsoft.com/office/officeart/2005/8/layout/hProcess11"/>
    <dgm:cxn modelId="{D8A9AF4F-FAB4-45D5-8A17-E01A768BFD5E}" srcId="{890B9B5E-7456-4FC9-8BE5-B7883DD150C2}" destId="{6CD1A533-FDBF-471A-AA13-F31B18EB79D6}" srcOrd="1" destOrd="0" parTransId="{3D2F5E9B-28D1-4691-B7DF-0E230E0EA6EE}" sibTransId="{91C5B17B-51D7-418F-A6F8-4FF983413C56}"/>
    <dgm:cxn modelId="{4AF90E77-B998-4A90-92DD-7471AE2688DD}" type="presOf" srcId="{1DA64B0B-3402-4431-87AA-2620F24AA536}" destId="{9E6B68F0-687F-4FE3-BA38-DCA35E2F6F61}" srcOrd="0" destOrd="0" presId="urn:microsoft.com/office/officeart/2005/8/layout/hProcess11"/>
    <dgm:cxn modelId="{E3377C8D-9740-405C-978A-A85550D3A72A}" srcId="{890B9B5E-7456-4FC9-8BE5-B7883DD150C2}" destId="{50C550BB-7A68-4DBA-89AB-38A8E9E722E0}" srcOrd="2" destOrd="0" parTransId="{57ED6B17-1990-4F3A-94AA-FDAF4DBA235B}" sibTransId="{7D5A292E-C44B-444D-BE68-39D72323C6AE}"/>
    <dgm:cxn modelId="{FBE25A99-8927-469A-9DF0-767145AC890C}" srcId="{890B9B5E-7456-4FC9-8BE5-B7883DD150C2}" destId="{1DA64B0B-3402-4431-87AA-2620F24AA536}" srcOrd="0" destOrd="0" parTransId="{823802A4-4912-4558-A524-595CE4A9066A}" sibTransId="{ABB509A9-F20B-4B0B-B6F2-9BCC895D3FFD}"/>
    <dgm:cxn modelId="{779B5EA9-3488-40D3-9D97-7412B83D10E0}" type="presOf" srcId="{B92231DE-3A41-497C-B963-8B823373D38C}" destId="{17FCFA00-ADF9-4957-9B14-114F41AD2146}" srcOrd="0" destOrd="0" presId="urn:microsoft.com/office/officeart/2005/8/layout/hProcess11"/>
    <dgm:cxn modelId="{8CEE92F2-F4F7-475C-9960-2A46E0D5713C}" srcId="{890B9B5E-7456-4FC9-8BE5-B7883DD150C2}" destId="{B92231DE-3A41-497C-B963-8B823373D38C}" srcOrd="3" destOrd="0" parTransId="{25293FFC-FE21-4200-BF67-7EFA3058735C}" sibTransId="{D144FF0C-E616-42B4-9101-4FD880F137A5}"/>
    <dgm:cxn modelId="{F1EF4102-0883-424A-BD27-7E660FBD5B96}" type="presParOf" srcId="{0635C2BC-180C-4608-87DB-8B93933D9479}" destId="{C4DC358B-F45F-4C45-A5A5-933A68589307}" srcOrd="0" destOrd="0" presId="urn:microsoft.com/office/officeart/2005/8/layout/hProcess11"/>
    <dgm:cxn modelId="{7C9C8F23-F282-4454-8BBF-C1A0685A0F5C}" type="presParOf" srcId="{0635C2BC-180C-4608-87DB-8B93933D9479}" destId="{CFE4581C-B7FB-4D0C-80AC-8EC16ED6409D}" srcOrd="1" destOrd="0" presId="urn:microsoft.com/office/officeart/2005/8/layout/hProcess11"/>
    <dgm:cxn modelId="{BFDF1029-5F17-4801-B7B9-966F7D531860}" type="presParOf" srcId="{CFE4581C-B7FB-4D0C-80AC-8EC16ED6409D}" destId="{8B21FA75-0A37-4801-8902-15D7CA5A02E5}" srcOrd="0" destOrd="0" presId="urn:microsoft.com/office/officeart/2005/8/layout/hProcess11"/>
    <dgm:cxn modelId="{11F3508F-2CCE-45C4-AA83-E5A669726CA8}" type="presParOf" srcId="{8B21FA75-0A37-4801-8902-15D7CA5A02E5}" destId="{9E6B68F0-687F-4FE3-BA38-DCA35E2F6F61}" srcOrd="0" destOrd="0" presId="urn:microsoft.com/office/officeart/2005/8/layout/hProcess11"/>
    <dgm:cxn modelId="{C6F61E0C-F5B6-4AFC-95A7-CC9BDF009DA0}" type="presParOf" srcId="{8B21FA75-0A37-4801-8902-15D7CA5A02E5}" destId="{C4DDF4C4-ECBE-4E28-8F22-4E11BABD53A6}" srcOrd="1" destOrd="0" presId="urn:microsoft.com/office/officeart/2005/8/layout/hProcess11"/>
    <dgm:cxn modelId="{2122D53C-196B-45AC-B295-2865CFF5D6AB}" type="presParOf" srcId="{8B21FA75-0A37-4801-8902-15D7CA5A02E5}" destId="{5F3E258A-F5A6-43F9-83A7-EA8C8BCF6C30}" srcOrd="2" destOrd="0" presId="urn:microsoft.com/office/officeart/2005/8/layout/hProcess11"/>
    <dgm:cxn modelId="{826BF517-DE98-4D6F-9A7F-EEE380E8048D}" type="presParOf" srcId="{CFE4581C-B7FB-4D0C-80AC-8EC16ED6409D}" destId="{49316F20-58F3-4F01-AEAC-68949CF3BD72}" srcOrd="1" destOrd="0" presId="urn:microsoft.com/office/officeart/2005/8/layout/hProcess11"/>
    <dgm:cxn modelId="{634E9C92-901F-4BDF-966F-463303B59343}" type="presParOf" srcId="{CFE4581C-B7FB-4D0C-80AC-8EC16ED6409D}" destId="{A2092A1C-1B8B-4147-B9B5-BC9D04C7828D}" srcOrd="2" destOrd="0" presId="urn:microsoft.com/office/officeart/2005/8/layout/hProcess11"/>
    <dgm:cxn modelId="{BBECF592-BFA1-40B2-AE7A-900BDAA1DC97}" type="presParOf" srcId="{A2092A1C-1B8B-4147-B9B5-BC9D04C7828D}" destId="{EB6C5EDE-7484-41FA-8ABD-3B63053DFDC5}" srcOrd="0" destOrd="0" presId="urn:microsoft.com/office/officeart/2005/8/layout/hProcess11"/>
    <dgm:cxn modelId="{DD48BAA2-53B5-4D48-B061-30FC70F9E1F7}" type="presParOf" srcId="{A2092A1C-1B8B-4147-B9B5-BC9D04C7828D}" destId="{36E24546-8E40-4C16-B001-901AB6B248F2}" srcOrd="1" destOrd="0" presId="urn:microsoft.com/office/officeart/2005/8/layout/hProcess11"/>
    <dgm:cxn modelId="{675939C8-EC0A-4523-B2F6-6EA939BB317D}" type="presParOf" srcId="{A2092A1C-1B8B-4147-B9B5-BC9D04C7828D}" destId="{F2BA0234-24FA-4BA4-8EA5-889C23596B4A}" srcOrd="2" destOrd="0" presId="urn:microsoft.com/office/officeart/2005/8/layout/hProcess11"/>
    <dgm:cxn modelId="{C9B5C326-792D-4826-8B4A-FD5345040222}" type="presParOf" srcId="{CFE4581C-B7FB-4D0C-80AC-8EC16ED6409D}" destId="{CE4C2C99-F121-408A-8BF4-250783BE9CB6}" srcOrd="3" destOrd="0" presId="urn:microsoft.com/office/officeart/2005/8/layout/hProcess11"/>
    <dgm:cxn modelId="{99E36EA2-6307-452C-8676-B8A0A1D4D2FD}" type="presParOf" srcId="{CFE4581C-B7FB-4D0C-80AC-8EC16ED6409D}" destId="{CFE634D9-D7CA-4A35-9553-55C3670186E1}" srcOrd="4" destOrd="0" presId="urn:microsoft.com/office/officeart/2005/8/layout/hProcess11"/>
    <dgm:cxn modelId="{6C268229-A2FB-4816-969E-ECA0CA064E70}" type="presParOf" srcId="{CFE634D9-D7CA-4A35-9553-55C3670186E1}" destId="{CDC5383E-9F2E-45DD-8D86-77B37A50195E}" srcOrd="0" destOrd="0" presId="urn:microsoft.com/office/officeart/2005/8/layout/hProcess11"/>
    <dgm:cxn modelId="{B0D470A8-C46D-4FB3-9200-44754BF8B5C5}" type="presParOf" srcId="{CFE634D9-D7CA-4A35-9553-55C3670186E1}" destId="{2F673972-9434-4C38-B175-9864D2E8E428}" srcOrd="1" destOrd="0" presId="urn:microsoft.com/office/officeart/2005/8/layout/hProcess11"/>
    <dgm:cxn modelId="{386203CB-5222-4E4C-9467-035F394CF0D1}" type="presParOf" srcId="{CFE634D9-D7CA-4A35-9553-55C3670186E1}" destId="{4C2E6647-73D2-495C-BB20-DA36171ACB35}" srcOrd="2" destOrd="0" presId="urn:microsoft.com/office/officeart/2005/8/layout/hProcess11"/>
    <dgm:cxn modelId="{A9869427-0CF7-4AF2-BADD-73A9DF63CDA5}" type="presParOf" srcId="{CFE4581C-B7FB-4D0C-80AC-8EC16ED6409D}" destId="{34936EF7-E639-4FA6-A2A3-13BF42F7231E}" srcOrd="5" destOrd="0" presId="urn:microsoft.com/office/officeart/2005/8/layout/hProcess11"/>
    <dgm:cxn modelId="{F170229B-8149-445C-A841-8E7E3DA5F82B}" type="presParOf" srcId="{CFE4581C-B7FB-4D0C-80AC-8EC16ED6409D}" destId="{84DD1FDD-A190-49F2-929E-AFF32F2DE316}" srcOrd="6" destOrd="0" presId="urn:microsoft.com/office/officeart/2005/8/layout/hProcess11"/>
    <dgm:cxn modelId="{289F0C25-CC95-4ECB-A29D-713DD83B96F6}" type="presParOf" srcId="{84DD1FDD-A190-49F2-929E-AFF32F2DE316}" destId="{17FCFA00-ADF9-4957-9B14-114F41AD2146}" srcOrd="0" destOrd="0" presId="urn:microsoft.com/office/officeart/2005/8/layout/hProcess11"/>
    <dgm:cxn modelId="{E7C4D0E0-7B24-4002-A52D-962F7CF70A42}" type="presParOf" srcId="{84DD1FDD-A190-49F2-929E-AFF32F2DE316}" destId="{D84FB757-2A5E-41DF-9444-75A4F67E3C0B}" srcOrd="1" destOrd="0" presId="urn:microsoft.com/office/officeart/2005/8/layout/hProcess11"/>
    <dgm:cxn modelId="{2F28D7E4-B7BC-4366-B998-8BD4D2211571}" type="presParOf" srcId="{84DD1FDD-A190-49F2-929E-AFF32F2DE316}" destId="{A6BB6341-9D36-4C80-AA12-9D7F7F5178A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AB191B4-0004-457B-8AC4-9D926DF05A81}" type="doc">
      <dgm:prSet loTypeId="urn:microsoft.com/office/officeart/2005/8/layout/venn1" loCatId="relationship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9D588B16-C9AD-4567-8C91-03DE98D96BDD}">
      <dgm:prSet/>
      <dgm:spPr/>
      <dgm:t>
        <a:bodyPr/>
        <a:lstStyle/>
        <a:p>
          <a:pPr rtl="0"/>
          <a:r>
            <a:rPr lang="es-ES" b="0" i="0"/>
            <a:t>¡Muchas gracias por vuestra atención!</a:t>
          </a:r>
          <a:endParaRPr lang="es-ES"/>
        </a:p>
      </dgm:t>
    </dgm:pt>
    <dgm:pt modelId="{18252A54-AAE3-41FE-ABB5-A8C1472EEF10}" type="parTrans" cxnId="{7CBD00C2-7B2D-48A9-AC5E-9D93D5D92809}">
      <dgm:prSet/>
      <dgm:spPr/>
      <dgm:t>
        <a:bodyPr/>
        <a:lstStyle/>
        <a:p>
          <a:endParaRPr lang="es-ES"/>
        </a:p>
      </dgm:t>
    </dgm:pt>
    <dgm:pt modelId="{4042AE2C-52E6-47FD-8A2B-7523BA50157E}" type="sibTrans" cxnId="{7CBD00C2-7B2D-48A9-AC5E-9D93D5D92809}">
      <dgm:prSet/>
      <dgm:spPr/>
      <dgm:t>
        <a:bodyPr/>
        <a:lstStyle/>
        <a:p>
          <a:endParaRPr lang="es-ES"/>
        </a:p>
      </dgm:t>
    </dgm:pt>
    <dgm:pt modelId="{2FE5EC47-F714-46CF-8E14-214FCA17E40D}" type="pres">
      <dgm:prSet presAssocID="{8AB191B4-0004-457B-8AC4-9D926DF05A81}" presName="compositeShape" presStyleCnt="0">
        <dgm:presLayoutVars>
          <dgm:chMax val="7"/>
          <dgm:dir/>
          <dgm:resizeHandles val="exact"/>
        </dgm:presLayoutVars>
      </dgm:prSet>
      <dgm:spPr/>
    </dgm:pt>
    <dgm:pt modelId="{C8425A3C-26B5-4076-AF7A-3977B6F01222}" type="pres">
      <dgm:prSet presAssocID="{9D588B16-C9AD-4567-8C91-03DE98D96BDD}" presName="circ1TxSh" presStyleLbl="vennNode1" presStyleIdx="0" presStyleCnt="1"/>
      <dgm:spPr/>
    </dgm:pt>
  </dgm:ptLst>
  <dgm:cxnLst>
    <dgm:cxn modelId="{FD2B1E12-E5DA-4B66-9CA3-61E4DFD7BF13}" type="presOf" srcId="{8AB191B4-0004-457B-8AC4-9D926DF05A81}" destId="{2FE5EC47-F714-46CF-8E14-214FCA17E40D}" srcOrd="0" destOrd="0" presId="urn:microsoft.com/office/officeart/2005/8/layout/venn1"/>
    <dgm:cxn modelId="{90CF674F-2F79-4938-B3E6-56DF7B2248C7}" type="presOf" srcId="{9D588B16-C9AD-4567-8C91-03DE98D96BDD}" destId="{C8425A3C-26B5-4076-AF7A-3977B6F01222}" srcOrd="0" destOrd="0" presId="urn:microsoft.com/office/officeart/2005/8/layout/venn1"/>
    <dgm:cxn modelId="{7CBD00C2-7B2D-48A9-AC5E-9D93D5D92809}" srcId="{8AB191B4-0004-457B-8AC4-9D926DF05A81}" destId="{9D588B16-C9AD-4567-8C91-03DE98D96BDD}" srcOrd="0" destOrd="0" parTransId="{18252A54-AAE3-41FE-ABB5-A8C1472EEF10}" sibTransId="{4042AE2C-52E6-47FD-8A2B-7523BA50157E}"/>
    <dgm:cxn modelId="{43138F7B-425E-424C-8D23-D0F3D789CE4E}" type="presParOf" srcId="{2FE5EC47-F714-46CF-8E14-214FCA17E40D}" destId="{C8425A3C-26B5-4076-AF7A-3977B6F01222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8A0384-3494-4B02-A6CD-44CD17BE70B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BA3AF2-6512-48CD-A13D-872C9F574952}">
      <dgm:prSet custT="1"/>
      <dgm:spPr/>
      <dgm:t>
        <a:bodyPr/>
        <a:lstStyle/>
        <a:p>
          <a:r>
            <a:rPr lang="es-ES" sz="2000" baseline="0" dirty="0"/>
            <a:t>Incrementan el trabajo autónomo ficticio</a:t>
          </a:r>
          <a:endParaRPr lang="es-ES" sz="2000" dirty="0"/>
        </a:p>
      </dgm:t>
    </dgm:pt>
    <dgm:pt modelId="{F555EF40-3E74-4703-BB73-CC76B654BCB0}" type="parTrans" cxnId="{14A51E1A-6B9B-4C82-B276-772E7B5F6147}">
      <dgm:prSet/>
      <dgm:spPr/>
      <dgm:t>
        <a:bodyPr/>
        <a:lstStyle/>
        <a:p>
          <a:endParaRPr lang="es-ES"/>
        </a:p>
      </dgm:t>
    </dgm:pt>
    <dgm:pt modelId="{3373A397-4711-4E08-92C8-79428CB53653}" type="sibTrans" cxnId="{14A51E1A-6B9B-4C82-B276-772E7B5F6147}">
      <dgm:prSet/>
      <dgm:spPr/>
      <dgm:t>
        <a:bodyPr/>
        <a:lstStyle/>
        <a:p>
          <a:endParaRPr lang="es-ES"/>
        </a:p>
      </dgm:t>
    </dgm:pt>
    <dgm:pt modelId="{571A29AF-217A-481A-BD93-DD8444FD4BA9}">
      <dgm:prSet custT="1"/>
      <dgm:spPr/>
      <dgm:t>
        <a:bodyPr/>
        <a:lstStyle/>
        <a:p>
          <a:r>
            <a:rPr lang="es-ES" sz="2000" baseline="0" dirty="0"/>
            <a:t>Provocan precariedad y pobreza laboriosa, segregación y discriminación</a:t>
          </a:r>
          <a:endParaRPr lang="es-ES" sz="2000" dirty="0"/>
        </a:p>
      </dgm:t>
    </dgm:pt>
    <dgm:pt modelId="{F2A00D8F-2689-4987-B9A1-672D08F53641}" type="parTrans" cxnId="{6EBC4C26-936D-48CF-8760-676066417E12}">
      <dgm:prSet/>
      <dgm:spPr/>
      <dgm:t>
        <a:bodyPr/>
        <a:lstStyle/>
        <a:p>
          <a:endParaRPr lang="es-ES"/>
        </a:p>
      </dgm:t>
    </dgm:pt>
    <dgm:pt modelId="{467E835C-5682-482B-B713-4BDD181D0B33}" type="sibTrans" cxnId="{6EBC4C26-936D-48CF-8760-676066417E12}">
      <dgm:prSet/>
      <dgm:spPr/>
      <dgm:t>
        <a:bodyPr/>
        <a:lstStyle/>
        <a:p>
          <a:endParaRPr lang="es-ES"/>
        </a:p>
      </dgm:t>
    </dgm:pt>
    <dgm:pt modelId="{A9F1C697-A114-4403-B7EC-41F3E61AAB3B}">
      <dgm:prSet custT="1"/>
      <dgm:spPr/>
      <dgm:t>
        <a:bodyPr/>
        <a:lstStyle/>
        <a:p>
          <a:r>
            <a:rPr lang="es-ES" sz="2000" baseline="0" dirty="0"/>
            <a:t>Pulverizan el </a:t>
          </a:r>
          <a:r>
            <a:rPr lang="es-ES" sz="2000" u="sng" baseline="0" dirty="0"/>
            <a:t>vínculo de representación colectiva y sindical </a:t>
          </a:r>
          <a:r>
            <a:rPr lang="es-ES" sz="2000" baseline="0" dirty="0"/>
            <a:t>= </a:t>
          </a:r>
          <a:r>
            <a:rPr lang="es-ES" sz="2000" u="sng" baseline="0" dirty="0"/>
            <a:t>valor político y democrático fundamental en el modelo social europeo</a:t>
          </a:r>
          <a:endParaRPr lang="es-ES" sz="2000" u="sng" dirty="0"/>
        </a:p>
      </dgm:t>
    </dgm:pt>
    <dgm:pt modelId="{3A9FDA81-B75D-42E3-A07C-9E86010ECEDB}" type="parTrans" cxnId="{DB78F1B2-121E-4CA1-900B-D615F6959A1A}">
      <dgm:prSet/>
      <dgm:spPr/>
      <dgm:t>
        <a:bodyPr/>
        <a:lstStyle/>
        <a:p>
          <a:endParaRPr lang="es-ES"/>
        </a:p>
      </dgm:t>
    </dgm:pt>
    <dgm:pt modelId="{6B38E4C5-227E-4116-88B6-20B4F7157711}" type="sibTrans" cxnId="{DB78F1B2-121E-4CA1-900B-D615F6959A1A}">
      <dgm:prSet/>
      <dgm:spPr/>
      <dgm:t>
        <a:bodyPr/>
        <a:lstStyle/>
        <a:p>
          <a:endParaRPr lang="es-ES"/>
        </a:p>
      </dgm:t>
    </dgm:pt>
    <dgm:pt modelId="{35A0EE56-F8B0-418B-B4AF-2105E0787DFF}">
      <dgm:prSet custT="1"/>
      <dgm:spPr/>
      <dgm:t>
        <a:bodyPr/>
        <a:lstStyle/>
        <a:p>
          <a:r>
            <a:rPr lang="es-ES" sz="2000" baseline="0" dirty="0"/>
            <a:t>Y el falso trabajo a tiempo parcial</a:t>
          </a:r>
          <a:endParaRPr lang="es-ES" sz="2000" dirty="0"/>
        </a:p>
      </dgm:t>
    </dgm:pt>
    <dgm:pt modelId="{38657566-6A92-4C48-97F9-0136BE3898B5}" type="parTrans" cxnId="{727AA3E4-93C9-4988-A738-EB4EEE28370D}">
      <dgm:prSet/>
      <dgm:spPr/>
      <dgm:t>
        <a:bodyPr/>
        <a:lstStyle/>
        <a:p>
          <a:endParaRPr lang="es-ES"/>
        </a:p>
      </dgm:t>
    </dgm:pt>
    <dgm:pt modelId="{9F352A5D-DC6C-4F5C-A160-88CD0B6F3C54}" type="sibTrans" cxnId="{727AA3E4-93C9-4988-A738-EB4EEE28370D}">
      <dgm:prSet/>
      <dgm:spPr/>
      <dgm:t>
        <a:bodyPr/>
        <a:lstStyle/>
        <a:p>
          <a:endParaRPr lang="es-ES"/>
        </a:p>
      </dgm:t>
    </dgm:pt>
    <dgm:pt modelId="{BAB1220C-FB6A-4314-90C3-08D01A40B8BA}">
      <dgm:prSet custT="1"/>
      <dgm:spPr/>
      <dgm:t>
        <a:bodyPr/>
        <a:lstStyle/>
        <a:p>
          <a:r>
            <a:rPr lang="es-ES" sz="2000" b="0" i="0" dirty="0"/>
            <a:t>Dispersan y deslocalizan a los trabajadores</a:t>
          </a:r>
          <a:endParaRPr lang="es-ES" sz="2000" dirty="0"/>
        </a:p>
      </dgm:t>
    </dgm:pt>
    <dgm:pt modelId="{5A280085-DAA0-411F-BC97-09A3C5EB6E21}" type="parTrans" cxnId="{E3AE978F-B0DD-422E-8AD9-1CFD99ECF71E}">
      <dgm:prSet/>
      <dgm:spPr/>
      <dgm:t>
        <a:bodyPr/>
        <a:lstStyle/>
        <a:p>
          <a:endParaRPr lang="es-ES"/>
        </a:p>
      </dgm:t>
    </dgm:pt>
    <dgm:pt modelId="{10504286-D27D-400A-9FA4-54693FC1A512}" type="sibTrans" cxnId="{E3AE978F-B0DD-422E-8AD9-1CFD99ECF71E}">
      <dgm:prSet/>
      <dgm:spPr/>
      <dgm:t>
        <a:bodyPr/>
        <a:lstStyle/>
        <a:p>
          <a:endParaRPr lang="es-ES"/>
        </a:p>
      </dgm:t>
    </dgm:pt>
    <dgm:pt modelId="{59024C36-7702-4F5D-B1EA-1AABDB01188D}" type="pres">
      <dgm:prSet presAssocID="{678A0384-3494-4B02-A6CD-44CD17BE70B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ACFDCF7-8571-4247-9A80-400D46FB8EB0}" type="pres">
      <dgm:prSet presAssocID="{D8BA3AF2-6512-48CD-A13D-872C9F574952}" presName="circle1" presStyleLbl="node1" presStyleIdx="0" presStyleCnt="5"/>
      <dgm:spPr/>
    </dgm:pt>
    <dgm:pt modelId="{62169484-A8EE-47D0-82E3-FB1F3D5FC1FF}" type="pres">
      <dgm:prSet presAssocID="{D8BA3AF2-6512-48CD-A13D-872C9F574952}" presName="space" presStyleCnt="0"/>
      <dgm:spPr/>
    </dgm:pt>
    <dgm:pt modelId="{79DBE431-ED13-4B79-A71E-F3D2C4DD14C4}" type="pres">
      <dgm:prSet presAssocID="{D8BA3AF2-6512-48CD-A13D-872C9F574952}" presName="rect1" presStyleLbl="alignAcc1" presStyleIdx="0" presStyleCnt="5"/>
      <dgm:spPr/>
    </dgm:pt>
    <dgm:pt modelId="{26260BB2-0B69-438C-84AF-059AC6791446}" type="pres">
      <dgm:prSet presAssocID="{35A0EE56-F8B0-418B-B4AF-2105E0787DFF}" presName="vertSpace2" presStyleLbl="node1" presStyleIdx="0" presStyleCnt="5"/>
      <dgm:spPr/>
    </dgm:pt>
    <dgm:pt modelId="{8156F8B2-5C8F-4735-90C5-02CA78DE7266}" type="pres">
      <dgm:prSet presAssocID="{35A0EE56-F8B0-418B-B4AF-2105E0787DFF}" presName="circle2" presStyleLbl="node1" presStyleIdx="1" presStyleCnt="5"/>
      <dgm:spPr/>
    </dgm:pt>
    <dgm:pt modelId="{9702C0C5-7C02-4836-8750-6ABBA4207D37}" type="pres">
      <dgm:prSet presAssocID="{35A0EE56-F8B0-418B-B4AF-2105E0787DFF}" presName="rect2" presStyleLbl="alignAcc1" presStyleIdx="1" presStyleCnt="5"/>
      <dgm:spPr/>
    </dgm:pt>
    <dgm:pt modelId="{4B4D27C3-99EB-49FB-BE8C-BE31045A4B95}" type="pres">
      <dgm:prSet presAssocID="{571A29AF-217A-481A-BD93-DD8444FD4BA9}" presName="vertSpace3" presStyleLbl="node1" presStyleIdx="1" presStyleCnt="5"/>
      <dgm:spPr/>
    </dgm:pt>
    <dgm:pt modelId="{8D66876C-899F-49C3-A899-84D19014DAA6}" type="pres">
      <dgm:prSet presAssocID="{571A29AF-217A-481A-BD93-DD8444FD4BA9}" presName="circle3" presStyleLbl="node1" presStyleIdx="2" presStyleCnt="5"/>
      <dgm:spPr/>
    </dgm:pt>
    <dgm:pt modelId="{C1093327-0198-4370-BE99-B2B5E1772888}" type="pres">
      <dgm:prSet presAssocID="{571A29AF-217A-481A-BD93-DD8444FD4BA9}" presName="rect3" presStyleLbl="alignAcc1" presStyleIdx="2" presStyleCnt="5"/>
      <dgm:spPr/>
    </dgm:pt>
    <dgm:pt modelId="{225ACF93-7249-471E-A73C-43ED4C247195}" type="pres">
      <dgm:prSet presAssocID="{BAB1220C-FB6A-4314-90C3-08D01A40B8BA}" presName="vertSpace4" presStyleLbl="node1" presStyleIdx="2" presStyleCnt="5"/>
      <dgm:spPr/>
    </dgm:pt>
    <dgm:pt modelId="{40167562-A88A-4292-ADBC-EF962EF75365}" type="pres">
      <dgm:prSet presAssocID="{BAB1220C-FB6A-4314-90C3-08D01A40B8BA}" presName="circle4" presStyleLbl="node1" presStyleIdx="3" presStyleCnt="5"/>
      <dgm:spPr/>
    </dgm:pt>
    <dgm:pt modelId="{B2882B9A-F127-444C-AAD3-A7206FC47C19}" type="pres">
      <dgm:prSet presAssocID="{BAB1220C-FB6A-4314-90C3-08D01A40B8BA}" presName="rect4" presStyleLbl="alignAcc1" presStyleIdx="3" presStyleCnt="5"/>
      <dgm:spPr/>
    </dgm:pt>
    <dgm:pt modelId="{28F22384-1661-439B-A875-8A72EBDAAF65}" type="pres">
      <dgm:prSet presAssocID="{A9F1C697-A114-4403-B7EC-41F3E61AAB3B}" presName="vertSpace5" presStyleLbl="node1" presStyleIdx="3" presStyleCnt="5"/>
      <dgm:spPr/>
    </dgm:pt>
    <dgm:pt modelId="{EB355CF2-DAF9-4038-8E33-82BF88D32B9A}" type="pres">
      <dgm:prSet presAssocID="{A9F1C697-A114-4403-B7EC-41F3E61AAB3B}" presName="circle5" presStyleLbl="node1" presStyleIdx="4" presStyleCnt="5"/>
      <dgm:spPr/>
    </dgm:pt>
    <dgm:pt modelId="{76DB3AF8-DC97-4272-863F-4DC3BFCF5FD6}" type="pres">
      <dgm:prSet presAssocID="{A9F1C697-A114-4403-B7EC-41F3E61AAB3B}" presName="rect5" presStyleLbl="alignAcc1" presStyleIdx="4" presStyleCnt="5"/>
      <dgm:spPr/>
    </dgm:pt>
    <dgm:pt modelId="{63C396C5-0A4E-4309-9BFB-49D198E59C60}" type="pres">
      <dgm:prSet presAssocID="{D8BA3AF2-6512-48CD-A13D-872C9F574952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7CE446D6-5304-4254-88CB-27483650FD6B}" type="pres">
      <dgm:prSet presAssocID="{35A0EE56-F8B0-418B-B4AF-2105E0787DFF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AF4F298A-A12C-416C-8BE3-16980212BB4F}" type="pres">
      <dgm:prSet presAssocID="{571A29AF-217A-481A-BD93-DD8444FD4BA9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800992C3-6785-4F27-B226-7533EB08FAC6}" type="pres">
      <dgm:prSet presAssocID="{BAB1220C-FB6A-4314-90C3-08D01A40B8BA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25F7CAA1-203B-4C20-B665-DF74C858AEB5}" type="pres">
      <dgm:prSet presAssocID="{A9F1C697-A114-4403-B7EC-41F3E61AAB3B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94383816-6AF8-4955-B273-19E1FD785C03}" type="presOf" srcId="{D8BA3AF2-6512-48CD-A13D-872C9F574952}" destId="{79DBE431-ED13-4B79-A71E-F3D2C4DD14C4}" srcOrd="0" destOrd="0" presId="urn:microsoft.com/office/officeart/2005/8/layout/target3"/>
    <dgm:cxn modelId="{3782BF16-E160-4857-8EAD-7A956313595D}" type="presOf" srcId="{571A29AF-217A-481A-BD93-DD8444FD4BA9}" destId="{C1093327-0198-4370-BE99-B2B5E1772888}" srcOrd="0" destOrd="0" presId="urn:microsoft.com/office/officeart/2005/8/layout/target3"/>
    <dgm:cxn modelId="{14A51E1A-6B9B-4C82-B276-772E7B5F6147}" srcId="{678A0384-3494-4B02-A6CD-44CD17BE70BF}" destId="{D8BA3AF2-6512-48CD-A13D-872C9F574952}" srcOrd="0" destOrd="0" parTransId="{F555EF40-3E74-4703-BB73-CC76B654BCB0}" sibTransId="{3373A397-4711-4E08-92C8-79428CB53653}"/>
    <dgm:cxn modelId="{7D230A20-995F-4A60-8199-D1B23ACC2A95}" type="presOf" srcId="{678A0384-3494-4B02-A6CD-44CD17BE70BF}" destId="{59024C36-7702-4F5D-B1EA-1AABDB01188D}" srcOrd="0" destOrd="0" presId="urn:microsoft.com/office/officeart/2005/8/layout/target3"/>
    <dgm:cxn modelId="{6EBC4C26-936D-48CF-8760-676066417E12}" srcId="{678A0384-3494-4B02-A6CD-44CD17BE70BF}" destId="{571A29AF-217A-481A-BD93-DD8444FD4BA9}" srcOrd="2" destOrd="0" parTransId="{F2A00D8F-2689-4987-B9A1-672D08F53641}" sibTransId="{467E835C-5682-482B-B713-4BDD181D0B33}"/>
    <dgm:cxn modelId="{0C68BA29-6FA4-4E38-8F2B-9805E787C854}" type="presOf" srcId="{35A0EE56-F8B0-418B-B4AF-2105E0787DFF}" destId="{9702C0C5-7C02-4836-8750-6ABBA4207D37}" srcOrd="0" destOrd="0" presId="urn:microsoft.com/office/officeart/2005/8/layout/target3"/>
    <dgm:cxn modelId="{86D7EE30-FD7B-4B32-8945-639FC2871976}" type="presOf" srcId="{BAB1220C-FB6A-4314-90C3-08D01A40B8BA}" destId="{B2882B9A-F127-444C-AAD3-A7206FC47C19}" srcOrd="0" destOrd="0" presId="urn:microsoft.com/office/officeart/2005/8/layout/target3"/>
    <dgm:cxn modelId="{E885C633-04A4-475C-945A-E751ABC221E5}" type="presOf" srcId="{BAB1220C-FB6A-4314-90C3-08D01A40B8BA}" destId="{800992C3-6785-4F27-B226-7533EB08FAC6}" srcOrd="1" destOrd="0" presId="urn:microsoft.com/office/officeart/2005/8/layout/target3"/>
    <dgm:cxn modelId="{81940E53-6F99-4EAD-A069-42553B73468C}" type="presOf" srcId="{35A0EE56-F8B0-418B-B4AF-2105E0787DFF}" destId="{7CE446D6-5304-4254-88CB-27483650FD6B}" srcOrd="1" destOrd="0" presId="urn:microsoft.com/office/officeart/2005/8/layout/target3"/>
    <dgm:cxn modelId="{5DEF665A-9E13-4420-A99F-8951B828C8CC}" type="presOf" srcId="{D8BA3AF2-6512-48CD-A13D-872C9F574952}" destId="{63C396C5-0A4E-4309-9BFB-49D198E59C60}" srcOrd="1" destOrd="0" presId="urn:microsoft.com/office/officeart/2005/8/layout/target3"/>
    <dgm:cxn modelId="{4620BC7A-7B1C-444E-B0C7-E7D612CF9E44}" type="presOf" srcId="{A9F1C697-A114-4403-B7EC-41F3E61AAB3B}" destId="{25F7CAA1-203B-4C20-B665-DF74C858AEB5}" srcOrd="1" destOrd="0" presId="urn:microsoft.com/office/officeart/2005/8/layout/target3"/>
    <dgm:cxn modelId="{E3AE978F-B0DD-422E-8AD9-1CFD99ECF71E}" srcId="{678A0384-3494-4B02-A6CD-44CD17BE70BF}" destId="{BAB1220C-FB6A-4314-90C3-08D01A40B8BA}" srcOrd="3" destOrd="0" parTransId="{5A280085-DAA0-411F-BC97-09A3C5EB6E21}" sibTransId="{10504286-D27D-400A-9FA4-54693FC1A512}"/>
    <dgm:cxn modelId="{DB78F1B2-121E-4CA1-900B-D615F6959A1A}" srcId="{678A0384-3494-4B02-A6CD-44CD17BE70BF}" destId="{A9F1C697-A114-4403-B7EC-41F3E61AAB3B}" srcOrd="4" destOrd="0" parTransId="{3A9FDA81-B75D-42E3-A07C-9E86010ECEDB}" sibTransId="{6B38E4C5-227E-4116-88B6-20B4F7157711}"/>
    <dgm:cxn modelId="{A0147BC9-8A18-439F-93C1-48549D43275A}" type="presOf" srcId="{A9F1C697-A114-4403-B7EC-41F3E61AAB3B}" destId="{76DB3AF8-DC97-4272-863F-4DC3BFCF5FD6}" srcOrd="0" destOrd="0" presId="urn:microsoft.com/office/officeart/2005/8/layout/target3"/>
    <dgm:cxn modelId="{727AA3E4-93C9-4988-A738-EB4EEE28370D}" srcId="{678A0384-3494-4B02-A6CD-44CD17BE70BF}" destId="{35A0EE56-F8B0-418B-B4AF-2105E0787DFF}" srcOrd="1" destOrd="0" parTransId="{38657566-6A92-4C48-97F9-0136BE3898B5}" sibTransId="{9F352A5D-DC6C-4F5C-A160-88CD0B6F3C54}"/>
    <dgm:cxn modelId="{49518BE8-FD1E-412F-868C-B46E1D6B9086}" type="presOf" srcId="{571A29AF-217A-481A-BD93-DD8444FD4BA9}" destId="{AF4F298A-A12C-416C-8BE3-16980212BB4F}" srcOrd="1" destOrd="0" presId="urn:microsoft.com/office/officeart/2005/8/layout/target3"/>
    <dgm:cxn modelId="{5F5D2776-7BF3-4036-A930-52997856193C}" type="presParOf" srcId="{59024C36-7702-4F5D-B1EA-1AABDB01188D}" destId="{1ACFDCF7-8571-4247-9A80-400D46FB8EB0}" srcOrd="0" destOrd="0" presId="urn:microsoft.com/office/officeart/2005/8/layout/target3"/>
    <dgm:cxn modelId="{722B21BF-447C-4DEC-8B86-7B28F9FF378F}" type="presParOf" srcId="{59024C36-7702-4F5D-B1EA-1AABDB01188D}" destId="{62169484-A8EE-47D0-82E3-FB1F3D5FC1FF}" srcOrd="1" destOrd="0" presId="urn:microsoft.com/office/officeart/2005/8/layout/target3"/>
    <dgm:cxn modelId="{06DD02DC-DA28-43AB-AD00-4E93F6A027D8}" type="presParOf" srcId="{59024C36-7702-4F5D-B1EA-1AABDB01188D}" destId="{79DBE431-ED13-4B79-A71E-F3D2C4DD14C4}" srcOrd="2" destOrd="0" presId="urn:microsoft.com/office/officeart/2005/8/layout/target3"/>
    <dgm:cxn modelId="{38C2AEC9-F8D0-46E3-9617-69CF417F8D4A}" type="presParOf" srcId="{59024C36-7702-4F5D-B1EA-1AABDB01188D}" destId="{26260BB2-0B69-438C-84AF-059AC6791446}" srcOrd="3" destOrd="0" presId="urn:microsoft.com/office/officeart/2005/8/layout/target3"/>
    <dgm:cxn modelId="{9C916DD6-02DE-4B19-B626-8C8C3D55F320}" type="presParOf" srcId="{59024C36-7702-4F5D-B1EA-1AABDB01188D}" destId="{8156F8B2-5C8F-4735-90C5-02CA78DE7266}" srcOrd="4" destOrd="0" presId="urn:microsoft.com/office/officeart/2005/8/layout/target3"/>
    <dgm:cxn modelId="{1B16575B-D89D-46CA-8BF3-CE5D8DD890EE}" type="presParOf" srcId="{59024C36-7702-4F5D-B1EA-1AABDB01188D}" destId="{9702C0C5-7C02-4836-8750-6ABBA4207D37}" srcOrd="5" destOrd="0" presId="urn:microsoft.com/office/officeart/2005/8/layout/target3"/>
    <dgm:cxn modelId="{BCFE5EB6-1E03-4CF9-B4C2-D8B2583A0C37}" type="presParOf" srcId="{59024C36-7702-4F5D-B1EA-1AABDB01188D}" destId="{4B4D27C3-99EB-49FB-BE8C-BE31045A4B95}" srcOrd="6" destOrd="0" presId="urn:microsoft.com/office/officeart/2005/8/layout/target3"/>
    <dgm:cxn modelId="{9F891DA3-C4A8-4895-A4D1-14D16EE75B16}" type="presParOf" srcId="{59024C36-7702-4F5D-B1EA-1AABDB01188D}" destId="{8D66876C-899F-49C3-A899-84D19014DAA6}" srcOrd="7" destOrd="0" presId="urn:microsoft.com/office/officeart/2005/8/layout/target3"/>
    <dgm:cxn modelId="{688A385F-74DD-463D-97E2-5A314547E014}" type="presParOf" srcId="{59024C36-7702-4F5D-B1EA-1AABDB01188D}" destId="{C1093327-0198-4370-BE99-B2B5E1772888}" srcOrd="8" destOrd="0" presId="urn:microsoft.com/office/officeart/2005/8/layout/target3"/>
    <dgm:cxn modelId="{967ECC4A-C0E4-47D2-952E-D7F0E93222BD}" type="presParOf" srcId="{59024C36-7702-4F5D-B1EA-1AABDB01188D}" destId="{225ACF93-7249-471E-A73C-43ED4C247195}" srcOrd="9" destOrd="0" presId="urn:microsoft.com/office/officeart/2005/8/layout/target3"/>
    <dgm:cxn modelId="{C7899600-2FC4-43BC-BDB9-E27703BEB6C7}" type="presParOf" srcId="{59024C36-7702-4F5D-B1EA-1AABDB01188D}" destId="{40167562-A88A-4292-ADBC-EF962EF75365}" srcOrd="10" destOrd="0" presId="urn:microsoft.com/office/officeart/2005/8/layout/target3"/>
    <dgm:cxn modelId="{DD582BC8-480A-4351-AED0-F49B7C1C46DB}" type="presParOf" srcId="{59024C36-7702-4F5D-B1EA-1AABDB01188D}" destId="{B2882B9A-F127-444C-AAD3-A7206FC47C19}" srcOrd="11" destOrd="0" presId="urn:microsoft.com/office/officeart/2005/8/layout/target3"/>
    <dgm:cxn modelId="{FBC0AFFD-7CB5-40BE-945F-9C637E1D2838}" type="presParOf" srcId="{59024C36-7702-4F5D-B1EA-1AABDB01188D}" destId="{28F22384-1661-439B-A875-8A72EBDAAF65}" srcOrd="12" destOrd="0" presId="urn:microsoft.com/office/officeart/2005/8/layout/target3"/>
    <dgm:cxn modelId="{B39BD695-5289-48E9-9852-536C89D6309A}" type="presParOf" srcId="{59024C36-7702-4F5D-B1EA-1AABDB01188D}" destId="{EB355CF2-DAF9-4038-8E33-82BF88D32B9A}" srcOrd="13" destOrd="0" presId="urn:microsoft.com/office/officeart/2005/8/layout/target3"/>
    <dgm:cxn modelId="{832249D6-958E-4A3B-BF03-F942A44D3597}" type="presParOf" srcId="{59024C36-7702-4F5D-B1EA-1AABDB01188D}" destId="{76DB3AF8-DC97-4272-863F-4DC3BFCF5FD6}" srcOrd="14" destOrd="0" presId="urn:microsoft.com/office/officeart/2005/8/layout/target3"/>
    <dgm:cxn modelId="{41751AC7-B8A7-4CB5-B165-B24DFF79B2E4}" type="presParOf" srcId="{59024C36-7702-4F5D-B1EA-1AABDB01188D}" destId="{63C396C5-0A4E-4309-9BFB-49D198E59C60}" srcOrd="15" destOrd="0" presId="urn:microsoft.com/office/officeart/2005/8/layout/target3"/>
    <dgm:cxn modelId="{65A91567-E985-4DE7-B0F0-6EF40A186414}" type="presParOf" srcId="{59024C36-7702-4F5D-B1EA-1AABDB01188D}" destId="{7CE446D6-5304-4254-88CB-27483650FD6B}" srcOrd="16" destOrd="0" presId="urn:microsoft.com/office/officeart/2005/8/layout/target3"/>
    <dgm:cxn modelId="{B5656581-9E59-430F-BAF1-988A5AB27359}" type="presParOf" srcId="{59024C36-7702-4F5D-B1EA-1AABDB01188D}" destId="{AF4F298A-A12C-416C-8BE3-16980212BB4F}" srcOrd="17" destOrd="0" presId="urn:microsoft.com/office/officeart/2005/8/layout/target3"/>
    <dgm:cxn modelId="{13986C73-BFA4-4453-8E0A-6823031C77CD}" type="presParOf" srcId="{59024C36-7702-4F5D-B1EA-1AABDB01188D}" destId="{800992C3-6785-4F27-B226-7533EB08FAC6}" srcOrd="18" destOrd="0" presId="urn:microsoft.com/office/officeart/2005/8/layout/target3"/>
    <dgm:cxn modelId="{1A1232C2-6BD3-4AE1-B67A-89F54CB83CC5}" type="presParOf" srcId="{59024C36-7702-4F5D-B1EA-1AABDB01188D}" destId="{25F7CAA1-203B-4C20-B665-DF74C858AEB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4EADD0-2040-4E69-BBD3-F85FC7DF2D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9E1FDC-E0CA-4FCB-9A9C-7C15F7F9670A}">
      <dgm:prSet/>
      <dgm:spPr/>
      <dgm:t>
        <a:bodyPr/>
        <a:lstStyle/>
        <a:p>
          <a:pPr rtl="0"/>
          <a:r>
            <a:rPr lang="es-ES" b="0" i="0"/>
            <a:t>“Huida del sindicalismo de clase” </a:t>
          </a:r>
          <a:endParaRPr lang="es-ES"/>
        </a:p>
      </dgm:t>
    </dgm:pt>
    <dgm:pt modelId="{56A69DBC-F805-4E18-9338-AB1D9AC664BE}" type="parTrans" cxnId="{E2D0D240-CA12-4DA5-B3A1-4FC5AA4760F2}">
      <dgm:prSet/>
      <dgm:spPr/>
      <dgm:t>
        <a:bodyPr/>
        <a:lstStyle/>
        <a:p>
          <a:endParaRPr lang="es-ES"/>
        </a:p>
      </dgm:t>
    </dgm:pt>
    <dgm:pt modelId="{53578753-1322-426F-8656-CBC50BD7EEC6}" type="sibTrans" cxnId="{E2D0D240-CA12-4DA5-B3A1-4FC5AA4760F2}">
      <dgm:prSet/>
      <dgm:spPr/>
      <dgm:t>
        <a:bodyPr/>
        <a:lstStyle/>
        <a:p>
          <a:endParaRPr lang="es-ES"/>
        </a:p>
      </dgm:t>
    </dgm:pt>
    <dgm:pt modelId="{BFAE8456-E81A-4671-A268-27994E19C220}">
      <dgm:prSet/>
      <dgm:spPr/>
      <dgm:t>
        <a:bodyPr/>
        <a:lstStyle/>
        <a:p>
          <a:pPr rtl="0"/>
          <a:r>
            <a:rPr lang="es-ES" b="0" i="0" dirty="0"/>
            <a:t>= creación de sindicatos específicos de corte corporativo (</a:t>
          </a:r>
          <a:r>
            <a:rPr lang="es-ES" b="0" i="1" dirty="0" err="1"/>
            <a:t>kellys</a:t>
          </a:r>
          <a:r>
            <a:rPr lang="es-ES" b="0" i="0" dirty="0"/>
            <a:t>, “</a:t>
          </a:r>
          <a:r>
            <a:rPr lang="es-ES" b="0" i="1" dirty="0" err="1"/>
            <a:t>Riders</a:t>
          </a:r>
          <a:r>
            <a:rPr lang="es-ES" b="0" i="0" dirty="0"/>
            <a:t> por derechos”… sindicato </a:t>
          </a:r>
          <a:r>
            <a:rPr lang="es-ES" b="0" i="1" dirty="0"/>
            <a:t>OTRAS</a:t>
          </a:r>
          <a:r>
            <a:rPr lang="es-ES" b="0" i="0" dirty="0"/>
            <a:t>) </a:t>
          </a:r>
          <a:endParaRPr lang="es-ES" dirty="0"/>
        </a:p>
      </dgm:t>
    </dgm:pt>
    <dgm:pt modelId="{2D01A469-D147-4474-B5C7-1C24F0FCCDF2}" type="parTrans" cxnId="{8AE2B220-38BE-4C0B-A8E6-C24D1DD57CC7}">
      <dgm:prSet/>
      <dgm:spPr/>
      <dgm:t>
        <a:bodyPr/>
        <a:lstStyle/>
        <a:p>
          <a:endParaRPr lang="es-ES"/>
        </a:p>
      </dgm:t>
    </dgm:pt>
    <dgm:pt modelId="{C3A94752-F460-4CCB-BDE1-630A211ACC05}" type="sibTrans" cxnId="{8AE2B220-38BE-4C0B-A8E6-C24D1DD57CC7}">
      <dgm:prSet/>
      <dgm:spPr/>
      <dgm:t>
        <a:bodyPr/>
        <a:lstStyle/>
        <a:p>
          <a:endParaRPr lang="es-ES"/>
        </a:p>
      </dgm:t>
    </dgm:pt>
    <dgm:pt modelId="{F310270E-F885-4E37-BF1D-417DE18B4FF8}">
      <dgm:prSet/>
      <dgm:spPr/>
      <dgm:t>
        <a:bodyPr/>
        <a:lstStyle/>
        <a:p>
          <a:pPr rtl="0"/>
          <a:r>
            <a:rPr lang="es-ES" b="0" i="0" dirty="0"/>
            <a:t>Constitución de secciones sindicales por sindicatos minoritarios</a:t>
          </a:r>
          <a:endParaRPr lang="es-ES" dirty="0"/>
        </a:p>
      </dgm:t>
    </dgm:pt>
    <dgm:pt modelId="{2510B67B-6389-4CA2-8C73-2B2E96606EC8}" type="parTrans" cxnId="{6624FEDE-B13A-495F-B8C7-609F04A0E568}">
      <dgm:prSet/>
      <dgm:spPr/>
      <dgm:t>
        <a:bodyPr/>
        <a:lstStyle/>
        <a:p>
          <a:endParaRPr lang="es-ES"/>
        </a:p>
      </dgm:t>
    </dgm:pt>
    <dgm:pt modelId="{1DCA728E-7993-4814-B408-7F02E15A7093}" type="sibTrans" cxnId="{6624FEDE-B13A-495F-B8C7-609F04A0E568}">
      <dgm:prSet/>
      <dgm:spPr/>
      <dgm:t>
        <a:bodyPr/>
        <a:lstStyle/>
        <a:p>
          <a:endParaRPr lang="es-ES"/>
        </a:p>
      </dgm:t>
    </dgm:pt>
    <dgm:pt modelId="{B4BAE3B0-2DCC-403A-8364-0501A71E3A8E}">
      <dgm:prSet/>
      <dgm:spPr/>
      <dgm:t>
        <a:bodyPr/>
        <a:lstStyle/>
        <a:p>
          <a:pPr rtl="0"/>
          <a:r>
            <a:rPr lang="es-ES" b="0" i="0" dirty="0"/>
            <a:t> El caso de </a:t>
          </a:r>
          <a:r>
            <a:rPr lang="es-ES" b="0" i="1" dirty="0" err="1"/>
            <a:t>Glovo</a:t>
          </a:r>
          <a:endParaRPr lang="es-ES" dirty="0"/>
        </a:p>
      </dgm:t>
    </dgm:pt>
    <dgm:pt modelId="{E92B0B5D-BFD5-4F9F-BE3B-C6A415F2A963}" type="parTrans" cxnId="{E6ABF52D-06D6-4DE5-9890-EFC62F00932D}">
      <dgm:prSet/>
      <dgm:spPr/>
      <dgm:t>
        <a:bodyPr/>
        <a:lstStyle/>
        <a:p>
          <a:endParaRPr lang="es-ES"/>
        </a:p>
      </dgm:t>
    </dgm:pt>
    <dgm:pt modelId="{DCB7E961-51CA-4309-9998-FB756350C902}" type="sibTrans" cxnId="{E6ABF52D-06D6-4DE5-9890-EFC62F00932D}">
      <dgm:prSet/>
      <dgm:spPr/>
      <dgm:t>
        <a:bodyPr/>
        <a:lstStyle/>
        <a:p>
          <a:endParaRPr lang="es-ES"/>
        </a:p>
      </dgm:t>
    </dgm:pt>
    <dgm:pt modelId="{3CC74354-894D-46F4-98FB-68A92F458C21}" type="pres">
      <dgm:prSet presAssocID="{484EADD0-2040-4E69-BBD3-F85FC7DF2DAE}" presName="Name0" presStyleCnt="0">
        <dgm:presLayoutVars>
          <dgm:dir/>
          <dgm:animLvl val="lvl"/>
          <dgm:resizeHandles val="exact"/>
        </dgm:presLayoutVars>
      </dgm:prSet>
      <dgm:spPr/>
    </dgm:pt>
    <dgm:pt modelId="{4DC3EBF1-20E9-4D53-AF89-885801C858CA}" type="pres">
      <dgm:prSet presAssocID="{7F9E1FDC-E0CA-4FCB-9A9C-7C15F7F9670A}" presName="linNode" presStyleCnt="0"/>
      <dgm:spPr/>
    </dgm:pt>
    <dgm:pt modelId="{FD399604-5788-4159-BE45-3C34507AF5FD}" type="pres">
      <dgm:prSet presAssocID="{7F9E1FDC-E0CA-4FCB-9A9C-7C15F7F9670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15142B52-0D3D-4261-83B5-1BE73C1226F3}" type="pres">
      <dgm:prSet presAssocID="{7F9E1FDC-E0CA-4FCB-9A9C-7C15F7F9670A}" presName="descendantText" presStyleLbl="alignAccFollowNode1" presStyleIdx="0" presStyleCnt="2">
        <dgm:presLayoutVars>
          <dgm:bulletEnabled val="1"/>
        </dgm:presLayoutVars>
      </dgm:prSet>
      <dgm:spPr/>
    </dgm:pt>
    <dgm:pt modelId="{87DA2F5E-8547-490A-A502-3DD469475533}" type="pres">
      <dgm:prSet presAssocID="{53578753-1322-426F-8656-CBC50BD7EEC6}" presName="sp" presStyleCnt="0"/>
      <dgm:spPr/>
    </dgm:pt>
    <dgm:pt modelId="{AFB8F126-604B-4F58-87EA-D45A7AF1A24C}" type="pres">
      <dgm:prSet presAssocID="{F310270E-F885-4E37-BF1D-417DE18B4FF8}" presName="linNode" presStyleCnt="0"/>
      <dgm:spPr/>
    </dgm:pt>
    <dgm:pt modelId="{9972AF74-797C-4A05-9F9F-F3F054B4B7FA}" type="pres">
      <dgm:prSet presAssocID="{F310270E-F885-4E37-BF1D-417DE18B4FF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D50BEA8D-CD8E-40C4-8A80-A0E2B5F1E759}" type="pres">
      <dgm:prSet presAssocID="{F310270E-F885-4E37-BF1D-417DE18B4FF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9594D05-0B2C-47D9-AE5F-EDA7753B414D}" type="presOf" srcId="{B4BAE3B0-2DCC-403A-8364-0501A71E3A8E}" destId="{D50BEA8D-CD8E-40C4-8A80-A0E2B5F1E759}" srcOrd="0" destOrd="0" presId="urn:microsoft.com/office/officeart/2005/8/layout/vList5"/>
    <dgm:cxn modelId="{EFA7750C-FE84-489D-8A2C-4D701DC94318}" type="presOf" srcId="{BFAE8456-E81A-4671-A268-27994E19C220}" destId="{15142B52-0D3D-4261-83B5-1BE73C1226F3}" srcOrd="0" destOrd="0" presId="urn:microsoft.com/office/officeart/2005/8/layout/vList5"/>
    <dgm:cxn modelId="{8AE2B220-38BE-4C0B-A8E6-C24D1DD57CC7}" srcId="{7F9E1FDC-E0CA-4FCB-9A9C-7C15F7F9670A}" destId="{BFAE8456-E81A-4671-A268-27994E19C220}" srcOrd="0" destOrd="0" parTransId="{2D01A469-D147-4474-B5C7-1C24F0FCCDF2}" sibTransId="{C3A94752-F460-4CCB-BDE1-630A211ACC05}"/>
    <dgm:cxn modelId="{E6ABF52D-06D6-4DE5-9890-EFC62F00932D}" srcId="{F310270E-F885-4E37-BF1D-417DE18B4FF8}" destId="{B4BAE3B0-2DCC-403A-8364-0501A71E3A8E}" srcOrd="0" destOrd="0" parTransId="{E92B0B5D-BFD5-4F9F-BE3B-C6A415F2A963}" sibTransId="{DCB7E961-51CA-4309-9998-FB756350C902}"/>
    <dgm:cxn modelId="{E2D0D240-CA12-4DA5-B3A1-4FC5AA4760F2}" srcId="{484EADD0-2040-4E69-BBD3-F85FC7DF2DAE}" destId="{7F9E1FDC-E0CA-4FCB-9A9C-7C15F7F9670A}" srcOrd="0" destOrd="0" parTransId="{56A69DBC-F805-4E18-9338-AB1D9AC664BE}" sibTransId="{53578753-1322-426F-8656-CBC50BD7EEC6}"/>
    <dgm:cxn modelId="{64072BDC-C71B-4365-BEA3-2815EDD26B20}" type="presOf" srcId="{7F9E1FDC-E0CA-4FCB-9A9C-7C15F7F9670A}" destId="{FD399604-5788-4159-BE45-3C34507AF5FD}" srcOrd="0" destOrd="0" presId="urn:microsoft.com/office/officeart/2005/8/layout/vList5"/>
    <dgm:cxn modelId="{6624FEDE-B13A-495F-B8C7-609F04A0E568}" srcId="{484EADD0-2040-4E69-BBD3-F85FC7DF2DAE}" destId="{F310270E-F885-4E37-BF1D-417DE18B4FF8}" srcOrd="1" destOrd="0" parTransId="{2510B67B-6389-4CA2-8C73-2B2E96606EC8}" sibTransId="{1DCA728E-7993-4814-B408-7F02E15A7093}"/>
    <dgm:cxn modelId="{5C4755E0-108A-4FBC-A302-192923BCFCA6}" type="presOf" srcId="{F310270E-F885-4E37-BF1D-417DE18B4FF8}" destId="{9972AF74-797C-4A05-9F9F-F3F054B4B7FA}" srcOrd="0" destOrd="0" presId="urn:microsoft.com/office/officeart/2005/8/layout/vList5"/>
    <dgm:cxn modelId="{A63CE1E9-FA0F-4404-9A74-A3684288AC36}" type="presOf" srcId="{484EADD0-2040-4E69-BBD3-F85FC7DF2DAE}" destId="{3CC74354-894D-46F4-98FB-68A92F458C21}" srcOrd="0" destOrd="0" presId="urn:microsoft.com/office/officeart/2005/8/layout/vList5"/>
    <dgm:cxn modelId="{17286394-5E71-4275-AA2A-5DAE230F7E97}" type="presParOf" srcId="{3CC74354-894D-46F4-98FB-68A92F458C21}" destId="{4DC3EBF1-20E9-4D53-AF89-885801C858CA}" srcOrd="0" destOrd="0" presId="urn:microsoft.com/office/officeart/2005/8/layout/vList5"/>
    <dgm:cxn modelId="{09743395-E512-4A3F-8115-CE2886CB5B2E}" type="presParOf" srcId="{4DC3EBF1-20E9-4D53-AF89-885801C858CA}" destId="{FD399604-5788-4159-BE45-3C34507AF5FD}" srcOrd="0" destOrd="0" presId="urn:microsoft.com/office/officeart/2005/8/layout/vList5"/>
    <dgm:cxn modelId="{98C4FA6F-8FBB-4432-8969-58EDC1AAFDAD}" type="presParOf" srcId="{4DC3EBF1-20E9-4D53-AF89-885801C858CA}" destId="{15142B52-0D3D-4261-83B5-1BE73C1226F3}" srcOrd="1" destOrd="0" presId="urn:microsoft.com/office/officeart/2005/8/layout/vList5"/>
    <dgm:cxn modelId="{4B5E7168-CA42-4C95-A77B-B71B00302475}" type="presParOf" srcId="{3CC74354-894D-46F4-98FB-68A92F458C21}" destId="{87DA2F5E-8547-490A-A502-3DD469475533}" srcOrd="1" destOrd="0" presId="urn:microsoft.com/office/officeart/2005/8/layout/vList5"/>
    <dgm:cxn modelId="{FD8627E1-8809-438A-9E9C-B8B4B7AD64BC}" type="presParOf" srcId="{3CC74354-894D-46F4-98FB-68A92F458C21}" destId="{AFB8F126-604B-4F58-87EA-D45A7AF1A24C}" srcOrd="2" destOrd="0" presId="urn:microsoft.com/office/officeart/2005/8/layout/vList5"/>
    <dgm:cxn modelId="{AFD7380E-80EC-457B-BCC7-4092D9D35D68}" type="presParOf" srcId="{AFB8F126-604B-4F58-87EA-D45A7AF1A24C}" destId="{9972AF74-797C-4A05-9F9F-F3F054B4B7FA}" srcOrd="0" destOrd="0" presId="urn:microsoft.com/office/officeart/2005/8/layout/vList5"/>
    <dgm:cxn modelId="{A9A7585C-361D-4041-80FB-FF1C223ECC6E}" type="presParOf" srcId="{AFB8F126-604B-4F58-87EA-D45A7AF1A24C}" destId="{D50BEA8D-CD8E-40C4-8A80-A0E2B5F1E7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CD0F8D-6E24-483F-8D25-454B78076D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D6B1A89-6446-40CA-BB5B-5B3F6AF15FD2}">
      <dgm:prSet/>
      <dgm:spPr/>
      <dgm:t>
        <a:bodyPr/>
        <a:lstStyle/>
        <a:p>
          <a:pPr rtl="0"/>
          <a:r>
            <a:rPr lang="es-ES" b="0" i="0"/>
            <a:t>Identificar un interés colectivo propio de un conjunto de trabajadores</a:t>
          </a:r>
          <a:endParaRPr lang="es-ES"/>
        </a:p>
      </dgm:t>
    </dgm:pt>
    <dgm:pt modelId="{552A3ACB-732F-4657-AA32-32A582D70DE8}" type="parTrans" cxnId="{633A5724-E838-4A39-AD52-DBF05592D7D6}">
      <dgm:prSet/>
      <dgm:spPr/>
      <dgm:t>
        <a:bodyPr/>
        <a:lstStyle/>
        <a:p>
          <a:endParaRPr lang="es-ES"/>
        </a:p>
      </dgm:t>
    </dgm:pt>
    <dgm:pt modelId="{52B30983-4838-4814-8E39-235613C99706}" type="sibTrans" cxnId="{633A5724-E838-4A39-AD52-DBF05592D7D6}">
      <dgm:prSet/>
      <dgm:spPr/>
      <dgm:t>
        <a:bodyPr/>
        <a:lstStyle/>
        <a:p>
          <a:endParaRPr lang="es-ES"/>
        </a:p>
      </dgm:t>
    </dgm:pt>
    <dgm:pt modelId="{D656C4E3-3843-47D2-8F49-CD081CA6F97F}">
      <dgm:prSet/>
      <dgm:spPr/>
      <dgm:t>
        <a:bodyPr/>
        <a:lstStyle/>
        <a:p>
          <a:pPr rtl="0"/>
          <a:r>
            <a:rPr lang="es-ES" b="0" i="0"/>
            <a:t>Mayoritariamente precarios</a:t>
          </a:r>
          <a:endParaRPr lang="es-ES"/>
        </a:p>
      </dgm:t>
    </dgm:pt>
    <dgm:pt modelId="{6D3EB571-85CF-4C65-A950-D8892B5E9209}" type="parTrans" cxnId="{0C792AE9-6C35-4C22-88A6-A11DA09CB1AF}">
      <dgm:prSet/>
      <dgm:spPr/>
      <dgm:t>
        <a:bodyPr/>
        <a:lstStyle/>
        <a:p>
          <a:endParaRPr lang="es-ES"/>
        </a:p>
      </dgm:t>
    </dgm:pt>
    <dgm:pt modelId="{47F42F19-7093-4693-B513-42728277609C}" type="sibTrans" cxnId="{0C792AE9-6C35-4C22-88A6-A11DA09CB1AF}">
      <dgm:prSet/>
      <dgm:spPr/>
      <dgm:t>
        <a:bodyPr/>
        <a:lstStyle/>
        <a:p>
          <a:endParaRPr lang="es-ES"/>
        </a:p>
      </dgm:t>
    </dgm:pt>
    <dgm:pt modelId="{104DCF15-C224-417C-98C2-F1D351E8A1DD}">
      <dgm:prSet/>
      <dgm:spPr/>
      <dgm:t>
        <a:bodyPr/>
        <a:lstStyle/>
        <a:p>
          <a:pPr rtl="0"/>
          <a:r>
            <a:rPr lang="es-ES" b="0" i="0"/>
            <a:t>Vinculados por contratos temporales</a:t>
          </a:r>
          <a:endParaRPr lang="es-ES"/>
        </a:p>
      </dgm:t>
    </dgm:pt>
    <dgm:pt modelId="{10A20A2E-2557-4EAD-B38D-CE2FFABAB706}" type="parTrans" cxnId="{045BB9C9-1324-4A54-BAAF-01AAF9C3339C}">
      <dgm:prSet/>
      <dgm:spPr/>
      <dgm:t>
        <a:bodyPr/>
        <a:lstStyle/>
        <a:p>
          <a:endParaRPr lang="es-ES"/>
        </a:p>
      </dgm:t>
    </dgm:pt>
    <dgm:pt modelId="{89A68A85-B084-4208-8926-1105448C47C3}" type="sibTrans" cxnId="{045BB9C9-1324-4A54-BAAF-01AAF9C3339C}">
      <dgm:prSet/>
      <dgm:spPr/>
      <dgm:t>
        <a:bodyPr/>
        <a:lstStyle/>
        <a:p>
          <a:endParaRPr lang="es-ES"/>
        </a:p>
      </dgm:t>
    </dgm:pt>
    <dgm:pt modelId="{788DB06F-F0A0-4307-B4AB-3A9AC49498C5}">
      <dgm:prSet/>
      <dgm:spPr/>
      <dgm:t>
        <a:bodyPr/>
        <a:lstStyle/>
        <a:p>
          <a:pPr rtl="0"/>
          <a:r>
            <a:rPr lang="es-ES" b="0" i="0" dirty="0"/>
            <a:t>Segmentados por la pertenencia a actividades productivas de características muy diferenciadas</a:t>
          </a:r>
          <a:endParaRPr lang="es-ES" dirty="0"/>
        </a:p>
      </dgm:t>
    </dgm:pt>
    <dgm:pt modelId="{CA2A53CF-C222-446C-BFB1-4548CDBF8D94}" type="parTrans" cxnId="{796E6F70-D455-4A16-9EEF-B495FD5B4225}">
      <dgm:prSet/>
      <dgm:spPr/>
      <dgm:t>
        <a:bodyPr/>
        <a:lstStyle/>
        <a:p>
          <a:endParaRPr lang="es-ES"/>
        </a:p>
      </dgm:t>
    </dgm:pt>
    <dgm:pt modelId="{D2900497-ACDE-4CED-B8E2-8E759CF1AC85}" type="sibTrans" cxnId="{796E6F70-D455-4A16-9EEF-B495FD5B4225}">
      <dgm:prSet/>
      <dgm:spPr/>
      <dgm:t>
        <a:bodyPr/>
        <a:lstStyle/>
        <a:p>
          <a:endParaRPr lang="es-ES"/>
        </a:p>
      </dgm:t>
    </dgm:pt>
    <dgm:pt modelId="{716AB247-431B-4877-A670-15CB08454CF9}">
      <dgm:prSet/>
      <dgm:spPr/>
      <dgm:t>
        <a:bodyPr/>
        <a:lstStyle/>
        <a:p>
          <a:pPr rtl="0"/>
          <a:r>
            <a:rPr lang="es-ES" b="0" i="0"/>
            <a:t>Ruptura de intereses comunes de los trabajadores en el seno de estas empresas</a:t>
          </a:r>
          <a:endParaRPr lang="es-ES"/>
        </a:p>
      </dgm:t>
    </dgm:pt>
    <dgm:pt modelId="{C12183AB-CDF1-411E-93D4-B8519E6CD40A}" type="parTrans" cxnId="{EAA94189-AA31-4C5D-A31E-2A44783E5380}">
      <dgm:prSet/>
      <dgm:spPr/>
      <dgm:t>
        <a:bodyPr/>
        <a:lstStyle/>
        <a:p>
          <a:endParaRPr lang="es-ES"/>
        </a:p>
      </dgm:t>
    </dgm:pt>
    <dgm:pt modelId="{DF7D10CB-C8F0-48DA-A5F2-D5F19B01ACC2}" type="sibTrans" cxnId="{EAA94189-AA31-4C5D-A31E-2A44783E5380}">
      <dgm:prSet/>
      <dgm:spPr/>
      <dgm:t>
        <a:bodyPr/>
        <a:lstStyle/>
        <a:p>
          <a:endParaRPr lang="es-ES"/>
        </a:p>
      </dgm:t>
    </dgm:pt>
    <dgm:pt modelId="{17C46D14-4989-41D0-8A12-76421572AF4D}">
      <dgm:prSet/>
      <dgm:spPr/>
      <dgm:t>
        <a:bodyPr/>
        <a:lstStyle/>
        <a:p>
          <a:pPr rtl="0"/>
          <a:r>
            <a:rPr lang="es-ES" b="0" i="0"/>
            <a:t>Debilitamiento del movimiento sindical vs. revigorización necesaria de los poderes sindicales y la negociación colectiva</a:t>
          </a:r>
          <a:endParaRPr lang="es-ES"/>
        </a:p>
      </dgm:t>
    </dgm:pt>
    <dgm:pt modelId="{D1DE5199-9D29-4D57-99D4-7E3A4C5C34AB}" type="parTrans" cxnId="{1C16459E-FD6E-4FB6-931C-325DA5F39358}">
      <dgm:prSet/>
      <dgm:spPr/>
      <dgm:t>
        <a:bodyPr/>
        <a:lstStyle/>
        <a:p>
          <a:endParaRPr lang="es-ES"/>
        </a:p>
      </dgm:t>
    </dgm:pt>
    <dgm:pt modelId="{746D92A8-FDAF-468F-BF4E-A6CBD9AEFB95}" type="sibTrans" cxnId="{1C16459E-FD6E-4FB6-931C-325DA5F39358}">
      <dgm:prSet/>
      <dgm:spPr/>
      <dgm:t>
        <a:bodyPr/>
        <a:lstStyle/>
        <a:p>
          <a:endParaRPr lang="es-ES"/>
        </a:p>
      </dgm:t>
    </dgm:pt>
    <dgm:pt modelId="{3F0D3DD4-5630-40B8-80E4-4130AF9EE26A}" type="pres">
      <dgm:prSet presAssocID="{9CCD0F8D-6E24-483F-8D25-454B78076D3E}" presName="linear" presStyleCnt="0">
        <dgm:presLayoutVars>
          <dgm:animLvl val="lvl"/>
          <dgm:resizeHandles val="exact"/>
        </dgm:presLayoutVars>
      </dgm:prSet>
      <dgm:spPr/>
    </dgm:pt>
    <dgm:pt modelId="{587D8822-1584-4B6F-992F-D8FD29D0AD38}" type="pres">
      <dgm:prSet presAssocID="{4D6B1A89-6446-40CA-BB5B-5B3F6AF15FD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37C065A-3C17-48C4-8EB3-99FBC850AFCA}" type="pres">
      <dgm:prSet presAssocID="{4D6B1A89-6446-40CA-BB5B-5B3F6AF15FD2}" presName="childText" presStyleLbl="revTx" presStyleIdx="0" presStyleCnt="1">
        <dgm:presLayoutVars>
          <dgm:bulletEnabled val="1"/>
        </dgm:presLayoutVars>
      </dgm:prSet>
      <dgm:spPr/>
    </dgm:pt>
    <dgm:pt modelId="{15D8BD3F-F4F1-48F2-9689-A9E6470A39D6}" type="pres">
      <dgm:prSet presAssocID="{17C46D14-4989-41D0-8A12-76421572AF4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33A5724-E838-4A39-AD52-DBF05592D7D6}" srcId="{9CCD0F8D-6E24-483F-8D25-454B78076D3E}" destId="{4D6B1A89-6446-40CA-BB5B-5B3F6AF15FD2}" srcOrd="0" destOrd="0" parTransId="{552A3ACB-732F-4657-AA32-32A582D70DE8}" sibTransId="{52B30983-4838-4814-8E39-235613C99706}"/>
    <dgm:cxn modelId="{59337629-0124-427B-978D-854F1756371D}" type="presOf" srcId="{104DCF15-C224-417C-98C2-F1D351E8A1DD}" destId="{637C065A-3C17-48C4-8EB3-99FBC850AFCA}" srcOrd="0" destOrd="1" presId="urn:microsoft.com/office/officeart/2005/8/layout/vList2"/>
    <dgm:cxn modelId="{658A5E3B-6128-4FA1-8FC7-DC04F9A17D30}" type="presOf" srcId="{716AB247-431B-4877-A670-15CB08454CF9}" destId="{637C065A-3C17-48C4-8EB3-99FBC850AFCA}" srcOrd="0" destOrd="3" presId="urn:microsoft.com/office/officeart/2005/8/layout/vList2"/>
    <dgm:cxn modelId="{796E6F70-D455-4A16-9EEF-B495FD5B4225}" srcId="{4D6B1A89-6446-40CA-BB5B-5B3F6AF15FD2}" destId="{788DB06F-F0A0-4307-B4AB-3A9AC49498C5}" srcOrd="2" destOrd="0" parTransId="{CA2A53CF-C222-446C-BFB1-4548CDBF8D94}" sibTransId="{D2900497-ACDE-4CED-B8E2-8E759CF1AC85}"/>
    <dgm:cxn modelId="{5CB65C7F-8295-4435-9E8B-95909EF4BF97}" type="presOf" srcId="{9CCD0F8D-6E24-483F-8D25-454B78076D3E}" destId="{3F0D3DD4-5630-40B8-80E4-4130AF9EE26A}" srcOrd="0" destOrd="0" presId="urn:microsoft.com/office/officeart/2005/8/layout/vList2"/>
    <dgm:cxn modelId="{EAA94189-AA31-4C5D-A31E-2A44783E5380}" srcId="{4D6B1A89-6446-40CA-BB5B-5B3F6AF15FD2}" destId="{716AB247-431B-4877-A670-15CB08454CF9}" srcOrd="3" destOrd="0" parTransId="{C12183AB-CDF1-411E-93D4-B8519E6CD40A}" sibTransId="{DF7D10CB-C8F0-48DA-A5F2-D5F19B01ACC2}"/>
    <dgm:cxn modelId="{0470078B-519A-4475-A49F-38BA3B1DE658}" type="presOf" srcId="{4D6B1A89-6446-40CA-BB5B-5B3F6AF15FD2}" destId="{587D8822-1584-4B6F-992F-D8FD29D0AD38}" srcOrd="0" destOrd="0" presId="urn:microsoft.com/office/officeart/2005/8/layout/vList2"/>
    <dgm:cxn modelId="{1C16459E-FD6E-4FB6-931C-325DA5F39358}" srcId="{9CCD0F8D-6E24-483F-8D25-454B78076D3E}" destId="{17C46D14-4989-41D0-8A12-76421572AF4D}" srcOrd="1" destOrd="0" parTransId="{D1DE5199-9D29-4D57-99D4-7E3A4C5C34AB}" sibTransId="{746D92A8-FDAF-468F-BF4E-A6CBD9AEFB95}"/>
    <dgm:cxn modelId="{8A8B05B4-AEBD-4172-BC2E-8DAD6A2596BF}" type="presOf" srcId="{D656C4E3-3843-47D2-8F49-CD081CA6F97F}" destId="{637C065A-3C17-48C4-8EB3-99FBC850AFCA}" srcOrd="0" destOrd="0" presId="urn:microsoft.com/office/officeart/2005/8/layout/vList2"/>
    <dgm:cxn modelId="{045BB9C9-1324-4A54-BAAF-01AAF9C3339C}" srcId="{4D6B1A89-6446-40CA-BB5B-5B3F6AF15FD2}" destId="{104DCF15-C224-417C-98C2-F1D351E8A1DD}" srcOrd="1" destOrd="0" parTransId="{10A20A2E-2557-4EAD-B38D-CE2FFABAB706}" sibTransId="{89A68A85-B084-4208-8926-1105448C47C3}"/>
    <dgm:cxn modelId="{66B1C4D5-A9C5-4BA3-9940-E91E80988200}" type="presOf" srcId="{788DB06F-F0A0-4307-B4AB-3A9AC49498C5}" destId="{637C065A-3C17-48C4-8EB3-99FBC850AFCA}" srcOrd="0" destOrd="2" presId="urn:microsoft.com/office/officeart/2005/8/layout/vList2"/>
    <dgm:cxn modelId="{94F64ED6-503B-40AC-90FC-2A8F37B97720}" type="presOf" srcId="{17C46D14-4989-41D0-8A12-76421572AF4D}" destId="{15D8BD3F-F4F1-48F2-9689-A9E6470A39D6}" srcOrd="0" destOrd="0" presId="urn:microsoft.com/office/officeart/2005/8/layout/vList2"/>
    <dgm:cxn modelId="{0C792AE9-6C35-4C22-88A6-A11DA09CB1AF}" srcId="{4D6B1A89-6446-40CA-BB5B-5B3F6AF15FD2}" destId="{D656C4E3-3843-47D2-8F49-CD081CA6F97F}" srcOrd="0" destOrd="0" parTransId="{6D3EB571-85CF-4C65-A950-D8892B5E9209}" sibTransId="{47F42F19-7093-4693-B513-42728277609C}"/>
    <dgm:cxn modelId="{DE905690-CAE5-4C6B-A82C-AD2EC1F7E2D2}" type="presParOf" srcId="{3F0D3DD4-5630-40B8-80E4-4130AF9EE26A}" destId="{587D8822-1584-4B6F-992F-D8FD29D0AD38}" srcOrd="0" destOrd="0" presId="urn:microsoft.com/office/officeart/2005/8/layout/vList2"/>
    <dgm:cxn modelId="{5669D9BF-F730-44AF-9C37-1F5AB10535EA}" type="presParOf" srcId="{3F0D3DD4-5630-40B8-80E4-4130AF9EE26A}" destId="{637C065A-3C17-48C4-8EB3-99FBC850AFCA}" srcOrd="1" destOrd="0" presId="urn:microsoft.com/office/officeart/2005/8/layout/vList2"/>
    <dgm:cxn modelId="{6F1F2DF1-60DB-4823-8F98-622E36F7FE81}" type="presParOf" srcId="{3F0D3DD4-5630-40B8-80E4-4130AF9EE26A}" destId="{15D8BD3F-F4F1-48F2-9689-A9E6470A39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4902AF-998A-4B08-B0D8-BE20798E0A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867CD5D-6DD4-46FA-8F0C-342CF21E1305}">
      <dgm:prSet/>
      <dgm:spPr/>
      <dgm:t>
        <a:bodyPr/>
        <a:lstStyle/>
        <a:p>
          <a:r>
            <a:rPr lang="es-ES"/>
            <a:t>¿Permite la LOLS algo más que la dicotomía empresa// centro de trabajo?</a:t>
          </a:r>
        </a:p>
      </dgm:t>
    </dgm:pt>
    <dgm:pt modelId="{FE12DBE1-DF93-4113-8734-CD84B4F23C96}" type="parTrans" cxnId="{FBE4CBA5-B580-494E-90BD-A1DA851A166D}">
      <dgm:prSet/>
      <dgm:spPr/>
      <dgm:t>
        <a:bodyPr/>
        <a:lstStyle/>
        <a:p>
          <a:endParaRPr lang="es-ES"/>
        </a:p>
      </dgm:t>
    </dgm:pt>
    <dgm:pt modelId="{C090AD72-210B-4031-BAC6-C30703DE5237}" type="sibTrans" cxnId="{FBE4CBA5-B580-494E-90BD-A1DA851A166D}">
      <dgm:prSet/>
      <dgm:spPr/>
      <dgm:t>
        <a:bodyPr/>
        <a:lstStyle/>
        <a:p>
          <a:endParaRPr lang="es-ES"/>
        </a:p>
      </dgm:t>
    </dgm:pt>
    <dgm:pt modelId="{6A08D3D5-F92F-4687-89BE-AB2E16E9C09F}">
      <dgm:prSet/>
      <dgm:spPr/>
      <dgm:t>
        <a:bodyPr/>
        <a:lstStyle/>
        <a:p>
          <a:r>
            <a:rPr lang="es-ES" dirty="0"/>
            <a:t>SSTS de </a:t>
          </a:r>
          <a:r>
            <a:rPr lang="es-ES" u="sng" dirty="0"/>
            <a:t>18-7-2014 (Rec.91/13)</a:t>
          </a:r>
          <a:r>
            <a:rPr lang="es-ES" dirty="0"/>
            <a:t>, 23-9-2015 (Rec. 253/2014 ), 21-6-2016 (Rec.182/16), 11-1-2017 (Rec.11/16), 3 de febrero de 2017 (Rec.39/16), 7-3-2017 (Rec.101/16), 10-5-2017 (Rec.88/16), 6-6-2017 (Rec.216/16); y otras muchas más recientes</a:t>
          </a:r>
        </a:p>
      </dgm:t>
    </dgm:pt>
    <dgm:pt modelId="{3B63F4A5-A2F3-42D2-AD8D-740C72132159}" type="parTrans" cxnId="{9482853D-0A30-4787-9022-E82E6A766B1D}">
      <dgm:prSet/>
      <dgm:spPr/>
      <dgm:t>
        <a:bodyPr/>
        <a:lstStyle/>
        <a:p>
          <a:endParaRPr lang="es-ES"/>
        </a:p>
      </dgm:t>
    </dgm:pt>
    <dgm:pt modelId="{B4EF2082-1234-4572-9ACE-6F9AA20F297C}" type="sibTrans" cxnId="{9482853D-0A30-4787-9022-E82E6A766B1D}">
      <dgm:prSet/>
      <dgm:spPr/>
      <dgm:t>
        <a:bodyPr/>
        <a:lstStyle/>
        <a:p>
          <a:endParaRPr lang="es-ES"/>
        </a:p>
      </dgm:t>
    </dgm:pt>
    <dgm:pt modelId="{04FF09BA-8ECB-4D74-9D1D-B4BBB08F184A}" type="pres">
      <dgm:prSet presAssocID="{084902AF-998A-4B08-B0D8-BE20798E0AA4}" presName="linear" presStyleCnt="0">
        <dgm:presLayoutVars>
          <dgm:animLvl val="lvl"/>
          <dgm:resizeHandles val="exact"/>
        </dgm:presLayoutVars>
      </dgm:prSet>
      <dgm:spPr/>
    </dgm:pt>
    <dgm:pt modelId="{4C887484-1CF6-4EC6-8CBE-37EBF94BE70A}" type="pres">
      <dgm:prSet presAssocID="{0867CD5D-6DD4-46FA-8F0C-342CF21E130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C922EDD-4143-4387-AED1-F8AC24DEB339}" type="pres">
      <dgm:prSet presAssocID="{0867CD5D-6DD4-46FA-8F0C-342CF21E130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D30B638-7682-4EE3-9457-97399CCFE50A}" type="presOf" srcId="{0867CD5D-6DD4-46FA-8F0C-342CF21E1305}" destId="{4C887484-1CF6-4EC6-8CBE-37EBF94BE70A}" srcOrd="0" destOrd="0" presId="urn:microsoft.com/office/officeart/2005/8/layout/vList2"/>
    <dgm:cxn modelId="{9482853D-0A30-4787-9022-E82E6A766B1D}" srcId="{0867CD5D-6DD4-46FA-8F0C-342CF21E1305}" destId="{6A08D3D5-F92F-4687-89BE-AB2E16E9C09F}" srcOrd="0" destOrd="0" parTransId="{3B63F4A5-A2F3-42D2-AD8D-740C72132159}" sibTransId="{B4EF2082-1234-4572-9ACE-6F9AA20F297C}"/>
    <dgm:cxn modelId="{28DB3366-6DA1-40B5-8248-01595E3E06C7}" type="presOf" srcId="{084902AF-998A-4B08-B0D8-BE20798E0AA4}" destId="{04FF09BA-8ECB-4D74-9D1D-B4BBB08F184A}" srcOrd="0" destOrd="0" presId="urn:microsoft.com/office/officeart/2005/8/layout/vList2"/>
    <dgm:cxn modelId="{FBE4CBA5-B580-494E-90BD-A1DA851A166D}" srcId="{084902AF-998A-4B08-B0D8-BE20798E0AA4}" destId="{0867CD5D-6DD4-46FA-8F0C-342CF21E1305}" srcOrd="0" destOrd="0" parTransId="{FE12DBE1-DF93-4113-8734-CD84B4F23C96}" sibTransId="{C090AD72-210B-4031-BAC6-C30703DE5237}"/>
    <dgm:cxn modelId="{91D2C1A6-137E-445A-ACBB-B8B3BAE18182}" type="presOf" srcId="{6A08D3D5-F92F-4687-89BE-AB2E16E9C09F}" destId="{AC922EDD-4143-4387-AED1-F8AC24DEB339}" srcOrd="0" destOrd="0" presId="urn:microsoft.com/office/officeart/2005/8/layout/vList2"/>
    <dgm:cxn modelId="{4E9A0BA7-E7AF-417B-B61A-693641735C0E}" type="presParOf" srcId="{04FF09BA-8ECB-4D74-9D1D-B4BBB08F184A}" destId="{4C887484-1CF6-4EC6-8CBE-37EBF94BE70A}" srcOrd="0" destOrd="0" presId="urn:microsoft.com/office/officeart/2005/8/layout/vList2"/>
    <dgm:cxn modelId="{904B4703-A4CF-4850-9C8A-36BB21DBA466}" type="presParOf" srcId="{04FF09BA-8ECB-4D74-9D1D-B4BBB08F184A}" destId="{AC922EDD-4143-4387-AED1-F8AC24DEB33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90E4BE-C584-4C20-811E-F3C26E35F22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5B6D990-C3A0-4B4B-8928-0B41CDF1A208}">
      <dgm:prSet/>
      <dgm:spPr/>
      <dgm:t>
        <a:bodyPr/>
        <a:lstStyle/>
        <a:p>
          <a:r>
            <a:rPr lang="es-ES"/>
            <a:t>STS núm.154/2020, de 19 de febrero, RJ 2020/957</a:t>
          </a:r>
        </a:p>
      </dgm:t>
    </dgm:pt>
    <dgm:pt modelId="{38488846-8C1C-461F-A8AB-4BDB3BDBCEDC}" type="parTrans" cxnId="{9A208D59-D550-4A28-B88A-063AC590368A}">
      <dgm:prSet/>
      <dgm:spPr/>
      <dgm:t>
        <a:bodyPr/>
        <a:lstStyle/>
        <a:p>
          <a:endParaRPr lang="es-ES"/>
        </a:p>
      </dgm:t>
    </dgm:pt>
    <dgm:pt modelId="{AC72C5C7-6C2B-4EF4-9206-86957BF2BE83}" type="sibTrans" cxnId="{9A208D59-D550-4A28-B88A-063AC590368A}">
      <dgm:prSet/>
      <dgm:spPr/>
      <dgm:t>
        <a:bodyPr/>
        <a:lstStyle/>
        <a:p>
          <a:endParaRPr lang="es-ES"/>
        </a:p>
      </dgm:t>
    </dgm:pt>
    <dgm:pt modelId="{B3D63375-117F-43A0-9DCC-9C1A1EDE794F}">
      <dgm:prSet/>
      <dgm:spPr/>
      <dgm:t>
        <a:bodyPr/>
        <a:lstStyle/>
        <a:p>
          <a:r>
            <a:rPr lang="es-ES" baseline="0" dirty="0"/>
            <a:t>Sección sindical irregularmente constituida (no conforme a la normativa estatutaria)</a:t>
          </a:r>
          <a:endParaRPr lang="es-ES" dirty="0"/>
        </a:p>
      </dgm:t>
    </dgm:pt>
    <dgm:pt modelId="{DC253A78-A840-4A1D-99E4-F5137C3FED94}" type="parTrans" cxnId="{33E94E52-B7F0-4E59-91C6-959D9A0A0685}">
      <dgm:prSet/>
      <dgm:spPr/>
      <dgm:t>
        <a:bodyPr/>
        <a:lstStyle/>
        <a:p>
          <a:endParaRPr lang="es-ES"/>
        </a:p>
      </dgm:t>
    </dgm:pt>
    <dgm:pt modelId="{CB6D7B3C-ED17-4A5D-8DFC-80C9F4D282A5}" type="sibTrans" cxnId="{33E94E52-B7F0-4E59-91C6-959D9A0A0685}">
      <dgm:prSet/>
      <dgm:spPr/>
      <dgm:t>
        <a:bodyPr/>
        <a:lstStyle/>
        <a:p>
          <a:endParaRPr lang="es-ES"/>
        </a:p>
      </dgm:t>
    </dgm:pt>
    <dgm:pt modelId="{3C217BBE-0B50-4213-8F28-E1A5728505C2}">
      <dgm:prSet/>
      <dgm:spPr/>
      <dgm:t>
        <a:bodyPr/>
        <a:lstStyle/>
        <a:p>
          <a:r>
            <a:rPr lang="es-ES" baseline="0" dirty="0"/>
            <a:t>El </a:t>
          </a:r>
          <a:r>
            <a:rPr lang="es-ES" u="sng" baseline="0" dirty="0"/>
            <a:t>convenio colectivo </a:t>
          </a:r>
          <a:r>
            <a:rPr lang="es-ES" baseline="0" dirty="0"/>
            <a:t>de empresa negociado por ella es </a:t>
          </a:r>
          <a:r>
            <a:rPr lang="es-ES" u="sng" baseline="0" dirty="0"/>
            <a:t>nulo</a:t>
          </a:r>
          <a:r>
            <a:rPr lang="es-ES" baseline="0" dirty="0"/>
            <a:t> por falta de legitimación de la sección </a:t>
          </a:r>
          <a:endParaRPr lang="es-ES" dirty="0"/>
        </a:p>
      </dgm:t>
    </dgm:pt>
    <dgm:pt modelId="{43A121C0-40E0-4DD2-B4FB-F90F4C06859A}" type="parTrans" cxnId="{AF863326-B61F-419C-B1C8-DAECFF419BE3}">
      <dgm:prSet/>
      <dgm:spPr/>
      <dgm:t>
        <a:bodyPr/>
        <a:lstStyle/>
        <a:p>
          <a:endParaRPr lang="es-ES"/>
        </a:p>
      </dgm:t>
    </dgm:pt>
    <dgm:pt modelId="{13807E47-F817-4989-AEBA-70CAA6B3F026}" type="sibTrans" cxnId="{AF863326-B61F-419C-B1C8-DAECFF419BE3}">
      <dgm:prSet/>
      <dgm:spPr/>
      <dgm:t>
        <a:bodyPr/>
        <a:lstStyle/>
        <a:p>
          <a:endParaRPr lang="es-ES"/>
        </a:p>
      </dgm:t>
    </dgm:pt>
    <dgm:pt modelId="{062F12CE-601E-4F72-8C27-82F0EC2D768E}" type="pres">
      <dgm:prSet presAssocID="{B290E4BE-C584-4C20-811E-F3C26E35F223}" presName="outerComposite" presStyleCnt="0">
        <dgm:presLayoutVars>
          <dgm:chMax val="5"/>
          <dgm:dir/>
          <dgm:resizeHandles val="exact"/>
        </dgm:presLayoutVars>
      </dgm:prSet>
      <dgm:spPr/>
    </dgm:pt>
    <dgm:pt modelId="{92E0F9E5-4F82-4975-AE78-AFD89F0B6C58}" type="pres">
      <dgm:prSet presAssocID="{B290E4BE-C584-4C20-811E-F3C26E35F223}" presName="dummyMaxCanvas" presStyleCnt="0">
        <dgm:presLayoutVars/>
      </dgm:prSet>
      <dgm:spPr/>
    </dgm:pt>
    <dgm:pt modelId="{CF2F8D7D-3B62-4BC1-ABE5-28EFDD023EC3}" type="pres">
      <dgm:prSet presAssocID="{B290E4BE-C584-4C20-811E-F3C26E35F223}" presName="ThreeNodes_1" presStyleLbl="node1" presStyleIdx="0" presStyleCnt="3">
        <dgm:presLayoutVars>
          <dgm:bulletEnabled val="1"/>
        </dgm:presLayoutVars>
      </dgm:prSet>
      <dgm:spPr/>
    </dgm:pt>
    <dgm:pt modelId="{781379DB-BFF0-4EFF-B352-066905EA7A31}" type="pres">
      <dgm:prSet presAssocID="{B290E4BE-C584-4C20-811E-F3C26E35F223}" presName="ThreeNodes_2" presStyleLbl="node1" presStyleIdx="1" presStyleCnt="3">
        <dgm:presLayoutVars>
          <dgm:bulletEnabled val="1"/>
        </dgm:presLayoutVars>
      </dgm:prSet>
      <dgm:spPr/>
    </dgm:pt>
    <dgm:pt modelId="{DE0B87DD-496A-428D-91C6-3C9CFAD9BC1C}" type="pres">
      <dgm:prSet presAssocID="{B290E4BE-C584-4C20-811E-F3C26E35F223}" presName="ThreeNodes_3" presStyleLbl="node1" presStyleIdx="2" presStyleCnt="3">
        <dgm:presLayoutVars>
          <dgm:bulletEnabled val="1"/>
        </dgm:presLayoutVars>
      </dgm:prSet>
      <dgm:spPr/>
    </dgm:pt>
    <dgm:pt modelId="{C72AF3F7-CFAB-4824-84B8-4C896AD691E2}" type="pres">
      <dgm:prSet presAssocID="{B290E4BE-C584-4C20-811E-F3C26E35F223}" presName="ThreeConn_1-2" presStyleLbl="fgAccFollowNode1" presStyleIdx="0" presStyleCnt="2">
        <dgm:presLayoutVars>
          <dgm:bulletEnabled val="1"/>
        </dgm:presLayoutVars>
      </dgm:prSet>
      <dgm:spPr/>
    </dgm:pt>
    <dgm:pt modelId="{DBC98B60-90AD-4FDB-B4C8-DDDBD96DA7A8}" type="pres">
      <dgm:prSet presAssocID="{B290E4BE-C584-4C20-811E-F3C26E35F223}" presName="ThreeConn_2-3" presStyleLbl="fgAccFollowNode1" presStyleIdx="1" presStyleCnt="2">
        <dgm:presLayoutVars>
          <dgm:bulletEnabled val="1"/>
        </dgm:presLayoutVars>
      </dgm:prSet>
      <dgm:spPr/>
    </dgm:pt>
    <dgm:pt modelId="{6F8479EA-47AC-4CD4-9115-746C358AC92B}" type="pres">
      <dgm:prSet presAssocID="{B290E4BE-C584-4C20-811E-F3C26E35F223}" presName="ThreeNodes_1_text" presStyleLbl="node1" presStyleIdx="2" presStyleCnt="3">
        <dgm:presLayoutVars>
          <dgm:bulletEnabled val="1"/>
        </dgm:presLayoutVars>
      </dgm:prSet>
      <dgm:spPr/>
    </dgm:pt>
    <dgm:pt modelId="{383BB3D2-F1CD-4C5A-A8F6-A65E34AA40E4}" type="pres">
      <dgm:prSet presAssocID="{B290E4BE-C584-4C20-811E-F3C26E35F223}" presName="ThreeNodes_2_text" presStyleLbl="node1" presStyleIdx="2" presStyleCnt="3">
        <dgm:presLayoutVars>
          <dgm:bulletEnabled val="1"/>
        </dgm:presLayoutVars>
      </dgm:prSet>
      <dgm:spPr/>
    </dgm:pt>
    <dgm:pt modelId="{78FFF437-1CFF-46C0-AF7A-331734C154C8}" type="pres">
      <dgm:prSet presAssocID="{B290E4BE-C584-4C20-811E-F3C26E35F22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407170A-D72A-4CEE-91A4-6D1519380BF4}" type="presOf" srcId="{B290E4BE-C584-4C20-811E-F3C26E35F223}" destId="{062F12CE-601E-4F72-8C27-82F0EC2D768E}" srcOrd="0" destOrd="0" presId="urn:microsoft.com/office/officeart/2005/8/layout/vProcess5"/>
    <dgm:cxn modelId="{5C2B6618-AF73-4049-A15A-5F465AF84C34}" type="presOf" srcId="{C5B6D990-C3A0-4B4B-8928-0B41CDF1A208}" destId="{CF2F8D7D-3B62-4BC1-ABE5-28EFDD023EC3}" srcOrd="0" destOrd="0" presId="urn:microsoft.com/office/officeart/2005/8/layout/vProcess5"/>
    <dgm:cxn modelId="{D4C3E120-CEB3-4C32-BC4B-7B226C7FAF73}" type="presOf" srcId="{C5B6D990-C3A0-4B4B-8928-0B41CDF1A208}" destId="{6F8479EA-47AC-4CD4-9115-746C358AC92B}" srcOrd="1" destOrd="0" presId="urn:microsoft.com/office/officeart/2005/8/layout/vProcess5"/>
    <dgm:cxn modelId="{AF863326-B61F-419C-B1C8-DAECFF419BE3}" srcId="{B290E4BE-C584-4C20-811E-F3C26E35F223}" destId="{3C217BBE-0B50-4213-8F28-E1A5728505C2}" srcOrd="2" destOrd="0" parTransId="{43A121C0-40E0-4DD2-B4FB-F90F4C06859A}" sibTransId="{13807E47-F817-4989-AEBA-70CAA6B3F026}"/>
    <dgm:cxn modelId="{1A346127-B348-4AA0-80ED-DBC90A7A1E24}" type="presOf" srcId="{3C217BBE-0B50-4213-8F28-E1A5728505C2}" destId="{78FFF437-1CFF-46C0-AF7A-331734C154C8}" srcOrd="1" destOrd="0" presId="urn:microsoft.com/office/officeart/2005/8/layout/vProcess5"/>
    <dgm:cxn modelId="{98917E48-E2EA-4A6F-8772-C5B3EEFDC93C}" type="presOf" srcId="{B3D63375-117F-43A0-9DCC-9C1A1EDE794F}" destId="{383BB3D2-F1CD-4C5A-A8F6-A65E34AA40E4}" srcOrd="1" destOrd="0" presId="urn:microsoft.com/office/officeart/2005/8/layout/vProcess5"/>
    <dgm:cxn modelId="{33E94E52-B7F0-4E59-91C6-959D9A0A0685}" srcId="{B290E4BE-C584-4C20-811E-F3C26E35F223}" destId="{B3D63375-117F-43A0-9DCC-9C1A1EDE794F}" srcOrd="1" destOrd="0" parTransId="{DC253A78-A840-4A1D-99E4-F5137C3FED94}" sibTransId="{CB6D7B3C-ED17-4A5D-8DFC-80C9F4D282A5}"/>
    <dgm:cxn modelId="{F789D457-871C-4745-A993-E355E5638D8D}" type="presOf" srcId="{CB6D7B3C-ED17-4A5D-8DFC-80C9F4D282A5}" destId="{DBC98B60-90AD-4FDB-B4C8-DDDBD96DA7A8}" srcOrd="0" destOrd="0" presId="urn:microsoft.com/office/officeart/2005/8/layout/vProcess5"/>
    <dgm:cxn modelId="{9A208D59-D550-4A28-B88A-063AC590368A}" srcId="{B290E4BE-C584-4C20-811E-F3C26E35F223}" destId="{C5B6D990-C3A0-4B4B-8928-0B41CDF1A208}" srcOrd="0" destOrd="0" parTransId="{38488846-8C1C-461F-A8AB-4BDB3BDBCEDC}" sibTransId="{AC72C5C7-6C2B-4EF4-9206-86957BF2BE83}"/>
    <dgm:cxn modelId="{DF7FD25B-DE68-4074-AC8D-0C88CCC8C625}" type="presOf" srcId="{B3D63375-117F-43A0-9DCC-9C1A1EDE794F}" destId="{781379DB-BFF0-4EFF-B352-066905EA7A31}" srcOrd="0" destOrd="0" presId="urn:microsoft.com/office/officeart/2005/8/layout/vProcess5"/>
    <dgm:cxn modelId="{2DB698A2-1380-475A-8B4C-15A886C38DBA}" type="presOf" srcId="{3C217BBE-0B50-4213-8F28-E1A5728505C2}" destId="{DE0B87DD-496A-428D-91C6-3C9CFAD9BC1C}" srcOrd="0" destOrd="0" presId="urn:microsoft.com/office/officeart/2005/8/layout/vProcess5"/>
    <dgm:cxn modelId="{0DAD75F4-D6A0-4680-9F2C-70089DEFC59A}" type="presOf" srcId="{AC72C5C7-6C2B-4EF4-9206-86957BF2BE83}" destId="{C72AF3F7-CFAB-4824-84B8-4C896AD691E2}" srcOrd="0" destOrd="0" presId="urn:microsoft.com/office/officeart/2005/8/layout/vProcess5"/>
    <dgm:cxn modelId="{20FE5EB8-D744-4790-9C61-29B2BAF94F86}" type="presParOf" srcId="{062F12CE-601E-4F72-8C27-82F0EC2D768E}" destId="{92E0F9E5-4F82-4975-AE78-AFD89F0B6C58}" srcOrd="0" destOrd="0" presId="urn:microsoft.com/office/officeart/2005/8/layout/vProcess5"/>
    <dgm:cxn modelId="{9C35709E-F0A0-41BE-894B-0F5CCE7C3C27}" type="presParOf" srcId="{062F12CE-601E-4F72-8C27-82F0EC2D768E}" destId="{CF2F8D7D-3B62-4BC1-ABE5-28EFDD023EC3}" srcOrd="1" destOrd="0" presId="urn:microsoft.com/office/officeart/2005/8/layout/vProcess5"/>
    <dgm:cxn modelId="{8AA86387-328C-40B7-8D08-B132ACE80720}" type="presParOf" srcId="{062F12CE-601E-4F72-8C27-82F0EC2D768E}" destId="{781379DB-BFF0-4EFF-B352-066905EA7A31}" srcOrd="2" destOrd="0" presId="urn:microsoft.com/office/officeart/2005/8/layout/vProcess5"/>
    <dgm:cxn modelId="{7674B5A9-B09B-4B75-825B-98C677621E59}" type="presParOf" srcId="{062F12CE-601E-4F72-8C27-82F0EC2D768E}" destId="{DE0B87DD-496A-428D-91C6-3C9CFAD9BC1C}" srcOrd="3" destOrd="0" presId="urn:microsoft.com/office/officeart/2005/8/layout/vProcess5"/>
    <dgm:cxn modelId="{FAD70BA3-3C8A-45CC-B1C4-6B7BB4C185A3}" type="presParOf" srcId="{062F12CE-601E-4F72-8C27-82F0EC2D768E}" destId="{C72AF3F7-CFAB-4824-84B8-4C896AD691E2}" srcOrd="4" destOrd="0" presId="urn:microsoft.com/office/officeart/2005/8/layout/vProcess5"/>
    <dgm:cxn modelId="{B2A893A2-4676-4ABC-94F3-246C1C37D18E}" type="presParOf" srcId="{062F12CE-601E-4F72-8C27-82F0EC2D768E}" destId="{DBC98B60-90AD-4FDB-B4C8-DDDBD96DA7A8}" srcOrd="5" destOrd="0" presId="urn:microsoft.com/office/officeart/2005/8/layout/vProcess5"/>
    <dgm:cxn modelId="{38B5E081-6AE0-4043-A709-145A1ADDFC17}" type="presParOf" srcId="{062F12CE-601E-4F72-8C27-82F0EC2D768E}" destId="{6F8479EA-47AC-4CD4-9115-746C358AC92B}" srcOrd="6" destOrd="0" presId="urn:microsoft.com/office/officeart/2005/8/layout/vProcess5"/>
    <dgm:cxn modelId="{7250713B-C6AB-4631-82C2-07A7B28F1D54}" type="presParOf" srcId="{062F12CE-601E-4F72-8C27-82F0EC2D768E}" destId="{383BB3D2-F1CD-4C5A-A8F6-A65E34AA40E4}" srcOrd="7" destOrd="0" presId="urn:microsoft.com/office/officeart/2005/8/layout/vProcess5"/>
    <dgm:cxn modelId="{8016E510-5E10-4F99-9EF1-517A268A7352}" type="presParOf" srcId="{062F12CE-601E-4F72-8C27-82F0EC2D768E}" destId="{78FFF437-1CFF-46C0-AF7A-331734C154C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32F582-DA50-4E99-A6A7-238DCF8FE313}" type="doc">
      <dgm:prSet loTypeId="urn:microsoft.com/office/officeart/2009/3/layout/SubStep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7B9C8F-A652-4171-AC2E-D3BEF1D7F40B}">
      <dgm:prSet custT="1"/>
      <dgm:spPr/>
      <dgm:t>
        <a:bodyPr/>
        <a:lstStyle/>
        <a:p>
          <a:pPr rtl="0"/>
          <a:r>
            <a:rPr lang="es-ES" sz="3200" b="0" i="0" dirty="0"/>
            <a:t>El centro de trabajo como unidad electoral</a:t>
          </a:r>
          <a:endParaRPr lang="es-ES" sz="3200" dirty="0"/>
        </a:p>
      </dgm:t>
    </dgm:pt>
    <dgm:pt modelId="{D48B9355-2EB2-43B7-88E3-DC563B108179}" type="parTrans" cxnId="{63DDBB0B-1B4E-4B87-A488-053DE441472B}">
      <dgm:prSet/>
      <dgm:spPr/>
      <dgm:t>
        <a:bodyPr/>
        <a:lstStyle/>
        <a:p>
          <a:endParaRPr lang="es-ES"/>
        </a:p>
      </dgm:t>
    </dgm:pt>
    <dgm:pt modelId="{4367AA59-9751-4505-8408-452259C2758E}" type="sibTrans" cxnId="{63DDBB0B-1B4E-4B87-A488-053DE441472B}">
      <dgm:prSet/>
      <dgm:spPr/>
      <dgm:t>
        <a:bodyPr/>
        <a:lstStyle/>
        <a:p>
          <a:endParaRPr lang="es-ES"/>
        </a:p>
      </dgm:t>
    </dgm:pt>
    <dgm:pt modelId="{D5A36452-4FFC-4A1C-B2EA-F722C2A4DADB}">
      <dgm:prSet custT="1"/>
      <dgm:spPr/>
      <dgm:t>
        <a:bodyPr/>
        <a:lstStyle/>
        <a:p>
          <a:pPr rtl="0"/>
          <a:r>
            <a:rPr lang="es-ES" sz="3200" b="1" i="0" dirty="0"/>
            <a:t>Inexistencia de </a:t>
          </a:r>
          <a:r>
            <a:rPr lang="es-ES" sz="3200" b="1" i="0" u="sng" dirty="0"/>
            <a:t>centro de trabajo </a:t>
          </a:r>
          <a:r>
            <a:rPr lang="es-ES" sz="3200" b="1" i="0" dirty="0"/>
            <a:t>(</a:t>
          </a:r>
          <a:r>
            <a:rPr lang="es-ES" sz="3200" b="0" i="0" dirty="0"/>
            <a:t>contratas; </a:t>
          </a:r>
          <a:r>
            <a:rPr lang="es-ES" sz="3200" b="0" i="1" dirty="0" err="1"/>
            <a:t>riders</a:t>
          </a:r>
          <a:r>
            <a:rPr lang="es-ES" sz="3200" b="0" i="0" dirty="0"/>
            <a:t>…)</a:t>
          </a:r>
          <a:endParaRPr lang="es-ES" sz="3200" b="0" dirty="0"/>
        </a:p>
      </dgm:t>
    </dgm:pt>
    <dgm:pt modelId="{9331A0CD-F29D-4386-8EE3-5D28248BF4D8}" type="parTrans" cxnId="{AA49C005-0958-4A15-BDCB-B45AB0FEB1AD}">
      <dgm:prSet/>
      <dgm:spPr/>
      <dgm:t>
        <a:bodyPr/>
        <a:lstStyle/>
        <a:p>
          <a:endParaRPr lang="es-ES"/>
        </a:p>
      </dgm:t>
    </dgm:pt>
    <dgm:pt modelId="{8E178394-53E8-4951-AF78-39878B6ABE64}" type="sibTrans" cxnId="{AA49C005-0958-4A15-BDCB-B45AB0FEB1AD}">
      <dgm:prSet/>
      <dgm:spPr/>
      <dgm:t>
        <a:bodyPr/>
        <a:lstStyle/>
        <a:p>
          <a:endParaRPr lang="es-ES"/>
        </a:p>
      </dgm:t>
    </dgm:pt>
    <dgm:pt modelId="{2D0ACDB8-18D2-491D-A315-FD1620ED88BB}">
      <dgm:prSet custT="1"/>
      <dgm:spPr/>
      <dgm:t>
        <a:bodyPr/>
        <a:lstStyle/>
        <a:p>
          <a:pPr rtl="0"/>
          <a:r>
            <a:rPr lang="es-ES" sz="3200" b="0" i="0" dirty="0"/>
            <a:t>Las </a:t>
          </a:r>
          <a:r>
            <a:rPr lang="es-ES" sz="3200" b="1" i="0" u="sng" dirty="0"/>
            <a:t>microempresas</a:t>
          </a:r>
          <a:r>
            <a:rPr lang="es-ES" sz="3200" b="1" i="0" dirty="0"/>
            <a:t> </a:t>
          </a:r>
          <a:r>
            <a:rPr lang="es-ES" sz="3200" b="0" i="0" dirty="0"/>
            <a:t>= el inconveniente del </a:t>
          </a:r>
          <a:r>
            <a:rPr lang="es-ES" sz="3200" b="1" i="0" u="sng" dirty="0"/>
            <a:t>umbral de plantilla </a:t>
          </a:r>
          <a:endParaRPr lang="es-ES" sz="3200" b="1" u="sng" dirty="0"/>
        </a:p>
      </dgm:t>
    </dgm:pt>
    <dgm:pt modelId="{ABF8EC66-3B4E-477B-BDF2-5CA3611E59BD}" type="parTrans" cxnId="{93A62875-2F28-4B88-B7E7-64A83178E72A}">
      <dgm:prSet/>
      <dgm:spPr/>
      <dgm:t>
        <a:bodyPr/>
        <a:lstStyle/>
        <a:p>
          <a:endParaRPr lang="es-ES"/>
        </a:p>
      </dgm:t>
    </dgm:pt>
    <dgm:pt modelId="{7861817F-174F-4B54-B49D-8805932F7F55}" type="sibTrans" cxnId="{93A62875-2F28-4B88-B7E7-64A83178E72A}">
      <dgm:prSet/>
      <dgm:spPr/>
      <dgm:t>
        <a:bodyPr/>
        <a:lstStyle/>
        <a:p>
          <a:endParaRPr lang="es-ES"/>
        </a:p>
      </dgm:t>
    </dgm:pt>
    <dgm:pt modelId="{7D8E59D4-5FF3-421F-BF2F-3C436055E053}" type="pres">
      <dgm:prSet presAssocID="{B432F582-DA50-4E99-A6A7-238DCF8FE313}" presName="Name0" presStyleCnt="0">
        <dgm:presLayoutVars>
          <dgm:chMax val="7"/>
          <dgm:dir/>
          <dgm:animOne val="branch"/>
        </dgm:presLayoutVars>
      </dgm:prSet>
      <dgm:spPr/>
    </dgm:pt>
    <dgm:pt modelId="{6B69CDD8-78B9-4505-BAA4-A5141AFF2A3D}" type="pres">
      <dgm:prSet presAssocID="{D87B9C8F-A652-4171-AC2E-D3BEF1D7F40B}" presName="parTx1" presStyleLbl="node1" presStyleIdx="0" presStyleCnt="1"/>
      <dgm:spPr/>
    </dgm:pt>
    <dgm:pt modelId="{DC5ED165-C47B-497B-80CC-81B3DC4460F7}" type="pres">
      <dgm:prSet presAssocID="{D87B9C8F-A652-4171-AC2E-D3BEF1D7F40B}" presName="spPre1" presStyleCnt="0"/>
      <dgm:spPr/>
    </dgm:pt>
    <dgm:pt modelId="{A762A191-CB40-4096-8717-6D481451EC9A}" type="pres">
      <dgm:prSet presAssocID="{D87B9C8F-A652-4171-AC2E-D3BEF1D7F40B}" presName="chLin1" presStyleCnt="0"/>
      <dgm:spPr/>
    </dgm:pt>
    <dgm:pt modelId="{6B185E64-BDED-4756-BE5F-7EFFBBDFDC24}" type="pres">
      <dgm:prSet presAssocID="{9331A0CD-F29D-4386-8EE3-5D28248BF4D8}" presName="Name11" presStyleLbl="parChTrans1D1" presStyleIdx="0" presStyleCnt="4"/>
      <dgm:spPr/>
    </dgm:pt>
    <dgm:pt modelId="{DA53B6E8-A3AB-4B69-A3E1-C8B1D557976F}" type="pres">
      <dgm:prSet presAssocID="{D5A36452-4FFC-4A1C-B2EA-F722C2A4DADB}" presName="txAndLines1" presStyleCnt="0"/>
      <dgm:spPr/>
    </dgm:pt>
    <dgm:pt modelId="{A7C59B1B-E136-4B77-8DF7-4F1997A91FE2}" type="pres">
      <dgm:prSet presAssocID="{D5A36452-4FFC-4A1C-B2EA-F722C2A4DADB}" presName="anchor1" presStyleCnt="0"/>
      <dgm:spPr/>
    </dgm:pt>
    <dgm:pt modelId="{09C57B24-6479-4DB9-9B51-8B08C18C79EC}" type="pres">
      <dgm:prSet presAssocID="{D5A36452-4FFC-4A1C-B2EA-F722C2A4DADB}" presName="backup1" presStyleCnt="0"/>
      <dgm:spPr/>
    </dgm:pt>
    <dgm:pt modelId="{C6474235-D792-4C48-A503-40B1179F6BDF}" type="pres">
      <dgm:prSet presAssocID="{D5A36452-4FFC-4A1C-B2EA-F722C2A4DADB}" presName="preLine1" presStyleLbl="parChTrans1D1" presStyleIdx="1" presStyleCnt="4"/>
      <dgm:spPr/>
    </dgm:pt>
    <dgm:pt modelId="{CBCE6FC5-A80F-427E-A022-7111A5A5E27D}" type="pres">
      <dgm:prSet presAssocID="{D5A36452-4FFC-4A1C-B2EA-F722C2A4DADB}" presName="desTx1" presStyleLbl="revTx" presStyleIdx="0" presStyleCnt="0">
        <dgm:presLayoutVars>
          <dgm:bulletEnabled val="1"/>
        </dgm:presLayoutVars>
      </dgm:prSet>
      <dgm:spPr/>
    </dgm:pt>
    <dgm:pt modelId="{F447A9AA-8C22-47F1-86AA-0B12A84D9835}" type="pres">
      <dgm:prSet presAssocID="{ABF8EC66-3B4E-477B-BDF2-5CA3611E59BD}" presName="Name11" presStyleLbl="parChTrans1D1" presStyleIdx="2" presStyleCnt="4"/>
      <dgm:spPr/>
    </dgm:pt>
    <dgm:pt modelId="{29FFEAA6-1D38-4707-ADF0-29CC1DF10070}" type="pres">
      <dgm:prSet presAssocID="{2D0ACDB8-18D2-491D-A315-FD1620ED88BB}" presName="txAndLines1" presStyleCnt="0"/>
      <dgm:spPr/>
    </dgm:pt>
    <dgm:pt modelId="{D97E7237-82CE-402B-AB55-821EC5D90853}" type="pres">
      <dgm:prSet presAssocID="{2D0ACDB8-18D2-491D-A315-FD1620ED88BB}" presName="anchor1" presStyleCnt="0"/>
      <dgm:spPr/>
    </dgm:pt>
    <dgm:pt modelId="{DDD3B4D1-A1E6-4FF1-ACED-BC5F1290300A}" type="pres">
      <dgm:prSet presAssocID="{2D0ACDB8-18D2-491D-A315-FD1620ED88BB}" presName="backup1" presStyleCnt="0"/>
      <dgm:spPr/>
    </dgm:pt>
    <dgm:pt modelId="{0924186A-811A-40EE-AD28-86AD2273A7B4}" type="pres">
      <dgm:prSet presAssocID="{2D0ACDB8-18D2-491D-A315-FD1620ED88BB}" presName="preLine1" presStyleLbl="parChTrans1D1" presStyleIdx="3" presStyleCnt="4"/>
      <dgm:spPr/>
    </dgm:pt>
    <dgm:pt modelId="{5F26C70D-1C5C-4059-A82B-9740DBE2BD37}" type="pres">
      <dgm:prSet presAssocID="{2D0ACDB8-18D2-491D-A315-FD1620ED88BB}" presName="desTx1" presStyleLbl="revTx" presStyleIdx="0" presStyleCnt="0">
        <dgm:presLayoutVars>
          <dgm:bulletEnabled val="1"/>
        </dgm:presLayoutVars>
      </dgm:prSet>
      <dgm:spPr/>
    </dgm:pt>
  </dgm:ptLst>
  <dgm:cxnLst>
    <dgm:cxn modelId="{AA49C005-0958-4A15-BDCB-B45AB0FEB1AD}" srcId="{D87B9C8F-A652-4171-AC2E-D3BEF1D7F40B}" destId="{D5A36452-4FFC-4A1C-B2EA-F722C2A4DADB}" srcOrd="0" destOrd="0" parTransId="{9331A0CD-F29D-4386-8EE3-5D28248BF4D8}" sibTransId="{8E178394-53E8-4951-AF78-39878B6ABE64}"/>
    <dgm:cxn modelId="{F2FBBC08-3E7E-4944-9A14-B94AA236E96B}" type="presOf" srcId="{D87B9C8F-A652-4171-AC2E-D3BEF1D7F40B}" destId="{6B69CDD8-78B9-4505-BAA4-A5141AFF2A3D}" srcOrd="0" destOrd="0" presId="urn:microsoft.com/office/officeart/2009/3/layout/SubStepProcess"/>
    <dgm:cxn modelId="{63DDBB0B-1B4E-4B87-A488-053DE441472B}" srcId="{B432F582-DA50-4E99-A6A7-238DCF8FE313}" destId="{D87B9C8F-A652-4171-AC2E-D3BEF1D7F40B}" srcOrd="0" destOrd="0" parTransId="{D48B9355-2EB2-43B7-88E3-DC563B108179}" sibTransId="{4367AA59-9751-4505-8408-452259C2758E}"/>
    <dgm:cxn modelId="{0DD2EB4D-EF0E-496C-AF39-1F03C6EDC420}" type="presOf" srcId="{D5A36452-4FFC-4A1C-B2EA-F722C2A4DADB}" destId="{CBCE6FC5-A80F-427E-A022-7111A5A5E27D}" srcOrd="0" destOrd="0" presId="urn:microsoft.com/office/officeart/2009/3/layout/SubStepProcess"/>
    <dgm:cxn modelId="{7FBAD96C-F1AD-4FC0-A5C9-D44DBAB81DAA}" type="presOf" srcId="{2D0ACDB8-18D2-491D-A315-FD1620ED88BB}" destId="{5F26C70D-1C5C-4059-A82B-9740DBE2BD37}" srcOrd="0" destOrd="0" presId="urn:microsoft.com/office/officeart/2009/3/layout/SubStepProcess"/>
    <dgm:cxn modelId="{93A62875-2F28-4B88-B7E7-64A83178E72A}" srcId="{D87B9C8F-A652-4171-AC2E-D3BEF1D7F40B}" destId="{2D0ACDB8-18D2-491D-A315-FD1620ED88BB}" srcOrd="1" destOrd="0" parTransId="{ABF8EC66-3B4E-477B-BDF2-5CA3611E59BD}" sibTransId="{7861817F-174F-4B54-B49D-8805932F7F55}"/>
    <dgm:cxn modelId="{C3220EAD-F2BA-478A-9AD4-A07A6A2F500D}" type="presOf" srcId="{B432F582-DA50-4E99-A6A7-238DCF8FE313}" destId="{7D8E59D4-5FF3-421F-BF2F-3C436055E053}" srcOrd="0" destOrd="0" presId="urn:microsoft.com/office/officeart/2009/3/layout/SubStepProcess"/>
    <dgm:cxn modelId="{4205418A-11C7-4743-AA5C-E7080263EBBF}" type="presParOf" srcId="{7D8E59D4-5FF3-421F-BF2F-3C436055E053}" destId="{6B69CDD8-78B9-4505-BAA4-A5141AFF2A3D}" srcOrd="0" destOrd="0" presId="urn:microsoft.com/office/officeart/2009/3/layout/SubStepProcess"/>
    <dgm:cxn modelId="{00C556DB-EE8D-4BA2-9638-93032634AE1A}" type="presParOf" srcId="{7D8E59D4-5FF3-421F-BF2F-3C436055E053}" destId="{DC5ED165-C47B-497B-80CC-81B3DC4460F7}" srcOrd="1" destOrd="0" presId="urn:microsoft.com/office/officeart/2009/3/layout/SubStepProcess"/>
    <dgm:cxn modelId="{F9CA6E22-CB71-403E-A617-8F7E5105708F}" type="presParOf" srcId="{7D8E59D4-5FF3-421F-BF2F-3C436055E053}" destId="{A762A191-CB40-4096-8717-6D481451EC9A}" srcOrd="2" destOrd="0" presId="urn:microsoft.com/office/officeart/2009/3/layout/SubStepProcess"/>
    <dgm:cxn modelId="{42121079-820E-47B7-B632-BDDCD7EAE9BE}" type="presParOf" srcId="{A762A191-CB40-4096-8717-6D481451EC9A}" destId="{6B185E64-BDED-4756-BE5F-7EFFBBDFDC24}" srcOrd="0" destOrd="0" presId="urn:microsoft.com/office/officeart/2009/3/layout/SubStepProcess"/>
    <dgm:cxn modelId="{250DEFA3-EA51-461D-8FB1-6C90D50CB414}" type="presParOf" srcId="{A762A191-CB40-4096-8717-6D481451EC9A}" destId="{DA53B6E8-A3AB-4B69-A3E1-C8B1D557976F}" srcOrd="1" destOrd="0" presId="urn:microsoft.com/office/officeart/2009/3/layout/SubStepProcess"/>
    <dgm:cxn modelId="{85DFBB19-D997-42B3-AE1E-39D68C9DCC86}" type="presParOf" srcId="{DA53B6E8-A3AB-4B69-A3E1-C8B1D557976F}" destId="{A7C59B1B-E136-4B77-8DF7-4F1997A91FE2}" srcOrd="0" destOrd="0" presId="urn:microsoft.com/office/officeart/2009/3/layout/SubStepProcess"/>
    <dgm:cxn modelId="{7BE15E35-0CAC-4863-97E9-D1105C3948F8}" type="presParOf" srcId="{DA53B6E8-A3AB-4B69-A3E1-C8B1D557976F}" destId="{09C57B24-6479-4DB9-9B51-8B08C18C79EC}" srcOrd="1" destOrd="0" presId="urn:microsoft.com/office/officeart/2009/3/layout/SubStepProcess"/>
    <dgm:cxn modelId="{B7CFE15E-344F-4D99-9B47-8579798A8B03}" type="presParOf" srcId="{DA53B6E8-A3AB-4B69-A3E1-C8B1D557976F}" destId="{C6474235-D792-4C48-A503-40B1179F6BDF}" srcOrd="2" destOrd="0" presId="urn:microsoft.com/office/officeart/2009/3/layout/SubStepProcess"/>
    <dgm:cxn modelId="{016FE270-EB3F-44A2-822B-EA8951CB3204}" type="presParOf" srcId="{DA53B6E8-A3AB-4B69-A3E1-C8B1D557976F}" destId="{CBCE6FC5-A80F-427E-A022-7111A5A5E27D}" srcOrd="3" destOrd="0" presId="urn:microsoft.com/office/officeart/2009/3/layout/SubStepProcess"/>
    <dgm:cxn modelId="{35078A52-C305-4D41-8784-12754247815F}" type="presParOf" srcId="{A762A191-CB40-4096-8717-6D481451EC9A}" destId="{F447A9AA-8C22-47F1-86AA-0B12A84D9835}" srcOrd="2" destOrd="0" presId="urn:microsoft.com/office/officeart/2009/3/layout/SubStepProcess"/>
    <dgm:cxn modelId="{D54F1476-80BE-4C8D-A6E6-A8E687407C31}" type="presParOf" srcId="{A762A191-CB40-4096-8717-6D481451EC9A}" destId="{29FFEAA6-1D38-4707-ADF0-29CC1DF10070}" srcOrd="3" destOrd="0" presId="urn:microsoft.com/office/officeart/2009/3/layout/SubStepProcess"/>
    <dgm:cxn modelId="{909828EF-1267-4994-BC38-B59E9068AD9B}" type="presParOf" srcId="{29FFEAA6-1D38-4707-ADF0-29CC1DF10070}" destId="{D97E7237-82CE-402B-AB55-821EC5D90853}" srcOrd="0" destOrd="0" presId="urn:microsoft.com/office/officeart/2009/3/layout/SubStepProcess"/>
    <dgm:cxn modelId="{EC4E31E5-74A1-49BB-A3B6-5E6490579DC1}" type="presParOf" srcId="{29FFEAA6-1D38-4707-ADF0-29CC1DF10070}" destId="{DDD3B4D1-A1E6-4FF1-ACED-BC5F1290300A}" srcOrd="1" destOrd="0" presId="urn:microsoft.com/office/officeart/2009/3/layout/SubStepProcess"/>
    <dgm:cxn modelId="{CDA8C7E0-14CD-4DD0-A3C5-494AEEABC7E7}" type="presParOf" srcId="{29FFEAA6-1D38-4707-ADF0-29CC1DF10070}" destId="{0924186A-811A-40EE-AD28-86AD2273A7B4}" srcOrd="2" destOrd="0" presId="urn:microsoft.com/office/officeart/2009/3/layout/SubStepProcess"/>
    <dgm:cxn modelId="{07912F22-890F-41F3-91CE-8AEF3D4C58A8}" type="presParOf" srcId="{29FFEAA6-1D38-4707-ADF0-29CC1DF10070}" destId="{5F26C70D-1C5C-4059-A82B-9740DBE2BD37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000633-668D-44EC-BB6B-9BC63A519C80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10CC73E-E3E6-422A-8578-B5989AABF563}">
      <dgm:prSet custT="1"/>
      <dgm:spPr/>
      <dgm:t>
        <a:bodyPr/>
        <a:lstStyle/>
        <a:p>
          <a:pPr rtl="0"/>
          <a:r>
            <a:rPr lang="es-ES" sz="2000" b="0" i="0" dirty="0"/>
            <a:t>¿Adopción del modelo de las </a:t>
          </a:r>
          <a:r>
            <a:rPr lang="es-ES" sz="2000" b="0" i="0" u="sng" dirty="0"/>
            <a:t>comisiones “ad hoc”?</a:t>
          </a:r>
          <a:endParaRPr lang="es-ES" sz="2000" u="sng" dirty="0"/>
        </a:p>
      </dgm:t>
    </dgm:pt>
    <dgm:pt modelId="{14FAE2B3-8A79-4F53-830A-00D17FCCE25D}" type="parTrans" cxnId="{8E8213E1-6E3A-4BF8-8D2B-FA9F3C01A386}">
      <dgm:prSet/>
      <dgm:spPr/>
      <dgm:t>
        <a:bodyPr/>
        <a:lstStyle/>
        <a:p>
          <a:endParaRPr lang="es-ES"/>
        </a:p>
      </dgm:t>
    </dgm:pt>
    <dgm:pt modelId="{C8064C2A-A757-4D31-A063-DB292891AE9D}" type="sibTrans" cxnId="{8E8213E1-6E3A-4BF8-8D2B-FA9F3C01A386}">
      <dgm:prSet/>
      <dgm:spPr/>
      <dgm:t>
        <a:bodyPr/>
        <a:lstStyle/>
        <a:p>
          <a:endParaRPr lang="es-ES"/>
        </a:p>
      </dgm:t>
    </dgm:pt>
    <dgm:pt modelId="{A729B36A-B89F-40F2-8561-E8B866EAC2F5}">
      <dgm:prSet custT="1"/>
      <dgm:spPr/>
      <dgm:t>
        <a:bodyPr/>
        <a:lstStyle/>
        <a:p>
          <a:pPr rtl="0"/>
          <a:r>
            <a:rPr lang="es-ES" sz="2000" b="0" i="0" dirty="0"/>
            <a:t>Sí, pero </a:t>
          </a:r>
          <a:r>
            <a:rPr lang="es-ES" sz="2000" b="1" i="0" u="sng" dirty="0"/>
            <a:t>¿sindicalizadas?</a:t>
          </a:r>
        </a:p>
        <a:p>
          <a:pPr rtl="0"/>
          <a:r>
            <a:rPr lang="es-ES" sz="2000" b="1" i="0" u="sng" dirty="0"/>
            <a:t>Los ERTES durante la pandemia</a:t>
          </a:r>
          <a:endParaRPr lang="es-ES" sz="2000" b="1" u="sng" dirty="0"/>
        </a:p>
      </dgm:t>
    </dgm:pt>
    <dgm:pt modelId="{937EE84C-3332-488D-919C-A2C8D5381244}" type="parTrans" cxnId="{D97A7553-FADE-43EC-BF1C-8110810A3F7B}">
      <dgm:prSet/>
      <dgm:spPr/>
      <dgm:t>
        <a:bodyPr/>
        <a:lstStyle/>
        <a:p>
          <a:endParaRPr lang="es-ES"/>
        </a:p>
      </dgm:t>
    </dgm:pt>
    <dgm:pt modelId="{807E470E-2F21-4A4B-97D5-108F07319356}" type="sibTrans" cxnId="{D97A7553-FADE-43EC-BF1C-8110810A3F7B}">
      <dgm:prSet/>
      <dgm:spPr/>
      <dgm:t>
        <a:bodyPr/>
        <a:lstStyle/>
        <a:p>
          <a:endParaRPr lang="es-ES"/>
        </a:p>
      </dgm:t>
    </dgm:pt>
    <dgm:pt modelId="{BD5C7640-75C0-4FDF-81E5-9FBD7CBD8AD7}">
      <dgm:prSet custT="1"/>
      <dgm:spPr/>
      <dgm:t>
        <a:bodyPr/>
        <a:lstStyle/>
        <a:p>
          <a:pPr rtl="0"/>
          <a:r>
            <a:rPr lang="es-ES" sz="2000" u="sng" dirty="0"/>
            <a:t>Órganos territoriales, consorciados, transversales</a:t>
          </a:r>
          <a:r>
            <a:rPr lang="es-ES" sz="2000" dirty="0"/>
            <a:t>…</a:t>
          </a:r>
        </a:p>
      </dgm:t>
    </dgm:pt>
    <dgm:pt modelId="{D2FA5020-2C11-4613-804E-90ACD949991B}" type="parTrans" cxnId="{13067ABE-3854-4F9F-85B3-0ADA42100B7E}">
      <dgm:prSet/>
      <dgm:spPr/>
      <dgm:t>
        <a:bodyPr/>
        <a:lstStyle/>
        <a:p>
          <a:endParaRPr lang="es-ES"/>
        </a:p>
      </dgm:t>
    </dgm:pt>
    <dgm:pt modelId="{45632EBD-25CF-49D6-8ECE-919234BDD43E}" type="sibTrans" cxnId="{13067ABE-3854-4F9F-85B3-0ADA42100B7E}">
      <dgm:prSet/>
      <dgm:spPr/>
      <dgm:t>
        <a:bodyPr/>
        <a:lstStyle/>
        <a:p>
          <a:endParaRPr lang="es-ES"/>
        </a:p>
      </dgm:t>
    </dgm:pt>
    <dgm:pt modelId="{62B63656-A608-42F2-88EC-F9FC1090D92F}">
      <dgm:prSet custT="1"/>
      <dgm:spPr/>
      <dgm:t>
        <a:bodyPr/>
        <a:lstStyle/>
        <a:p>
          <a:pPr rtl="0"/>
          <a:r>
            <a:rPr lang="es-ES" sz="2000" dirty="0"/>
            <a:t>Vale para el 41 ET, pero no para la negociación colectiva del Título III</a:t>
          </a:r>
        </a:p>
      </dgm:t>
    </dgm:pt>
    <dgm:pt modelId="{2F1ABFCC-4A80-4B74-97DB-92C852D60ACF}" type="parTrans" cxnId="{905C44BE-CBE9-401B-8435-4618225C1187}">
      <dgm:prSet/>
      <dgm:spPr/>
      <dgm:t>
        <a:bodyPr/>
        <a:lstStyle/>
        <a:p>
          <a:endParaRPr lang="es-ES"/>
        </a:p>
      </dgm:t>
    </dgm:pt>
    <dgm:pt modelId="{2750BF53-DFA0-42ED-B4B6-0A2401658894}" type="sibTrans" cxnId="{905C44BE-CBE9-401B-8435-4618225C1187}">
      <dgm:prSet/>
      <dgm:spPr/>
      <dgm:t>
        <a:bodyPr/>
        <a:lstStyle/>
        <a:p>
          <a:endParaRPr lang="es-ES"/>
        </a:p>
      </dgm:t>
    </dgm:pt>
    <dgm:pt modelId="{3C0977B1-EC1D-48E1-99BA-E044DBE67899}">
      <dgm:prSet custT="1"/>
      <dgm:spPr/>
      <dgm:t>
        <a:bodyPr/>
        <a:lstStyle/>
        <a:p>
          <a:pPr rtl="0"/>
          <a:r>
            <a:rPr lang="es-ES" sz="2000" dirty="0"/>
            <a:t>Comités de polígono o parque empresarial…</a:t>
          </a:r>
        </a:p>
      </dgm:t>
    </dgm:pt>
    <dgm:pt modelId="{7B0C4C4C-F2DF-48DF-BEE1-B91387C5A89D}" type="parTrans" cxnId="{949B2718-499B-4072-9056-9D61A400FDAC}">
      <dgm:prSet/>
      <dgm:spPr/>
      <dgm:t>
        <a:bodyPr/>
        <a:lstStyle/>
        <a:p>
          <a:endParaRPr lang="es-ES"/>
        </a:p>
      </dgm:t>
    </dgm:pt>
    <dgm:pt modelId="{317CA1A8-4281-40E0-AFF7-E2536FEE5735}" type="sibTrans" cxnId="{949B2718-499B-4072-9056-9D61A400FDAC}">
      <dgm:prSet/>
      <dgm:spPr/>
      <dgm:t>
        <a:bodyPr/>
        <a:lstStyle/>
        <a:p>
          <a:endParaRPr lang="es-ES"/>
        </a:p>
      </dgm:t>
    </dgm:pt>
    <dgm:pt modelId="{D5344406-6D7D-495D-84FC-37C993187476}">
      <dgm:prSet custT="1"/>
      <dgm:spPr/>
      <dgm:t>
        <a:bodyPr/>
        <a:lstStyle/>
        <a:p>
          <a:pPr rtl="0"/>
          <a:r>
            <a:rPr lang="es-ES" sz="2000" b="1" i="0" u="sng" dirty="0"/>
            <a:t>Centros de trabajo agrupados por provincias</a:t>
          </a:r>
          <a:r>
            <a:rPr lang="es-ES" sz="2000" b="0" i="0" dirty="0"/>
            <a:t>, STS de 21-6-2016 (Rec.182/15), </a:t>
          </a:r>
          <a:r>
            <a:rPr lang="es-ES" sz="2000" b="0" i="1" dirty="0"/>
            <a:t>caso </a:t>
          </a:r>
          <a:r>
            <a:rPr lang="es-ES" sz="2000" b="0" i="1" dirty="0" err="1"/>
            <a:t>Abanca</a:t>
          </a:r>
          <a:r>
            <a:rPr lang="es-ES" sz="2000" b="0" i="1" dirty="0"/>
            <a:t>, Corporación Bancaria, SA </a:t>
          </a:r>
          <a:r>
            <a:rPr lang="es-ES" sz="2000" b="0" i="0" dirty="0"/>
            <a:t>[recapitula doctrina…]</a:t>
          </a:r>
          <a:endParaRPr lang="es-ES" sz="2000" dirty="0"/>
        </a:p>
      </dgm:t>
    </dgm:pt>
    <dgm:pt modelId="{33561214-DAC7-48E7-9A7A-BF2F505926AD}" type="parTrans" cxnId="{0E25F7B1-A445-4AD7-A2D9-51D36AEF69BA}">
      <dgm:prSet/>
      <dgm:spPr/>
      <dgm:t>
        <a:bodyPr/>
        <a:lstStyle/>
        <a:p>
          <a:endParaRPr lang="es-ES"/>
        </a:p>
      </dgm:t>
    </dgm:pt>
    <dgm:pt modelId="{E9154270-23BE-427C-AF6B-44B7FB90D0B8}" type="sibTrans" cxnId="{0E25F7B1-A445-4AD7-A2D9-51D36AEF69BA}">
      <dgm:prSet/>
      <dgm:spPr/>
      <dgm:t>
        <a:bodyPr/>
        <a:lstStyle/>
        <a:p>
          <a:endParaRPr lang="es-ES"/>
        </a:p>
      </dgm:t>
    </dgm:pt>
    <dgm:pt modelId="{B4921FAD-EB31-4C8B-9E22-64BACE25935B}" type="pres">
      <dgm:prSet presAssocID="{62000633-668D-44EC-BB6B-9BC63A519C80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23A6E05-4565-4CD0-BF03-B88A3507743E}" type="pres">
      <dgm:prSet presAssocID="{210CC73E-E3E6-422A-8578-B5989AABF563}" presName="hierRoot1" presStyleCnt="0">
        <dgm:presLayoutVars>
          <dgm:hierBranch val="init"/>
        </dgm:presLayoutVars>
      </dgm:prSet>
      <dgm:spPr/>
    </dgm:pt>
    <dgm:pt modelId="{DF30BF19-84D2-405B-A1CE-8D35AABCF912}" type="pres">
      <dgm:prSet presAssocID="{210CC73E-E3E6-422A-8578-B5989AABF563}" presName="rootComposite1" presStyleCnt="0"/>
      <dgm:spPr/>
    </dgm:pt>
    <dgm:pt modelId="{5C2873C2-82AF-48D6-87E9-A9861D9265BE}" type="pres">
      <dgm:prSet presAssocID="{210CC73E-E3E6-422A-8578-B5989AABF563}" presName="rootText1" presStyleLbl="alignAcc1" presStyleIdx="0" presStyleCnt="0" custLinFactNeighborX="-2042" custLinFactNeighborY="-9571">
        <dgm:presLayoutVars>
          <dgm:chPref val="3"/>
        </dgm:presLayoutVars>
      </dgm:prSet>
      <dgm:spPr/>
    </dgm:pt>
    <dgm:pt modelId="{E2DF6AD0-5158-4BC1-937B-6957F07E5032}" type="pres">
      <dgm:prSet presAssocID="{210CC73E-E3E6-422A-8578-B5989AABF563}" presName="topArc1" presStyleLbl="parChTrans1D1" presStyleIdx="0" presStyleCnt="12"/>
      <dgm:spPr/>
    </dgm:pt>
    <dgm:pt modelId="{FD82017C-0196-48D9-9F9C-B2C25E59FBB4}" type="pres">
      <dgm:prSet presAssocID="{210CC73E-E3E6-422A-8578-B5989AABF563}" presName="bottomArc1" presStyleLbl="parChTrans1D1" presStyleIdx="1" presStyleCnt="12"/>
      <dgm:spPr/>
    </dgm:pt>
    <dgm:pt modelId="{E92D6D72-9228-4DD6-8719-DACC424FE180}" type="pres">
      <dgm:prSet presAssocID="{210CC73E-E3E6-422A-8578-B5989AABF563}" presName="topConnNode1" presStyleLbl="node1" presStyleIdx="0" presStyleCnt="0"/>
      <dgm:spPr/>
    </dgm:pt>
    <dgm:pt modelId="{737205A6-440C-422C-BB36-5E5F698313C2}" type="pres">
      <dgm:prSet presAssocID="{210CC73E-E3E6-422A-8578-B5989AABF563}" presName="hierChild2" presStyleCnt="0"/>
      <dgm:spPr/>
    </dgm:pt>
    <dgm:pt modelId="{B9456567-A9E4-4C43-B95E-EE60C9D8F87A}" type="pres">
      <dgm:prSet presAssocID="{937EE84C-3332-488D-919C-A2C8D5381244}" presName="Name28" presStyleLbl="parChTrans1D2" presStyleIdx="0" presStyleCnt="4"/>
      <dgm:spPr/>
    </dgm:pt>
    <dgm:pt modelId="{5E4047B8-C350-42C8-BF4A-B1AAC4FA1F2C}" type="pres">
      <dgm:prSet presAssocID="{A729B36A-B89F-40F2-8561-E8B866EAC2F5}" presName="hierRoot2" presStyleCnt="0">
        <dgm:presLayoutVars>
          <dgm:hierBranch val="init"/>
        </dgm:presLayoutVars>
      </dgm:prSet>
      <dgm:spPr/>
    </dgm:pt>
    <dgm:pt modelId="{6A777E18-0D1B-4573-B169-63E9F80B66FC}" type="pres">
      <dgm:prSet presAssocID="{A729B36A-B89F-40F2-8561-E8B866EAC2F5}" presName="rootComposite2" presStyleCnt="0"/>
      <dgm:spPr/>
    </dgm:pt>
    <dgm:pt modelId="{2258BEBB-2B35-4204-852F-07022A04FB03}" type="pres">
      <dgm:prSet presAssocID="{A729B36A-B89F-40F2-8561-E8B866EAC2F5}" presName="rootText2" presStyleLbl="alignAcc1" presStyleIdx="0" presStyleCnt="0">
        <dgm:presLayoutVars>
          <dgm:chPref val="3"/>
        </dgm:presLayoutVars>
      </dgm:prSet>
      <dgm:spPr/>
    </dgm:pt>
    <dgm:pt modelId="{86D2FE81-0200-40A4-A8FB-3C164512FFCD}" type="pres">
      <dgm:prSet presAssocID="{A729B36A-B89F-40F2-8561-E8B866EAC2F5}" presName="topArc2" presStyleLbl="parChTrans1D1" presStyleIdx="2" presStyleCnt="12"/>
      <dgm:spPr/>
    </dgm:pt>
    <dgm:pt modelId="{3212E6B6-0B4E-4B68-9629-6BA9CD418F1A}" type="pres">
      <dgm:prSet presAssocID="{A729B36A-B89F-40F2-8561-E8B866EAC2F5}" presName="bottomArc2" presStyleLbl="parChTrans1D1" presStyleIdx="3" presStyleCnt="12"/>
      <dgm:spPr/>
    </dgm:pt>
    <dgm:pt modelId="{1FD7EA20-FA18-48F1-B488-9DE1958836E6}" type="pres">
      <dgm:prSet presAssocID="{A729B36A-B89F-40F2-8561-E8B866EAC2F5}" presName="topConnNode2" presStyleLbl="node2" presStyleIdx="0" presStyleCnt="0"/>
      <dgm:spPr/>
    </dgm:pt>
    <dgm:pt modelId="{925D4F6E-6818-44F6-9A1E-E0A894AD5B3A}" type="pres">
      <dgm:prSet presAssocID="{A729B36A-B89F-40F2-8561-E8B866EAC2F5}" presName="hierChild4" presStyleCnt="0"/>
      <dgm:spPr/>
    </dgm:pt>
    <dgm:pt modelId="{EEF0C965-1D35-4AAB-B754-C4A70B0590B3}" type="pres">
      <dgm:prSet presAssocID="{A729B36A-B89F-40F2-8561-E8B866EAC2F5}" presName="hierChild5" presStyleCnt="0"/>
      <dgm:spPr/>
    </dgm:pt>
    <dgm:pt modelId="{0114579E-7D53-4351-BB6C-EB7C9CB38B63}" type="pres">
      <dgm:prSet presAssocID="{2F1ABFCC-4A80-4B74-97DB-92C852D60ACF}" presName="Name28" presStyleLbl="parChTrans1D2" presStyleIdx="1" presStyleCnt="4"/>
      <dgm:spPr/>
    </dgm:pt>
    <dgm:pt modelId="{A5DFD9D8-5823-4BED-B9BC-774FD46EA14C}" type="pres">
      <dgm:prSet presAssocID="{62B63656-A608-42F2-88EC-F9FC1090D92F}" presName="hierRoot2" presStyleCnt="0">
        <dgm:presLayoutVars>
          <dgm:hierBranch val="init"/>
        </dgm:presLayoutVars>
      </dgm:prSet>
      <dgm:spPr/>
    </dgm:pt>
    <dgm:pt modelId="{EA9958FA-7188-4A28-B6EA-7199BC684508}" type="pres">
      <dgm:prSet presAssocID="{62B63656-A608-42F2-88EC-F9FC1090D92F}" presName="rootComposite2" presStyleCnt="0"/>
      <dgm:spPr/>
    </dgm:pt>
    <dgm:pt modelId="{A8594BA5-E126-431C-95B1-363E30660C33}" type="pres">
      <dgm:prSet presAssocID="{62B63656-A608-42F2-88EC-F9FC1090D92F}" presName="rootText2" presStyleLbl="alignAcc1" presStyleIdx="0" presStyleCnt="0">
        <dgm:presLayoutVars>
          <dgm:chPref val="3"/>
        </dgm:presLayoutVars>
      </dgm:prSet>
      <dgm:spPr/>
    </dgm:pt>
    <dgm:pt modelId="{B92B30E8-E90A-413F-A94B-6D40E015D10C}" type="pres">
      <dgm:prSet presAssocID="{62B63656-A608-42F2-88EC-F9FC1090D92F}" presName="topArc2" presStyleLbl="parChTrans1D1" presStyleIdx="4" presStyleCnt="12"/>
      <dgm:spPr/>
    </dgm:pt>
    <dgm:pt modelId="{5C470FAE-3972-45EB-A510-E5AEA1211991}" type="pres">
      <dgm:prSet presAssocID="{62B63656-A608-42F2-88EC-F9FC1090D92F}" presName="bottomArc2" presStyleLbl="parChTrans1D1" presStyleIdx="5" presStyleCnt="12"/>
      <dgm:spPr/>
    </dgm:pt>
    <dgm:pt modelId="{A297CC5A-A99F-4EC2-A519-606E9E4E204F}" type="pres">
      <dgm:prSet presAssocID="{62B63656-A608-42F2-88EC-F9FC1090D92F}" presName="topConnNode2" presStyleLbl="node2" presStyleIdx="0" presStyleCnt="0"/>
      <dgm:spPr/>
    </dgm:pt>
    <dgm:pt modelId="{80E66156-C98B-49E5-93F9-D1298F7496C5}" type="pres">
      <dgm:prSet presAssocID="{62B63656-A608-42F2-88EC-F9FC1090D92F}" presName="hierChild4" presStyleCnt="0"/>
      <dgm:spPr/>
    </dgm:pt>
    <dgm:pt modelId="{FB3529CF-A161-4EE8-8AAB-306FBB29A3AA}" type="pres">
      <dgm:prSet presAssocID="{62B63656-A608-42F2-88EC-F9FC1090D92F}" presName="hierChild5" presStyleCnt="0"/>
      <dgm:spPr/>
    </dgm:pt>
    <dgm:pt modelId="{9605D218-9394-43B5-A1F9-626E8A6A3242}" type="pres">
      <dgm:prSet presAssocID="{210CC73E-E3E6-422A-8578-B5989AABF563}" presName="hierChild3" presStyleCnt="0"/>
      <dgm:spPr/>
    </dgm:pt>
    <dgm:pt modelId="{367C1274-5B56-4245-B445-8B892CCB41AF}" type="pres">
      <dgm:prSet presAssocID="{BD5C7640-75C0-4FDF-81E5-9FBD7CBD8AD7}" presName="hierRoot1" presStyleCnt="0">
        <dgm:presLayoutVars>
          <dgm:hierBranch val="init"/>
        </dgm:presLayoutVars>
      </dgm:prSet>
      <dgm:spPr/>
    </dgm:pt>
    <dgm:pt modelId="{5E37FC1F-5D6B-4534-835E-67D0B44C6B88}" type="pres">
      <dgm:prSet presAssocID="{BD5C7640-75C0-4FDF-81E5-9FBD7CBD8AD7}" presName="rootComposite1" presStyleCnt="0"/>
      <dgm:spPr/>
    </dgm:pt>
    <dgm:pt modelId="{0C709BEF-E44E-431F-A25D-481A4D06499C}" type="pres">
      <dgm:prSet presAssocID="{BD5C7640-75C0-4FDF-81E5-9FBD7CBD8AD7}" presName="rootText1" presStyleLbl="alignAcc1" presStyleIdx="0" presStyleCnt="0">
        <dgm:presLayoutVars>
          <dgm:chPref val="3"/>
        </dgm:presLayoutVars>
      </dgm:prSet>
      <dgm:spPr/>
    </dgm:pt>
    <dgm:pt modelId="{C679D264-3D6C-4695-811F-65A2CEB9F550}" type="pres">
      <dgm:prSet presAssocID="{BD5C7640-75C0-4FDF-81E5-9FBD7CBD8AD7}" presName="topArc1" presStyleLbl="parChTrans1D1" presStyleIdx="6" presStyleCnt="12"/>
      <dgm:spPr/>
    </dgm:pt>
    <dgm:pt modelId="{6AEC037F-6AEA-40CD-8793-4F86433952AE}" type="pres">
      <dgm:prSet presAssocID="{BD5C7640-75C0-4FDF-81E5-9FBD7CBD8AD7}" presName="bottomArc1" presStyleLbl="parChTrans1D1" presStyleIdx="7" presStyleCnt="12"/>
      <dgm:spPr/>
    </dgm:pt>
    <dgm:pt modelId="{EBF98878-9A40-4A47-B81B-CAF74649FC08}" type="pres">
      <dgm:prSet presAssocID="{BD5C7640-75C0-4FDF-81E5-9FBD7CBD8AD7}" presName="topConnNode1" presStyleLbl="node1" presStyleIdx="0" presStyleCnt="0"/>
      <dgm:spPr/>
    </dgm:pt>
    <dgm:pt modelId="{D51B3E85-725F-42E5-BC31-C87AAC60871A}" type="pres">
      <dgm:prSet presAssocID="{BD5C7640-75C0-4FDF-81E5-9FBD7CBD8AD7}" presName="hierChild2" presStyleCnt="0"/>
      <dgm:spPr/>
    </dgm:pt>
    <dgm:pt modelId="{BA4412FC-85B3-4759-9CD9-C972F6CF820B}" type="pres">
      <dgm:prSet presAssocID="{33561214-DAC7-48E7-9A7A-BF2F505926AD}" presName="Name28" presStyleLbl="parChTrans1D2" presStyleIdx="2" presStyleCnt="4"/>
      <dgm:spPr/>
    </dgm:pt>
    <dgm:pt modelId="{C452DBD5-C935-437B-B096-584F1EE02C42}" type="pres">
      <dgm:prSet presAssocID="{D5344406-6D7D-495D-84FC-37C993187476}" presName="hierRoot2" presStyleCnt="0">
        <dgm:presLayoutVars>
          <dgm:hierBranch val="init"/>
        </dgm:presLayoutVars>
      </dgm:prSet>
      <dgm:spPr/>
    </dgm:pt>
    <dgm:pt modelId="{1537CD4C-2048-4268-9302-9B67AA9BB9A0}" type="pres">
      <dgm:prSet presAssocID="{D5344406-6D7D-495D-84FC-37C993187476}" presName="rootComposite2" presStyleCnt="0"/>
      <dgm:spPr/>
    </dgm:pt>
    <dgm:pt modelId="{B26D5768-3C26-4003-930E-1438976323B8}" type="pres">
      <dgm:prSet presAssocID="{D5344406-6D7D-495D-84FC-37C993187476}" presName="rootText2" presStyleLbl="alignAcc1" presStyleIdx="0" presStyleCnt="0">
        <dgm:presLayoutVars>
          <dgm:chPref val="3"/>
        </dgm:presLayoutVars>
      </dgm:prSet>
      <dgm:spPr/>
    </dgm:pt>
    <dgm:pt modelId="{F74EB36E-9C0A-40CF-8B31-2EC60BAA9C2A}" type="pres">
      <dgm:prSet presAssocID="{D5344406-6D7D-495D-84FC-37C993187476}" presName="topArc2" presStyleLbl="parChTrans1D1" presStyleIdx="8" presStyleCnt="12"/>
      <dgm:spPr/>
    </dgm:pt>
    <dgm:pt modelId="{8A491E1A-EEA5-44AE-8FB0-FCDC136E572A}" type="pres">
      <dgm:prSet presAssocID="{D5344406-6D7D-495D-84FC-37C993187476}" presName="bottomArc2" presStyleLbl="parChTrans1D1" presStyleIdx="9" presStyleCnt="12"/>
      <dgm:spPr/>
    </dgm:pt>
    <dgm:pt modelId="{997FE7F5-6972-42C8-96C7-D32F6E3E0447}" type="pres">
      <dgm:prSet presAssocID="{D5344406-6D7D-495D-84FC-37C993187476}" presName="topConnNode2" presStyleLbl="node2" presStyleIdx="0" presStyleCnt="0"/>
      <dgm:spPr/>
    </dgm:pt>
    <dgm:pt modelId="{F3316590-CCF5-40D6-B088-C999B1CC1A91}" type="pres">
      <dgm:prSet presAssocID="{D5344406-6D7D-495D-84FC-37C993187476}" presName="hierChild4" presStyleCnt="0"/>
      <dgm:spPr/>
    </dgm:pt>
    <dgm:pt modelId="{E952E34C-11B1-4A1F-A274-A17334913733}" type="pres">
      <dgm:prSet presAssocID="{D5344406-6D7D-495D-84FC-37C993187476}" presName="hierChild5" presStyleCnt="0"/>
      <dgm:spPr/>
    </dgm:pt>
    <dgm:pt modelId="{BB7FBDAB-FF3A-4A08-A254-A39C5DDCA85C}" type="pres">
      <dgm:prSet presAssocID="{7B0C4C4C-F2DF-48DF-BEE1-B91387C5A89D}" presName="Name28" presStyleLbl="parChTrans1D2" presStyleIdx="3" presStyleCnt="4"/>
      <dgm:spPr/>
    </dgm:pt>
    <dgm:pt modelId="{768DA45A-DB3D-41C3-B687-933FF8DF581A}" type="pres">
      <dgm:prSet presAssocID="{3C0977B1-EC1D-48E1-99BA-E044DBE67899}" presName="hierRoot2" presStyleCnt="0">
        <dgm:presLayoutVars>
          <dgm:hierBranch val="init"/>
        </dgm:presLayoutVars>
      </dgm:prSet>
      <dgm:spPr/>
    </dgm:pt>
    <dgm:pt modelId="{793A29CF-A37E-4469-B6C7-858E42EF47E5}" type="pres">
      <dgm:prSet presAssocID="{3C0977B1-EC1D-48E1-99BA-E044DBE67899}" presName="rootComposite2" presStyleCnt="0"/>
      <dgm:spPr/>
    </dgm:pt>
    <dgm:pt modelId="{186CE261-01A4-45A3-885F-0FA23A7AA1AD}" type="pres">
      <dgm:prSet presAssocID="{3C0977B1-EC1D-48E1-99BA-E044DBE67899}" presName="rootText2" presStyleLbl="alignAcc1" presStyleIdx="0" presStyleCnt="0">
        <dgm:presLayoutVars>
          <dgm:chPref val="3"/>
        </dgm:presLayoutVars>
      </dgm:prSet>
      <dgm:spPr/>
    </dgm:pt>
    <dgm:pt modelId="{F48C7F92-DEC0-4D6C-A22F-799E8864BE14}" type="pres">
      <dgm:prSet presAssocID="{3C0977B1-EC1D-48E1-99BA-E044DBE67899}" presName="topArc2" presStyleLbl="parChTrans1D1" presStyleIdx="10" presStyleCnt="12"/>
      <dgm:spPr/>
    </dgm:pt>
    <dgm:pt modelId="{76B1AA5D-BC5A-489F-A2CA-5BB384259CFE}" type="pres">
      <dgm:prSet presAssocID="{3C0977B1-EC1D-48E1-99BA-E044DBE67899}" presName="bottomArc2" presStyleLbl="parChTrans1D1" presStyleIdx="11" presStyleCnt="12"/>
      <dgm:spPr/>
    </dgm:pt>
    <dgm:pt modelId="{A232EB43-61F8-4CE5-B4A6-93B014A045EF}" type="pres">
      <dgm:prSet presAssocID="{3C0977B1-EC1D-48E1-99BA-E044DBE67899}" presName="topConnNode2" presStyleLbl="node2" presStyleIdx="0" presStyleCnt="0"/>
      <dgm:spPr/>
    </dgm:pt>
    <dgm:pt modelId="{5F7161F3-3145-4B0A-95A5-D91BD561DCF0}" type="pres">
      <dgm:prSet presAssocID="{3C0977B1-EC1D-48E1-99BA-E044DBE67899}" presName="hierChild4" presStyleCnt="0"/>
      <dgm:spPr/>
    </dgm:pt>
    <dgm:pt modelId="{77BC07C4-C600-418C-AD91-7FCD4356CEA4}" type="pres">
      <dgm:prSet presAssocID="{3C0977B1-EC1D-48E1-99BA-E044DBE67899}" presName="hierChild5" presStyleCnt="0"/>
      <dgm:spPr/>
    </dgm:pt>
    <dgm:pt modelId="{8824590D-D931-4E78-ACD0-36CC7079C274}" type="pres">
      <dgm:prSet presAssocID="{BD5C7640-75C0-4FDF-81E5-9FBD7CBD8AD7}" presName="hierChild3" presStyleCnt="0"/>
      <dgm:spPr/>
    </dgm:pt>
  </dgm:ptLst>
  <dgm:cxnLst>
    <dgm:cxn modelId="{949B2718-499B-4072-9056-9D61A400FDAC}" srcId="{BD5C7640-75C0-4FDF-81E5-9FBD7CBD8AD7}" destId="{3C0977B1-EC1D-48E1-99BA-E044DBE67899}" srcOrd="1" destOrd="0" parTransId="{7B0C4C4C-F2DF-48DF-BEE1-B91387C5A89D}" sibTransId="{317CA1A8-4281-40E0-AFF7-E2536FEE5735}"/>
    <dgm:cxn modelId="{343A2A47-1850-44BE-B5CD-1EE7659B9D8E}" type="presOf" srcId="{33561214-DAC7-48E7-9A7A-BF2F505926AD}" destId="{BA4412FC-85B3-4759-9CD9-C972F6CF820B}" srcOrd="0" destOrd="0" presId="urn:microsoft.com/office/officeart/2008/layout/HalfCircleOrganizationChart"/>
    <dgm:cxn modelId="{21FD0F4D-D161-4D89-B5AB-82E297BB49C8}" type="presOf" srcId="{BD5C7640-75C0-4FDF-81E5-9FBD7CBD8AD7}" destId="{0C709BEF-E44E-431F-A25D-481A4D06499C}" srcOrd="0" destOrd="0" presId="urn:microsoft.com/office/officeart/2008/layout/HalfCircleOrganizationChart"/>
    <dgm:cxn modelId="{D97A7553-FADE-43EC-BF1C-8110810A3F7B}" srcId="{210CC73E-E3E6-422A-8578-B5989AABF563}" destId="{A729B36A-B89F-40F2-8561-E8B866EAC2F5}" srcOrd="0" destOrd="0" parTransId="{937EE84C-3332-488D-919C-A2C8D5381244}" sibTransId="{807E470E-2F21-4A4B-97D5-108F07319356}"/>
    <dgm:cxn modelId="{76A82D5C-A627-4970-8DA1-4F3C6489D458}" type="presOf" srcId="{2F1ABFCC-4A80-4B74-97DB-92C852D60ACF}" destId="{0114579E-7D53-4351-BB6C-EB7C9CB38B63}" srcOrd="0" destOrd="0" presId="urn:microsoft.com/office/officeart/2008/layout/HalfCircleOrganizationChart"/>
    <dgm:cxn modelId="{EA8B1177-458B-4510-ACB1-DE6E34C22C13}" type="presOf" srcId="{210CC73E-E3E6-422A-8578-B5989AABF563}" destId="{5C2873C2-82AF-48D6-87E9-A9861D9265BE}" srcOrd="0" destOrd="0" presId="urn:microsoft.com/office/officeart/2008/layout/HalfCircleOrganizationChart"/>
    <dgm:cxn modelId="{4314B979-8F65-44B3-B49D-11A3F9E6FE9C}" type="presOf" srcId="{D5344406-6D7D-495D-84FC-37C993187476}" destId="{997FE7F5-6972-42C8-96C7-D32F6E3E0447}" srcOrd="1" destOrd="0" presId="urn:microsoft.com/office/officeart/2008/layout/HalfCircleOrganizationChart"/>
    <dgm:cxn modelId="{BC32457B-C825-4FFA-B850-26E40A8883E3}" type="presOf" srcId="{7B0C4C4C-F2DF-48DF-BEE1-B91387C5A89D}" destId="{BB7FBDAB-FF3A-4A08-A254-A39C5DDCA85C}" srcOrd="0" destOrd="0" presId="urn:microsoft.com/office/officeart/2008/layout/HalfCircleOrganizationChart"/>
    <dgm:cxn modelId="{11F91E9D-ED4B-4082-BA3B-BEFC985E0937}" type="presOf" srcId="{3C0977B1-EC1D-48E1-99BA-E044DBE67899}" destId="{A232EB43-61F8-4CE5-B4A6-93B014A045EF}" srcOrd="1" destOrd="0" presId="urn:microsoft.com/office/officeart/2008/layout/HalfCircleOrganizationChart"/>
    <dgm:cxn modelId="{A5BE849E-E9BF-4550-A39E-28BC921E25D7}" type="presOf" srcId="{A729B36A-B89F-40F2-8561-E8B866EAC2F5}" destId="{2258BEBB-2B35-4204-852F-07022A04FB03}" srcOrd="0" destOrd="0" presId="urn:microsoft.com/office/officeart/2008/layout/HalfCircleOrganizationChart"/>
    <dgm:cxn modelId="{90CE88AC-CDBC-4AB3-A164-4A3E77BB5F73}" type="presOf" srcId="{937EE84C-3332-488D-919C-A2C8D5381244}" destId="{B9456567-A9E4-4C43-B95E-EE60C9D8F87A}" srcOrd="0" destOrd="0" presId="urn:microsoft.com/office/officeart/2008/layout/HalfCircleOrganizationChart"/>
    <dgm:cxn modelId="{0C42D6B0-C81A-48BE-AEDA-7473C09FB3C0}" type="presOf" srcId="{210CC73E-E3E6-422A-8578-B5989AABF563}" destId="{E92D6D72-9228-4DD6-8719-DACC424FE180}" srcOrd="1" destOrd="0" presId="urn:microsoft.com/office/officeart/2008/layout/HalfCircleOrganizationChart"/>
    <dgm:cxn modelId="{0E25F7B1-A445-4AD7-A2D9-51D36AEF69BA}" srcId="{BD5C7640-75C0-4FDF-81E5-9FBD7CBD8AD7}" destId="{D5344406-6D7D-495D-84FC-37C993187476}" srcOrd="0" destOrd="0" parTransId="{33561214-DAC7-48E7-9A7A-BF2F505926AD}" sibTransId="{E9154270-23BE-427C-AF6B-44B7FB90D0B8}"/>
    <dgm:cxn modelId="{72A9ACBB-9232-4E1F-A2FB-C2E03BE36860}" type="presOf" srcId="{62B63656-A608-42F2-88EC-F9FC1090D92F}" destId="{A297CC5A-A99F-4EC2-A519-606E9E4E204F}" srcOrd="1" destOrd="0" presId="urn:microsoft.com/office/officeart/2008/layout/HalfCircleOrganizationChart"/>
    <dgm:cxn modelId="{905C44BE-CBE9-401B-8435-4618225C1187}" srcId="{210CC73E-E3E6-422A-8578-B5989AABF563}" destId="{62B63656-A608-42F2-88EC-F9FC1090D92F}" srcOrd="1" destOrd="0" parTransId="{2F1ABFCC-4A80-4B74-97DB-92C852D60ACF}" sibTransId="{2750BF53-DFA0-42ED-B4B6-0A2401658894}"/>
    <dgm:cxn modelId="{13067ABE-3854-4F9F-85B3-0ADA42100B7E}" srcId="{62000633-668D-44EC-BB6B-9BC63A519C80}" destId="{BD5C7640-75C0-4FDF-81E5-9FBD7CBD8AD7}" srcOrd="1" destOrd="0" parTransId="{D2FA5020-2C11-4613-804E-90ACD949991B}" sibTransId="{45632EBD-25CF-49D6-8ECE-919234BDD43E}"/>
    <dgm:cxn modelId="{47CD0FC3-5445-478A-B6AE-6F98C5235533}" type="presOf" srcId="{A729B36A-B89F-40F2-8561-E8B866EAC2F5}" destId="{1FD7EA20-FA18-48F1-B488-9DE1958836E6}" srcOrd="1" destOrd="0" presId="urn:microsoft.com/office/officeart/2008/layout/HalfCircleOrganizationChart"/>
    <dgm:cxn modelId="{F68FFFCB-759F-4478-8DA9-E07AEFF3A1FE}" type="presOf" srcId="{BD5C7640-75C0-4FDF-81E5-9FBD7CBD8AD7}" destId="{EBF98878-9A40-4A47-B81B-CAF74649FC08}" srcOrd="1" destOrd="0" presId="urn:microsoft.com/office/officeart/2008/layout/HalfCircleOrganizationChart"/>
    <dgm:cxn modelId="{3E87ACDB-5365-4585-8CBB-12490231A688}" type="presOf" srcId="{D5344406-6D7D-495D-84FC-37C993187476}" destId="{B26D5768-3C26-4003-930E-1438976323B8}" srcOrd="0" destOrd="0" presId="urn:microsoft.com/office/officeart/2008/layout/HalfCircleOrganizationChart"/>
    <dgm:cxn modelId="{8E8213E1-6E3A-4BF8-8D2B-FA9F3C01A386}" srcId="{62000633-668D-44EC-BB6B-9BC63A519C80}" destId="{210CC73E-E3E6-422A-8578-B5989AABF563}" srcOrd="0" destOrd="0" parTransId="{14FAE2B3-8A79-4F53-830A-00D17FCCE25D}" sibTransId="{C8064C2A-A757-4D31-A063-DB292891AE9D}"/>
    <dgm:cxn modelId="{345E54F0-8059-44F4-8F42-DD0BCC433634}" type="presOf" srcId="{62B63656-A608-42F2-88EC-F9FC1090D92F}" destId="{A8594BA5-E126-431C-95B1-363E30660C33}" srcOrd="0" destOrd="0" presId="urn:microsoft.com/office/officeart/2008/layout/HalfCircleOrganizationChart"/>
    <dgm:cxn modelId="{B8B053F9-3C5E-40C5-9A9B-01214CCEAD05}" type="presOf" srcId="{3C0977B1-EC1D-48E1-99BA-E044DBE67899}" destId="{186CE261-01A4-45A3-885F-0FA23A7AA1AD}" srcOrd="0" destOrd="0" presId="urn:microsoft.com/office/officeart/2008/layout/HalfCircleOrganizationChart"/>
    <dgm:cxn modelId="{B4BEC8FC-D71B-473A-9018-ADADE2528E43}" type="presOf" srcId="{62000633-668D-44EC-BB6B-9BC63A519C80}" destId="{B4921FAD-EB31-4C8B-9E22-64BACE25935B}" srcOrd="0" destOrd="0" presId="urn:microsoft.com/office/officeart/2008/layout/HalfCircleOrganizationChart"/>
    <dgm:cxn modelId="{D9DA0FD2-C9CC-4CAA-BA05-966F83D53A46}" type="presParOf" srcId="{B4921FAD-EB31-4C8B-9E22-64BACE25935B}" destId="{323A6E05-4565-4CD0-BF03-B88A3507743E}" srcOrd="0" destOrd="0" presId="urn:microsoft.com/office/officeart/2008/layout/HalfCircleOrganizationChart"/>
    <dgm:cxn modelId="{3E79E00E-88B2-4ADE-90FA-4F1FABC7A42A}" type="presParOf" srcId="{323A6E05-4565-4CD0-BF03-B88A3507743E}" destId="{DF30BF19-84D2-405B-A1CE-8D35AABCF912}" srcOrd="0" destOrd="0" presId="urn:microsoft.com/office/officeart/2008/layout/HalfCircleOrganizationChart"/>
    <dgm:cxn modelId="{E54CAD56-E178-4E86-9745-92F1602F54DA}" type="presParOf" srcId="{DF30BF19-84D2-405B-A1CE-8D35AABCF912}" destId="{5C2873C2-82AF-48D6-87E9-A9861D9265BE}" srcOrd="0" destOrd="0" presId="urn:microsoft.com/office/officeart/2008/layout/HalfCircleOrganizationChart"/>
    <dgm:cxn modelId="{6E6D6C99-B982-4DD6-90CA-9184D40A9004}" type="presParOf" srcId="{DF30BF19-84D2-405B-A1CE-8D35AABCF912}" destId="{E2DF6AD0-5158-4BC1-937B-6957F07E5032}" srcOrd="1" destOrd="0" presId="urn:microsoft.com/office/officeart/2008/layout/HalfCircleOrganizationChart"/>
    <dgm:cxn modelId="{5633F819-E600-4F47-9B06-A2B5E2B73FFD}" type="presParOf" srcId="{DF30BF19-84D2-405B-A1CE-8D35AABCF912}" destId="{FD82017C-0196-48D9-9F9C-B2C25E59FBB4}" srcOrd="2" destOrd="0" presId="urn:microsoft.com/office/officeart/2008/layout/HalfCircleOrganizationChart"/>
    <dgm:cxn modelId="{309F5AFD-F2A0-4EFF-AFAD-BF9B82125C31}" type="presParOf" srcId="{DF30BF19-84D2-405B-A1CE-8D35AABCF912}" destId="{E92D6D72-9228-4DD6-8719-DACC424FE180}" srcOrd="3" destOrd="0" presId="urn:microsoft.com/office/officeart/2008/layout/HalfCircleOrganizationChart"/>
    <dgm:cxn modelId="{9EF7828F-CF8B-4D7B-A4CC-F56CEB559DD4}" type="presParOf" srcId="{323A6E05-4565-4CD0-BF03-B88A3507743E}" destId="{737205A6-440C-422C-BB36-5E5F698313C2}" srcOrd="1" destOrd="0" presId="urn:microsoft.com/office/officeart/2008/layout/HalfCircleOrganizationChart"/>
    <dgm:cxn modelId="{E6EBD80A-D597-4B5D-A172-12AAE10F42CE}" type="presParOf" srcId="{737205A6-440C-422C-BB36-5E5F698313C2}" destId="{B9456567-A9E4-4C43-B95E-EE60C9D8F87A}" srcOrd="0" destOrd="0" presId="urn:microsoft.com/office/officeart/2008/layout/HalfCircleOrganizationChart"/>
    <dgm:cxn modelId="{C9E42134-DA8C-4B03-A18D-7A17E68B7AF1}" type="presParOf" srcId="{737205A6-440C-422C-BB36-5E5F698313C2}" destId="{5E4047B8-C350-42C8-BF4A-B1AAC4FA1F2C}" srcOrd="1" destOrd="0" presId="urn:microsoft.com/office/officeart/2008/layout/HalfCircleOrganizationChart"/>
    <dgm:cxn modelId="{0273FCC6-4619-4C73-AF5D-2C085BB8DF0B}" type="presParOf" srcId="{5E4047B8-C350-42C8-BF4A-B1AAC4FA1F2C}" destId="{6A777E18-0D1B-4573-B169-63E9F80B66FC}" srcOrd="0" destOrd="0" presId="urn:microsoft.com/office/officeart/2008/layout/HalfCircleOrganizationChart"/>
    <dgm:cxn modelId="{503440A6-DFA9-4A06-BBD3-93A4A4F118DD}" type="presParOf" srcId="{6A777E18-0D1B-4573-B169-63E9F80B66FC}" destId="{2258BEBB-2B35-4204-852F-07022A04FB03}" srcOrd="0" destOrd="0" presId="urn:microsoft.com/office/officeart/2008/layout/HalfCircleOrganizationChart"/>
    <dgm:cxn modelId="{ED771AB7-C9FB-42D2-B665-9497559D8721}" type="presParOf" srcId="{6A777E18-0D1B-4573-B169-63E9F80B66FC}" destId="{86D2FE81-0200-40A4-A8FB-3C164512FFCD}" srcOrd="1" destOrd="0" presId="urn:microsoft.com/office/officeart/2008/layout/HalfCircleOrganizationChart"/>
    <dgm:cxn modelId="{B6CFF4FA-BA89-48FB-B409-A271E76F24B1}" type="presParOf" srcId="{6A777E18-0D1B-4573-B169-63E9F80B66FC}" destId="{3212E6B6-0B4E-4B68-9629-6BA9CD418F1A}" srcOrd="2" destOrd="0" presId="urn:microsoft.com/office/officeart/2008/layout/HalfCircleOrganizationChart"/>
    <dgm:cxn modelId="{A8019D2B-3CF7-4E2F-87BB-4538D70E9B65}" type="presParOf" srcId="{6A777E18-0D1B-4573-B169-63E9F80B66FC}" destId="{1FD7EA20-FA18-48F1-B488-9DE1958836E6}" srcOrd="3" destOrd="0" presId="urn:microsoft.com/office/officeart/2008/layout/HalfCircleOrganizationChart"/>
    <dgm:cxn modelId="{6306BBD7-7154-4E4E-9ACF-38B2BC5C8189}" type="presParOf" srcId="{5E4047B8-C350-42C8-BF4A-B1AAC4FA1F2C}" destId="{925D4F6E-6818-44F6-9A1E-E0A894AD5B3A}" srcOrd="1" destOrd="0" presId="urn:microsoft.com/office/officeart/2008/layout/HalfCircleOrganizationChart"/>
    <dgm:cxn modelId="{6DA7306A-0079-43EB-B7F0-3C73A130CAF0}" type="presParOf" srcId="{5E4047B8-C350-42C8-BF4A-B1AAC4FA1F2C}" destId="{EEF0C965-1D35-4AAB-B754-C4A70B0590B3}" srcOrd="2" destOrd="0" presId="urn:microsoft.com/office/officeart/2008/layout/HalfCircleOrganizationChart"/>
    <dgm:cxn modelId="{AC24F7AE-F551-4F5B-8DE4-45435A320CC8}" type="presParOf" srcId="{737205A6-440C-422C-BB36-5E5F698313C2}" destId="{0114579E-7D53-4351-BB6C-EB7C9CB38B63}" srcOrd="2" destOrd="0" presId="urn:microsoft.com/office/officeart/2008/layout/HalfCircleOrganizationChart"/>
    <dgm:cxn modelId="{C6C3A203-814B-42B7-AA98-1C9E59929336}" type="presParOf" srcId="{737205A6-440C-422C-BB36-5E5F698313C2}" destId="{A5DFD9D8-5823-4BED-B9BC-774FD46EA14C}" srcOrd="3" destOrd="0" presId="urn:microsoft.com/office/officeart/2008/layout/HalfCircleOrganizationChart"/>
    <dgm:cxn modelId="{E7AC54FF-9AEF-4CCB-84A0-01AA44934640}" type="presParOf" srcId="{A5DFD9D8-5823-4BED-B9BC-774FD46EA14C}" destId="{EA9958FA-7188-4A28-B6EA-7199BC684508}" srcOrd="0" destOrd="0" presId="urn:microsoft.com/office/officeart/2008/layout/HalfCircleOrganizationChart"/>
    <dgm:cxn modelId="{69DA71C9-348A-48C1-A807-4825720F605F}" type="presParOf" srcId="{EA9958FA-7188-4A28-B6EA-7199BC684508}" destId="{A8594BA5-E126-431C-95B1-363E30660C33}" srcOrd="0" destOrd="0" presId="urn:microsoft.com/office/officeart/2008/layout/HalfCircleOrganizationChart"/>
    <dgm:cxn modelId="{96D6E0E7-3352-4C5A-B4C0-67B8E743FAED}" type="presParOf" srcId="{EA9958FA-7188-4A28-B6EA-7199BC684508}" destId="{B92B30E8-E90A-413F-A94B-6D40E015D10C}" srcOrd="1" destOrd="0" presId="urn:microsoft.com/office/officeart/2008/layout/HalfCircleOrganizationChart"/>
    <dgm:cxn modelId="{731B2625-FAC6-4159-B27B-258C854C4E4F}" type="presParOf" srcId="{EA9958FA-7188-4A28-B6EA-7199BC684508}" destId="{5C470FAE-3972-45EB-A510-E5AEA1211991}" srcOrd="2" destOrd="0" presId="urn:microsoft.com/office/officeart/2008/layout/HalfCircleOrganizationChart"/>
    <dgm:cxn modelId="{1056B27E-62F7-4091-93C5-E3DEE1BDEF46}" type="presParOf" srcId="{EA9958FA-7188-4A28-B6EA-7199BC684508}" destId="{A297CC5A-A99F-4EC2-A519-606E9E4E204F}" srcOrd="3" destOrd="0" presId="urn:microsoft.com/office/officeart/2008/layout/HalfCircleOrganizationChart"/>
    <dgm:cxn modelId="{9814A139-2BBE-4D2B-BCC3-18F14F9591B4}" type="presParOf" srcId="{A5DFD9D8-5823-4BED-B9BC-774FD46EA14C}" destId="{80E66156-C98B-49E5-93F9-D1298F7496C5}" srcOrd="1" destOrd="0" presId="urn:microsoft.com/office/officeart/2008/layout/HalfCircleOrganizationChart"/>
    <dgm:cxn modelId="{6B969A40-A19D-4CAB-82BD-0AE86912D1E8}" type="presParOf" srcId="{A5DFD9D8-5823-4BED-B9BC-774FD46EA14C}" destId="{FB3529CF-A161-4EE8-8AAB-306FBB29A3AA}" srcOrd="2" destOrd="0" presId="urn:microsoft.com/office/officeart/2008/layout/HalfCircleOrganizationChart"/>
    <dgm:cxn modelId="{85BDB3C2-59F0-4D38-B666-F3CFE1512388}" type="presParOf" srcId="{323A6E05-4565-4CD0-BF03-B88A3507743E}" destId="{9605D218-9394-43B5-A1F9-626E8A6A3242}" srcOrd="2" destOrd="0" presId="urn:microsoft.com/office/officeart/2008/layout/HalfCircleOrganizationChart"/>
    <dgm:cxn modelId="{2894C2E5-AD38-46AA-9FB5-8A85B09EAADC}" type="presParOf" srcId="{B4921FAD-EB31-4C8B-9E22-64BACE25935B}" destId="{367C1274-5B56-4245-B445-8B892CCB41AF}" srcOrd="1" destOrd="0" presId="urn:microsoft.com/office/officeart/2008/layout/HalfCircleOrganizationChart"/>
    <dgm:cxn modelId="{50E2370C-E8C2-415C-B4DE-E38761C526CC}" type="presParOf" srcId="{367C1274-5B56-4245-B445-8B892CCB41AF}" destId="{5E37FC1F-5D6B-4534-835E-67D0B44C6B88}" srcOrd="0" destOrd="0" presId="urn:microsoft.com/office/officeart/2008/layout/HalfCircleOrganizationChart"/>
    <dgm:cxn modelId="{7BB380B6-5D13-4917-AE06-C7DA5E87BB04}" type="presParOf" srcId="{5E37FC1F-5D6B-4534-835E-67D0B44C6B88}" destId="{0C709BEF-E44E-431F-A25D-481A4D06499C}" srcOrd="0" destOrd="0" presId="urn:microsoft.com/office/officeart/2008/layout/HalfCircleOrganizationChart"/>
    <dgm:cxn modelId="{117392DB-2A83-45F0-894F-6C1735F170E0}" type="presParOf" srcId="{5E37FC1F-5D6B-4534-835E-67D0B44C6B88}" destId="{C679D264-3D6C-4695-811F-65A2CEB9F550}" srcOrd="1" destOrd="0" presId="urn:microsoft.com/office/officeart/2008/layout/HalfCircleOrganizationChart"/>
    <dgm:cxn modelId="{BA2708E3-8FAD-47F9-9C32-4FBC7DCAF46C}" type="presParOf" srcId="{5E37FC1F-5D6B-4534-835E-67D0B44C6B88}" destId="{6AEC037F-6AEA-40CD-8793-4F86433952AE}" srcOrd="2" destOrd="0" presId="urn:microsoft.com/office/officeart/2008/layout/HalfCircleOrganizationChart"/>
    <dgm:cxn modelId="{21D98B34-059B-41BD-B198-BCC0146E3109}" type="presParOf" srcId="{5E37FC1F-5D6B-4534-835E-67D0B44C6B88}" destId="{EBF98878-9A40-4A47-B81B-CAF74649FC08}" srcOrd="3" destOrd="0" presId="urn:microsoft.com/office/officeart/2008/layout/HalfCircleOrganizationChart"/>
    <dgm:cxn modelId="{C04B6F95-6981-4215-AA9B-7AA1356F35BC}" type="presParOf" srcId="{367C1274-5B56-4245-B445-8B892CCB41AF}" destId="{D51B3E85-725F-42E5-BC31-C87AAC60871A}" srcOrd="1" destOrd="0" presId="urn:microsoft.com/office/officeart/2008/layout/HalfCircleOrganizationChart"/>
    <dgm:cxn modelId="{0F82E6C2-BB1B-4E48-8024-88E4F374E47A}" type="presParOf" srcId="{D51B3E85-725F-42E5-BC31-C87AAC60871A}" destId="{BA4412FC-85B3-4759-9CD9-C972F6CF820B}" srcOrd="0" destOrd="0" presId="urn:microsoft.com/office/officeart/2008/layout/HalfCircleOrganizationChart"/>
    <dgm:cxn modelId="{7E0AFBDB-1F1F-4029-98EA-042FE9BD7758}" type="presParOf" srcId="{D51B3E85-725F-42E5-BC31-C87AAC60871A}" destId="{C452DBD5-C935-437B-B096-584F1EE02C42}" srcOrd="1" destOrd="0" presId="urn:microsoft.com/office/officeart/2008/layout/HalfCircleOrganizationChart"/>
    <dgm:cxn modelId="{4172D116-FC5C-4439-8618-DB71F3BBF102}" type="presParOf" srcId="{C452DBD5-C935-437B-B096-584F1EE02C42}" destId="{1537CD4C-2048-4268-9302-9B67AA9BB9A0}" srcOrd="0" destOrd="0" presId="urn:microsoft.com/office/officeart/2008/layout/HalfCircleOrganizationChart"/>
    <dgm:cxn modelId="{259A1FB5-EFC1-451C-B69C-B1B43B8D4D7F}" type="presParOf" srcId="{1537CD4C-2048-4268-9302-9B67AA9BB9A0}" destId="{B26D5768-3C26-4003-930E-1438976323B8}" srcOrd="0" destOrd="0" presId="urn:microsoft.com/office/officeart/2008/layout/HalfCircleOrganizationChart"/>
    <dgm:cxn modelId="{A845305A-9940-44F3-962E-0E094729C263}" type="presParOf" srcId="{1537CD4C-2048-4268-9302-9B67AA9BB9A0}" destId="{F74EB36E-9C0A-40CF-8B31-2EC60BAA9C2A}" srcOrd="1" destOrd="0" presId="urn:microsoft.com/office/officeart/2008/layout/HalfCircleOrganizationChart"/>
    <dgm:cxn modelId="{8B632781-DC9F-4BC4-B46A-89638E5F9B47}" type="presParOf" srcId="{1537CD4C-2048-4268-9302-9B67AA9BB9A0}" destId="{8A491E1A-EEA5-44AE-8FB0-FCDC136E572A}" srcOrd="2" destOrd="0" presId="urn:microsoft.com/office/officeart/2008/layout/HalfCircleOrganizationChart"/>
    <dgm:cxn modelId="{1FBD9ADA-3BD2-4260-BC7F-E1D3BD3347DB}" type="presParOf" srcId="{1537CD4C-2048-4268-9302-9B67AA9BB9A0}" destId="{997FE7F5-6972-42C8-96C7-D32F6E3E0447}" srcOrd="3" destOrd="0" presId="urn:microsoft.com/office/officeart/2008/layout/HalfCircleOrganizationChart"/>
    <dgm:cxn modelId="{B8C7C60B-39F0-45FA-909F-F305E5CAAD8C}" type="presParOf" srcId="{C452DBD5-C935-437B-B096-584F1EE02C42}" destId="{F3316590-CCF5-40D6-B088-C999B1CC1A91}" srcOrd="1" destOrd="0" presId="urn:microsoft.com/office/officeart/2008/layout/HalfCircleOrganizationChart"/>
    <dgm:cxn modelId="{A67D1458-56D4-416D-AD25-30568F1A2F70}" type="presParOf" srcId="{C452DBD5-C935-437B-B096-584F1EE02C42}" destId="{E952E34C-11B1-4A1F-A274-A17334913733}" srcOrd="2" destOrd="0" presId="urn:microsoft.com/office/officeart/2008/layout/HalfCircleOrganizationChart"/>
    <dgm:cxn modelId="{DA6BF197-7FC8-4198-8BB6-9CB4D2C3991F}" type="presParOf" srcId="{D51B3E85-725F-42E5-BC31-C87AAC60871A}" destId="{BB7FBDAB-FF3A-4A08-A254-A39C5DDCA85C}" srcOrd="2" destOrd="0" presId="urn:microsoft.com/office/officeart/2008/layout/HalfCircleOrganizationChart"/>
    <dgm:cxn modelId="{E96D6C74-DEBD-454A-8B65-7F8AD66840A9}" type="presParOf" srcId="{D51B3E85-725F-42E5-BC31-C87AAC60871A}" destId="{768DA45A-DB3D-41C3-B687-933FF8DF581A}" srcOrd="3" destOrd="0" presId="urn:microsoft.com/office/officeart/2008/layout/HalfCircleOrganizationChart"/>
    <dgm:cxn modelId="{43505518-0CC4-4B32-9842-9F9DDF588D8E}" type="presParOf" srcId="{768DA45A-DB3D-41C3-B687-933FF8DF581A}" destId="{793A29CF-A37E-4469-B6C7-858E42EF47E5}" srcOrd="0" destOrd="0" presId="urn:microsoft.com/office/officeart/2008/layout/HalfCircleOrganizationChart"/>
    <dgm:cxn modelId="{C3E08F95-886D-4904-AB33-09488149B1DB}" type="presParOf" srcId="{793A29CF-A37E-4469-B6C7-858E42EF47E5}" destId="{186CE261-01A4-45A3-885F-0FA23A7AA1AD}" srcOrd="0" destOrd="0" presId="urn:microsoft.com/office/officeart/2008/layout/HalfCircleOrganizationChart"/>
    <dgm:cxn modelId="{FD4BF06C-23F7-439E-868E-B3EE4ABEE81B}" type="presParOf" srcId="{793A29CF-A37E-4469-B6C7-858E42EF47E5}" destId="{F48C7F92-DEC0-4D6C-A22F-799E8864BE14}" srcOrd="1" destOrd="0" presId="urn:microsoft.com/office/officeart/2008/layout/HalfCircleOrganizationChart"/>
    <dgm:cxn modelId="{344E04CA-190B-46BA-9CF7-24BDDD7CC59F}" type="presParOf" srcId="{793A29CF-A37E-4469-B6C7-858E42EF47E5}" destId="{76B1AA5D-BC5A-489F-A2CA-5BB384259CFE}" srcOrd="2" destOrd="0" presId="urn:microsoft.com/office/officeart/2008/layout/HalfCircleOrganizationChart"/>
    <dgm:cxn modelId="{F5ACDC9C-7754-4F23-A4F3-1017739215E5}" type="presParOf" srcId="{793A29CF-A37E-4469-B6C7-858E42EF47E5}" destId="{A232EB43-61F8-4CE5-B4A6-93B014A045EF}" srcOrd="3" destOrd="0" presId="urn:microsoft.com/office/officeart/2008/layout/HalfCircleOrganizationChart"/>
    <dgm:cxn modelId="{67EB99F6-7C22-4165-B9F2-BC64002337FB}" type="presParOf" srcId="{768DA45A-DB3D-41C3-B687-933FF8DF581A}" destId="{5F7161F3-3145-4B0A-95A5-D91BD561DCF0}" srcOrd="1" destOrd="0" presId="urn:microsoft.com/office/officeart/2008/layout/HalfCircleOrganizationChart"/>
    <dgm:cxn modelId="{D5731847-D9CB-4681-BF5D-07BDB75C86EB}" type="presParOf" srcId="{768DA45A-DB3D-41C3-B687-933FF8DF581A}" destId="{77BC07C4-C600-418C-AD91-7FCD4356CEA4}" srcOrd="2" destOrd="0" presId="urn:microsoft.com/office/officeart/2008/layout/HalfCircleOrganizationChart"/>
    <dgm:cxn modelId="{12AED09F-9BAF-4084-9CEC-CD0585665117}" type="presParOf" srcId="{367C1274-5B56-4245-B445-8B892CCB41AF}" destId="{8824590D-D931-4E78-ACD0-36CC7079C27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FDB5F-79F6-48B7-A43F-BED8737A9783}">
      <dsp:nvSpPr>
        <dsp:cNvPr id="0" name=""/>
        <dsp:cNvSpPr/>
      </dsp:nvSpPr>
      <dsp:spPr>
        <a:xfrm>
          <a:off x="0" y="638819"/>
          <a:ext cx="10544355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0" i="0" u="sng" kern="1200" dirty="0"/>
            <a:t>EMPLEO ATÍPICO Y PRECARIEDAD</a:t>
          </a:r>
          <a:endParaRPr lang="es-ES" sz="2800" kern="1200" dirty="0"/>
        </a:p>
      </dsp:txBody>
      <dsp:txXfrm>
        <a:off x="59399" y="698218"/>
        <a:ext cx="10425557" cy="1098002"/>
      </dsp:txXfrm>
    </dsp:sp>
    <dsp:sp modelId="{6D0A893C-D4C6-45B1-B50D-1F8178164B1D}">
      <dsp:nvSpPr>
        <dsp:cNvPr id="0" name=""/>
        <dsp:cNvSpPr/>
      </dsp:nvSpPr>
      <dsp:spPr>
        <a:xfrm>
          <a:off x="0" y="2081590"/>
          <a:ext cx="10544355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0" i="1" kern="1200" dirty="0"/>
            <a:t>Resolución del Parlamento Europeo, de 4 de julio de 2017, sobre las condiciones laborales y el empleo precario (2016/2221(INI))</a:t>
          </a:r>
          <a:endParaRPr lang="es-ES" sz="2800" kern="1200" dirty="0"/>
        </a:p>
      </dsp:txBody>
      <dsp:txXfrm>
        <a:off x="59399" y="2140989"/>
        <a:ext cx="10425557" cy="1098002"/>
      </dsp:txXfrm>
    </dsp:sp>
    <dsp:sp modelId="{9D8D6415-FC39-4EDB-B957-C3E190D7F14C}">
      <dsp:nvSpPr>
        <dsp:cNvPr id="0" name=""/>
        <dsp:cNvSpPr/>
      </dsp:nvSpPr>
      <dsp:spPr>
        <a:xfrm>
          <a:off x="0" y="3298389"/>
          <a:ext cx="10544355" cy="121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783" tIns="35560" rIns="199136" bIns="3556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800" b="0" i="0" kern="1200" dirty="0"/>
            <a:t>Entronca con la idea de </a:t>
          </a:r>
          <a:r>
            <a:rPr lang="es-ES" sz="2800" b="1" i="0" u="sng" kern="1200" dirty="0"/>
            <a:t>trabajo decente de la OIT </a:t>
          </a:r>
          <a:r>
            <a:rPr lang="es-ES" sz="2800" b="0" i="0" kern="1200" dirty="0"/>
            <a:t>(Resolución 198, 2006), la </a:t>
          </a:r>
          <a:r>
            <a:rPr lang="es-ES" sz="2800" b="1" i="0" u="sng" kern="1200" dirty="0"/>
            <a:t>Carta de DDFF de la UE</a:t>
          </a:r>
          <a:r>
            <a:rPr lang="es-ES" sz="2800" b="0" i="0" kern="1200" dirty="0"/>
            <a:t>, el </a:t>
          </a:r>
          <a:r>
            <a:rPr lang="es-ES" sz="2800" b="1" i="0" u="sng" kern="1200" dirty="0"/>
            <a:t>Pilar Social Europeo</a:t>
          </a:r>
          <a:r>
            <a:rPr lang="es-ES" sz="2800" b="0" i="0" kern="1200" dirty="0"/>
            <a:t>…</a:t>
          </a:r>
          <a:endParaRPr lang="es-ES" sz="2800" kern="1200" dirty="0"/>
        </a:p>
      </dsp:txBody>
      <dsp:txXfrm>
        <a:off x="0" y="3298389"/>
        <a:ext cx="10544355" cy="12109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C7199-0974-4789-9667-0E9DDE378F47}">
      <dsp:nvSpPr>
        <dsp:cNvPr id="0" name=""/>
        <dsp:cNvSpPr/>
      </dsp:nvSpPr>
      <dsp:spPr>
        <a:xfrm>
          <a:off x="0" y="422696"/>
          <a:ext cx="11837096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i="0" kern="1200" dirty="0"/>
            <a:t>Modelo de las Directivas europeas sobre comité de empresa; Estatuto de Sociedad Anónima Europea; Estatuto de Sociedad Cooperativa Europea; y Fusiones transfronterizas de sociedades de capital </a:t>
          </a:r>
          <a:endParaRPr lang="es-ES" sz="2400" kern="1200" dirty="0"/>
        </a:p>
      </dsp:txBody>
      <dsp:txXfrm>
        <a:off x="63112" y="485808"/>
        <a:ext cx="11710872" cy="1166626"/>
      </dsp:txXfrm>
    </dsp:sp>
    <dsp:sp modelId="{CBF1E942-5B65-4A91-8995-CC5FF41D8649}">
      <dsp:nvSpPr>
        <dsp:cNvPr id="0" name=""/>
        <dsp:cNvSpPr/>
      </dsp:nvSpPr>
      <dsp:spPr>
        <a:xfrm>
          <a:off x="0" y="1817042"/>
          <a:ext cx="11837096" cy="1135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0" i="0" kern="1200" dirty="0"/>
            <a:t>¿Qué es o debería ser del Título II ET derecho necesario absoluto?</a:t>
          </a:r>
          <a:endParaRPr lang="es-ES" sz="2400" kern="1200" dirty="0"/>
        </a:p>
      </dsp:txBody>
      <dsp:txXfrm>
        <a:off x="55430" y="1872472"/>
        <a:ext cx="11726236" cy="1024624"/>
      </dsp:txXfrm>
    </dsp:sp>
    <dsp:sp modelId="{AEB49B1B-9CE9-4E2E-9134-35864FD8BFA9}">
      <dsp:nvSpPr>
        <dsp:cNvPr id="0" name=""/>
        <dsp:cNvSpPr/>
      </dsp:nvSpPr>
      <dsp:spPr>
        <a:xfrm>
          <a:off x="0" y="2952526"/>
          <a:ext cx="11837096" cy="1950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5828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400" b="0" i="0" kern="1200" dirty="0"/>
            <a:t>Los derechos del sindicato de promoción y participación</a:t>
          </a:r>
          <a:endParaRPr lang="es-E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400" b="0" i="0" kern="1200" dirty="0"/>
            <a:t>El </a:t>
          </a:r>
          <a:r>
            <a:rPr lang="es-ES" sz="2400" b="1" i="0" u="sng" kern="1200" dirty="0"/>
            <a:t>proceso electoral ¿?</a:t>
          </a:r>
          <a:endParaRPr lang="es-ES" sz="2400" b="1" u="sng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400" b="0" i="0" kern="1200" dirty="0"/>
            <a:t>Los criterios de atribución de representatividad sindical</a:t>
          </a:r>
          <a:endParaRPr lang="es-E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400" b="0" i="0" kern="1200" dirty="0"/>
            <a:t>Las garantías de los RLT</a:t>
          </a:r>
          <a:endParaRPr lang="es-E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400" b="0" i="0" kern="1200" dirty="0"/>
            <a:t>La tutela judicial)</a:t>
          </a:r>
          <a:endParaRPr lang="es-ES" sz="2400" kern="1200" dirty="0"/>
        </a:p>
      </dsp:txBody>
      <dsp:txXfrm>
        <a:off x="0" y="2952526"/>
        <a:ext cx="11837096" cy="195097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9512B-4A5D-4081-8EFB-E4BBF453A598}">
      <dsp:nvSpPr>
        <dsp:cNvPr id="0" name=""/>
        <dsp:cNvSpPr/>
      </dsp:nvSpPr>
      <dsp:spPr>
        <a:xfrm>
          <a:off x="1188759" y="11484"/>
          <a:ext cx="4199261" cy="41992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/>
            <a:t>Reuniones, asambleas y consultas telemáticas</a:t>
          </a:r>
        </a:p>
      </dsp:txBody>
      <dsp:txXfrm>
        <a:off x="1775143" y="506667"/>
        <a:ext cx="2421195" cy="3208894"/>
      </dsp:txXfrm>
    </dsp:sp>
    <dsp:sp modelId="{8171836C-07FA-4302-A0E1-8C3ED468E951}">
      <dsp:nvSpPr>
        <dsp:cNvPr id="0" name=""/>
        <dsp:cNvSpPr/>
      </dsp:nvSpPr>
      <dsp:spPr>
        <a:xfrm>
          <a:off x="4215254" y="11484"/>
          <a:ext cx="4199261" cy="41992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kern="1200"/>
            <a:t>Procedimientos de mediación telemáticos (Protocolo SIMA…)</a:t>
          </a:r>
        </a:p>
      </dsp:txBody>
      <dsp:txXfrm>
        <a:off x="5406936" y="506667"/>
        <a:ext cx="2421195" cy="320889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14C6B-4AAE-4C77-9C8E-4A6D98CD7C87}">
      <dsp:nvSpPr>
        <dsp:cNvPr id="0" name=""/>
        <dsp:cNvSpPr/>
      </dsp:nvSpPr>
      <dsp:spPr>
        <a:xfrm>
          <a:off x="0" y="3096474"/>
          <a:ext cx="10460673" cy="1016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STS/4ª de 22 junio 2011 (rec.153/2010 ), 27 mayo 2014 (</a:t>
          </a:r>
          <a:r>
            <a:rPr lang="es-ES" sz="2000" kern="1200" dirty="0" err="1"/>
            <a:t>rec.</a:t>
          </a:r>
          <a:r>
            <a:rPr lang="es-ES" sz="2000" kern="1200" dirty="0"/>
            <a:t> 83/2014 ), 10 octubre 2014 (</a:t>
          </a:r>
          <a:r>
            <a:rPr lang="es-ES" sz="2000" kern="1200" dirty="0" err="1"/>
            <a:t>rec.</a:t>
          </a:r>
          <a:r>
            <a:rPr lang="es-ES" sz="2000" kern="1200" dirty="0"/>
            <a:t> 207/2014 ) y 2 noviembre 2016 (</a:t>
          </a:r>
          <a:r>
            <a:rPr lang="es-ES" sz="2000" kern="1200" dirty="0" err="1"/>
            <a:t>rec.</a:t>
          </a:r>
          <a:r>
            <a:rPr lang="es-ES" sz="2000" kern="1200" dirty="0"/>
            <a:t> 261/2015), doctrina STS 281/2005 ,</a:t>
          </a:r>
        </a:p>
      </dsp:txBody>
      <dsp:txXfrm>
        <a:off x="0" y="3096474"/>
        <a:ext cx="10460673" cy="1016332"/>
      </dsp:txXfrm>
    </dsp:sp>
    <dsp:sp modelId="{0F23BD49-3F93-4071-9459-A7547CED35F9}">
      <dsp:nvSpPr>
        <dsp:cNvPr id="0" name=""/>
        <dsp:cNvSpPr/>
      </dsp:nvSpPr>
      <dsp:spPr>
        <a:xfrm rot="10800000">
          <a:off x="0" y="1548600"/>
          <a:ext cx="10460673" cy="15631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Lesiona la libertad sindical = "el flujo de la información sindical resultará objetivamente perjudicado si el empleo de los instrumentos prácticos o medios materiales que pueden favorecerla es obstruido injustificadamente por el empresario"</a:t>
          </a:r>
        </a:p>
      </dsp:txBody>
      <dsp:txXfrm rot="10800000">
        <a:off x="0" y="1548600"/>
        <a:ext cx="10460673" cy="1015667"/>
      </dsp:txXfrm>
    </dsp:sp>
    <dsp:sp modelId="{6397E2AB-42AB-48CA-82BF-2451E398A25C}">
      <dsp:nvSpPr>
        <dsp:cNvPr id="0" name=""/>
        <dsp:cNvSpPr/>
      </dsp:nvSpPr>
      <dsp:spPr>
        <a:xfrm rot="10800000">
          <a:off x="0" y="727"/>
          <a:ext cx="10460673" cy="15631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Bloqueo, retraso y omisión en sus comunicaciones a la plantilla de las notas y comunicados colgados por el Sindicato CCOO en la </a:t>
          </a:r>
          <a:r>
            <a:rPr lang="es-ES" sz="2000" u="sng" kern="1200" dirty="0"/>
            <a:t>intranet corporativa</a:t>
          </a:r>
          <a:endParaRPr lang="es-ES" sz="2000" kern="1200" dirty="0"/>
        </a:p>
      </dsp:txBody>
      <dsp:txXfrm rot="10800000">
        <a:off x="0" y="727"/>
        <a:ext cx="10460673" cy="101566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F5AD9-72AC-43D0-A40C-85344E9A9BB3}">
      <dsp:nvSpPr>
        <dsp:cNvPr id="0" name=""/>
        <dsp:cNvSpPr/>
      </dsp:nvSpPr>
      <dsp:spPr>
        <a:xfrm>
          <a:off x="1875" y="525366"/>
          <a:ext cx="3999801" cy="239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La injustificada negativa de la empleadora de permitir el uso del correo electrónico existente a un determinado sindicato, vulnera el derecho a la libertad sindical:</a:t>
          </a:r>
        </a:p>
      </dsp:txBody>
      <dsp:txXfrm>
        <a:off x="72165" y="595656"/>
        <a:ext cx="3859221" cy="2259300"/>
      </dsp:txXfrm>
    </dsp:sp>
    <dsp:sp modelId="{89BEF499-90E8-404A-9F42-4B0B97BC1598}">
      <dsp:nvSpPr>
        <dsp:cNvPr id="0" name=""/>
        <dsp:cNvSpPr/>
      </dsp:nvSpPr>
      <dsp:spPr>
        <a:xfrm>
          <a:off x="4401657" y="1229331"/>
          <a:ext cx="847957" cy="991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/>
        </a:p>
      </dsp:txBody>
      <dsp:txXfrm>
        <a:off x="4401657" y="1427721"/>
        <a:ext cx="593570" cy="595170"/>
      </dsp:txXfrm>
    </dsp:sp>
    <dsp:sp modelId="{C9315588-8E71-440B-BB6F-DB52E59771CB}">
      <dsp:nvSpPr>
        <dsp:cNvPr id="0" name=""/>
        <dsp:cNvSpPr/>
      </dsp:nvSpPr>
      <dsp:spPr>
        <a:xfrm>
          <a:off x="5601597" y="525366"/>
          <a:ext cx="3999801" cy="239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No concurren circunstancias que pudieren justificar esa negativa, cuando ha reconocido ese mismo derecho a otros sindicatos</a:t>
          </a:r>
        </a:p>
      </dsp:txBody>
      <dsp:txXfrm>
        <a:off x="5671887" y="595656"/>
        <a:ext cx="3859221" cy="22593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03AC8-F38D-4309-865F-499AEFFA296B}">
      <dsp:nvSpPr>
        <dsp:cNvPr id="0" name=""/>
        <dsp:cNvSpPr/>
      </dsp:nvSpPr>
      <dsp:spPr>
        <a:xfrm rot="5400000">
          <a:off x="6016380" y="-2157545"/>
          <a:ext cx="1728581" cy="647592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100" b="0" i="0" kern="1200" dirty="0"/>
            <a:t>Inexistencia de posibilidad de verdadera negociación de ámbito empresarial</a:t>
          </a:r>
          <a:endParaRPr lang="es-E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100" b="0" i="0" kern="1200"/>
            <a:t>Salvo si negociaran “secciones sindicales”, improbables en microempresas; y con la dificultad añadida de los requisitos de legitimación de los arts.87 y 88 ET</a:t>
          </a:r>
          <a:endParaRPr lang="es-ES" sz="2100" kern="1200"/>
        </a:p>
      </dsp:txBody>
      <dsp:txXfrm rot="-5400000">
        <a:off x="3642708" y="300509"/>
        <a:ext cx="6391544" cy="1559817"/>
      </dsp:txXfrm>
    </dsp:sp>
    <dsp:sp modelId="{B352A9EF-8D7A-43BF-904B-4233EA662103}">
      <dsp:nvSpPr>
        <dsp:cNvPr id="0" name=""/>
        <dsp:cNvSpPr/>
      </dsp:nvSpPr>
      <dsp:spPr>
        <a:xfrm>
          <a:off x="0" y="54"/>
          <a:ext cx="3642708" cy="2160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0" i="0" kern="1200"/>
            <a:t>Las consecuencias de la fragmentación de la empresa</a:t>
          </a:r>
          <a:endParaRPr lang="es-ES" sz="3200" kern="1200"/>
        </a:p>
      </dsp:txBody>
      <dsp:txXfrm>
        <a:off x="105478" y="105532"/>
        <a:ext cx="3431752" cy="1949771"/>
      </dsp:txXfrm>
    </dsp:sp>
    <dsp:sp modelId="{7B5B19B1-817E-42E1-B9FC-B33ED900BD00}">
      <dsp:nvSpPr>
        <dsp:cNvPr id="0" name=""/>
        <dsp:cNvSpPr/>
      </dsp:nvSpPr>
      <dsp:spPr>
        <a:xfrm rot="5400000">
          <a:off x="6016380" y="111218"/>
          <a:ext cx="1728581" cy="647592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100" b="0" i="0" kern="1200"/>
            <a:t>La “diáspora convencional” y la “segregación negocial” (R. ESCUDERO RODRÍGUEZ; y J. CRUZ VILLALÓN)</a:t>
          </a:r>
          <a:endParaRPr lang="es-E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100" b="0" i="0" kern="1200" dirty="0"/>
            <a:t>El caso de las “</a:t>
          </a:r>
          <a:r>
            <a:rPr lang="es-ES" sz="2100" b="0" i="0" kern="1200" dirty="0" err="1"/>
            <a:t>kellys</a:t>
          </a:r>
          <a:r>
            <a:rPr lang="es-ES" sz="2100" b="0" i="0" kern="1200" dirty="0"/>
            <a:t>”[</a:t>
          </a:r>
          <a:r>
            <a:rPr lang="es-ES" sz="2100" b="0" i="0" u="sng" kern="1200" dirty="0"/>
            <a:t>STS de 20-11-2015 (Rec.104/15), </a:t>
          </a:r>
          <a:r>
            <a:rPr lang="es-ES" sz="2100" b="0" i="1" u="sng" kern="1200" dirty="0"/>
            <a:t>caso Hoteles Meliá; </a:t>
          </a:r>
          <a:r>
            <a:rPr lang="es-ES" sz="2100" b="0" i="0" u="sng" kern="1200" dirty="0"/>
            <a:t>Juzgado de lo Social nº1 de Gijón de 30-11-2016 (autos 497/2016)]</a:t>
          </a:r>
          <a:endParaRPr lang="es-ES" sz="2100" u="sng" kern="1200" dirty="0"/>
        </a:p>
      </dsp:txBody>
      <dsp:txXfrm rot="-5400000">
        <a:off x="3642708" y="2569272"/>
        <a:ext cx="6391544" cy="1559817"/>
      </dsp:txXfrm>
    </dsp:sp>
    <dsp:sp modelId="{949F220F-ABF0-494E-B910-9B240CEA62F5}">
      <dsp:nvSpPr>
        <dsp:cNvPr id="0" name=""/>
        <dsp:cNvSpPr/>
      </dsp:nvSpPr>
      <dsp:spPr>
        <a:xfrm>
          <a:off x="0" y="2268817"/>
          <a:ext cx="3642708" cy="2160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0" i="0" kern="1200" dirty="0"/>
            <a:t>Las repercusiones de las “externalizaciones salvajes” </a:t>
          </a:r>
          <a:endParaRPr lang="es-ES" sz="3200" kern="1200" dirty="0"/>
        </a:p>
      </dsp:txBody>
      <dsp:txXfrm>
        <a:off x="105478" y="2374295"/>
        <a:ext cx="3431752" cy="194977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1F65C-077E-4278-90FC-5687EC8BDE1B}">
      <dsp:nvSpPr>
        <dsp:cNvPr id="0" name=""/>
        <dsp:cNvSpPr/>
      </dsp:nvSpPr>
      <dsp:spPr>
        <a:xfrm>
          <a:off x="0" y="188142"/>
          <a:ext cx="11267796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u="sng" kern="1200"/>
            <a:t>STS de 17 de marzo de 2020 (Rec.136/2018), </a:t>
          </a:r>
          <a:r>
            <a:rPr lang="es-ES" sz="3200" i="1" u="sng" kern="1200"/>
            <a:t>caso Ariete Seguridad</a:t>
          </a:r>
          <a:endParaRPr lang="es-ES" sz="3200" kern="1200"/>
        </a:p>
      </dsp:txBody>
      <dsp:txXfrm>
        <a:off x="36553" y="224695"/>
        <a:ext cx="11194690" cy="675694"/>
      </dsp:txXfrm>
    </dsp:sp>
    <dsp:sp modelId="{1941F5BB-4B3D-4B40-8A74-47DD94809375}">
      <dsp:nvSpPr>
        <dsp:cNvPr id="0" name=""/>
        <dsp:cNvSpPr/>
      </dsp:nvSpPr>
      <dsp:spPr>
        <a:xfrm>
          <a:off x="0" y="936942"/>
          <a:ext cx="11267796" cy="3047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7753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500" kern="1200" baseline="0"/>
            <a:t>Convenio negociado sólo por una parte de las representaciones de los trabajadores </a:t>
          </a:r>
          <a:endParaRPr lang="es-E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500" kern="1200" baseline="0"/>
            <a:t>Reitera doctrina de SSTS de 22 de febrero de 2019 (Rec.226/17) y 31 de octubre de 2019 (Rec.191/17)</a:t>
          </a:r>
          <a:endParaRPr lang="es-E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500" kern="1200" baseline="0"/>
            <a:t>Ya es la segunda vez que se anula un “falso” convenio de empresa a esa misma empresa</a:t>
          </a:r>
          <a:endParaRPr lang="es-E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500" kern="1200" baseline="0"/>
            <a:t>Y las alegaciones del recurso de casación son, en verdad, temerarias</a:t>
          </a:r>
          <a:endParaRPr lang="es-E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500" kern="1200" baseline="0"/>
            <a:t>MULTA POR TEMERIDAD</a:t>
          </a:r>
          <a:endParaRPr lang="es-ES" sz="2500" kern="1200"/>
        </a:p>
      </dsp:txBody>
      <dsp:txXfrm>
        <a:off x="0" y="936942"/>
        <a:ext cx="11267796" cy="30470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DE53F-A87F-4E16-B6CC-3AD66F789301}">
      <dsp:nvSpPr>
        <dsp:cNvPr id="0" name=""/>
        <dsp:cNvSpPr/>
      </dsp:nvSpPr>
      <dsp:spPr>
        <a:xfrm>
          <a:off x="0" y="115586"/>
          <a:ext cx="11081084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0" i="0" kern="1200" dirty="0"/>
            <a:t>Incardinación en un convenio de sector (los “recaderos” del ALEH)</a:t>
          </a:r>
          <a:endParaRPr lang="es-ES" sz="2600" kern="1200" dirty="0"/>
        </a:p>
      </dsp:txBody>
      <dsp:txXfrm>
        <a:off x="48262" y="163848"/>
        <a:ext cx="10984560" cy="892126"/>
      </dsp:txXfrm>
    </dsp:sp>
    <dsp:sp modelId="{FC06C95A-8A00-421D-BEB7-8B274D6CAAFC}">
      <dsp:nvSpPr>
        <dsp:cNvPr id="0" name=""/>
        <dsp:cNvSpPr/>
      </dsp:nvSpPr>
      <dsp:spPr>
        <a:xfrm>
          <a:off x="0" y="1129012"/>
          <a:ext cx="11081084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0" i="0" kern="1200"/>
            <a:t>Sindicalización de la legitimación para negociar</a:t>
          </a:r>
          <a:endParaRPr lang="es-ES" sz="2600" kern="1200" dirty="0"/>
        </a:p>
      </dsp:txBody>
      <dsp:txXfrm>
        <a:off x="48262" y="1177274"/>
        <a:ext cx="10984560" cy="892126"/>
      </dsp:txXfrm>
    </dsp:sp>
    <dsp:sp modelId="{3A82BDCE-6DF4-42D4-97F1-8F723109D191}">
      <dsp:nvSpPr>
        <dsp:cNvPr id="0" name=""/>
        <dsp:cNvSpPr/>
      </dsp:nvSpPr>
      <dsp:spPr>
        <a:xfrm>
          <a:off x="0" y="2192543"/>
          <a:ext cx="11081084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0" i="0" kern="1200"/>
            <a:t>Negociación pluriempresarial (sí en caso de “redes”) </a:t>
          </a:r>
          <a:endParaRPr lang="es-ES" sz="2600" kern="1200"/>
        </a:p>
      </dsp:txBody>
      <dsp:txXfrm>
        <a:off x="48262" y="2240805"/>
        <a:ext cx="10984560" cy="892126"/>
      </dsp:txXfrm>
    </dsp:sp>
    <dsp:sp modelId="{E2F4CD7C-927C-4E44-B679-2A9087C7C709}">
      <dsp:nvSpPr>
        <dsp:cNvPr id="0" name=""/>
        <dsp:cNvSpPr/>
      </dsp:nvSpPr>
      <dsp:spPr>
        <a:xfrm>
          <a:off x="0" y="3181193"/>
          <a:ext cx="11081084" cy="1157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1824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600" b="0" i="0" kern="1200" dirty="0"/>
            <a:t>Resolución de 13 de marzo de 2017, de la Dirección General de Empleo, por la que se registra y publica el IV Convenio colectivo sectorial estatal de servicios externos auxiliares y atención al cliente en empresas de servicios ferroviarios (BOE 28 de marzo)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600" b="0" i="0" kern="1200" dirty="0"/>
            <a:t>Convenio Colectivo del sector Montajes y Empresas Auxiliares del Principado de Asturias, 2016 – 2018 (Res. 1-sep-2016, BOPA 16 sep.).</a:t>
          </a:r>
          <a:endParaRPr lang="es-ES" sz="1600" kern="1200" dirty="0"/>
        </a:p>
      </dsp:txBody>
      <dsp:txXfrm>
        <a:off x="0" y="3181193"/>
        <a:ext cx="11081084" cy="1157130"/>
      </dsp:txXfrm>
    </dsp:sp>
    <dsp:sp modelId="{376CCF50-9F1A-4DA4-9324-E2D1C7E2CCFE}">
      <dsp:nvSpPr>
        <dsp:cNvPr id="0" name=""/>
        <dsp:cNvSpPr/>
      </dsp:nvSpPr>
      <dsp:spPr>
        <a:xfrm>
          <a:off x="0" y="4338323"/>
          <a:ext cx="11081084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0" i="0" kern="1200"/>
            <a:t>Con prioridad aplicativa, probablemente, del convenio de grupo o red, sobre el de empresa (D. SORIANO CORTÉS)</a:t>
          </a:r>
          <a:endParaRPr lang="es-ES" sz="2600" kern="1200"/>
        </a:p>
      </dsp:txBody>
      <dsp:txXfrm>
        <a:off x="48262" y="4386585"/>
        <a:ext cx="10984560" cy="89212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F412D-C6A5-4E9F-9D82-2628FD35CAEE}">
      <dsp:nvSpPr>
        <dsp:cNvPr id="0" name=""/>
        <dsp:cNvSpPr/>
      </dsp:nvSpPr>
      <dsp:spPr>
        <a:xfrm>
          <a:off x="0" y="64979"/>
          <a:ext cx="11473841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b="0" i="0" kern="1200" dirty="0"/>
            <a:t>Principios de </a:t>
          </a:r>
          <a:r>
            <a:rPr lang="es-ES" sz="3500" b="1" i="0" u="sng" kern="1200" dirty="0"/>
            <a:t>unidad de empresa y especialidad</a:t>
          </a:r>
          <a:endParaRPr lang="es-ES" sz="3500" kern="1200" dirty="0"/>
        </a:p>
      </dsp:txBody>
      <dsp:txXfrm>
        <a:off x="39980" y="104959"/>
        <a:ext cx="11393881" cy="739039"/>
      </dsp:txXfrm>
    </dsp:sp>
    <dsp:sp modelId="{A13376A9-EA30-4F81-833F-FD365DC1C1A5}">
      <dsp:nvSpPr>
        <dsp:cNvPr id="0" name=""/>
        <dsp:cNvSpPr/>
      </dsp:nvSpPr>
      <dsp:spPr>
        <a:xfrm>
          <a:off x="0" y="883979"/>
          <a:ext cx="11473841" cy="4781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4294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700" b="0" i="0" kern="1200" dirty="0"/>
            <a:t>El </a:t>
          </a:r>
          <a:r>
            <a:rPr lang="es-ES" sz="2700" b="1" i="0" u="sng" kern="1200" dirty="0"/>
            <a:t>más idóneo funcionalmente</a:t>
          </a:r>
          <a:endParaRPr lang="es-E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700" b="0" i="0" kern="1200"/>
            <a:t>Y el que </a:t>
          </a:r>
          <a:r>
            <a:rPr lang="es-ES" sz="2700" b="1" i="0" u="sng" kern="1200"/>
            <a:t>territorialmente</a:t>
          </a:r>
          <a:r>
            <a:rPr lang="es-ES" sz="2700" b="0" i="0" kern="1200"/>
            <a:t> corresponda en función del lugar de la sede o de prestación de servicios (el problema de la Construcción en Asturias)</a:t>
          </a:r>
          <a:endParaRPr lang="es-ES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700" b="0" i="0" kern="1200"/>
            <a:t>Si hay pluralidad de actividades: </a:t>
          </a:r>
          <a:r>
            <a:rPr lang="es-ES" sz="2700" b="1" i="0" u="sng" kern="1200"/>
            <a:t>actividad predominante</a:t>
          </a:r>
          <a:endParaRPr lang="es-ES" sz="2700" kern="1200"/>
        </a:p>
        <a:p>
          <a:pPr marL="457200" lvl="2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700" b="0" i="0" kern="1200" dirty="0"/>
            <a:t>Datos formales, mero indicio (objeto social, epígrafe del </a:t>
          </a:r>
          <a:r>
            <a:rPr lang="es-ES" sz="2700" b="0" i="0" kern="1200" dirty="0" err="1"/>
            <a:t>IAE,l</a:t>
          </a:r>
          <a:r>
            <a:rPr lang="es-ES" sz="2700" b="0" i="0" kern="1200" dirty="0"/>
            <a:t> código CNAE-2009 (RD 475/2007, de 13 de abril), inscripción en la Seguridad Social o la información al respecto consignada en el contrato de trabajo)</a:t>
          </a:r>
          <a:endParaRPr lang="es-ES" sz="2700" kern="1200" dirty="0"/>
        </a:p>
        <a:p>
          <a:pPr marL="457200" lvl="2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700" b="1" i="0" u="sng" kern="1200" dirty="0"/>
            <a:t>Actividad “real” </a:t>
          </a:r>
          <a:r>
            <a:rPr lang="es-ES" sz="2700" b="0" i="0" kern="1200" dirty="0"/>
            <a:t>(volumen de empleo, especialidades de los trabajadores, volumen de negocio, facturación o ventas, nivel inversor dedicado a cada actividad o línea productiva…[SSTS de 17-3-2015 (Rec.1464/14) y 6-4-2017 (Rec.1869/16)]; STSJ de Asturias, Social, de 24-4-2015 (Rec.704/2015), empresa dedicada al alquiler y montaje de andamios]</a:t>
          </a:r>
          <a:endParaRPr lang="es-ES" sz="2700" kern="1200" dirty="0"/>
        </a:p>
      </dsp:txBody>
      <dsp:txXfrm>
        <a:off x="0" y="883979"/>
        <a:ext cx="11473841" cy="478169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71E02-2AFE-4A23-83D8-870AF948EABC}">
      <dsp:nvSpPr>
        <dsp:cNvPr id="0" name=""/>
        <dsp:cNvSpPr/>
      </dsp:nvSpPr>
      <dsp:spPr>
        <a:xfrm>
          <a:off x="0" y="1153627"/>
          <a:ext cx="10368991" cy="153817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784C6D-D313-4BA1-A047-6E440976FD65}">
      <dsp:nvSpPr>
        <dsp:cNvPr id="0" name=""/>
        <dsp:cNvSpPr/>
      </dsp:nvSpPr>
      <dsp:spPr>
        <a:xfrm>
          <a:off x="93" y="0"/>
          <a:ext cx="5172696" cy="153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kern="1200"/>
            <a:t>Si no es posible determinar cuál es la actividad “preponderante” [STS 17-3-2015 (Rec.1464/14); [STS 9-12-2015 (Rec.135/2014); y dictámenes CCNCC 50/06, 66/09, 88/2015, 74/2016 y 35/2017].</a:t>
          </a:r>
          <a:endParaRPr lang="es-ES" sz="1900" kern="1200"/>
        </a:p>
      </dsp:txBody>
      <dsp:txXfrm>
        <a:off x="93" y="0"/>
        <a:ext cx="5172696" cy="1538170"/>
      </dsp:txXfrm>
    </dsp:sp>
    <dsp:sp modelId="{505FB983-C4E7-49D7-8CB1-45E2C24682F9}">
      <dsp:nvSpPr>
        <dsp:cNvPr id="0" name=""/>
        <dsp:cNvSpPr/>
      </dsp:nvSpPr>
      <dsp:spPr>
        <a:xfrm>
          <a:off x="2394170" y="1730441"/>
          <a:ext cx="384542" cy="384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91F2E-6F7A-411E-AD48-3AA6AB3C32D1}">
      <dsp:nvSpPr>
        <dsp:cNvPr id="0" name=""/>
        <dsp:cNvSpPr/>
      </dsp:nvSpPr>
      <dsp:spPr>
        <a:xfrm>
          <a:off x="5315414" y="2307255"/>
          <a:ext cx="4016584" cy="153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kern="1200" dirty="0"/>
            <a:t>¿Y si el trabajador hace varias funciones? El de la actividad predominante o el funcionalmente más idóneo</a:t>
          </a:r>
          <a:endParaRPr lang="es-ES" sz="1900" kern="1200" dirty="0"/>
        </a:p>
      </dsp:txBody>
      <dsp:txXfrm>
        <a:off x="5315414" y="2307255"/>
        <a:ext cx="4016584" cy="1538170"/>
      </dsp:txXfrm>
    </dsp:sp>
    <dsp:sp modelId="{309657F8-5290-4091-A0A9-B9B808A4CF34}">
      <dsp:nvSpPr>
        <dsp:cNvPr id="0" name=""/>
        <dsp:cNvSpPr/>
      </dsp:nvSpPr>
      <dsp:spPr>
        <a:xfrm>
          <a:off x="7131435" y="1730441"/>
          <a:ext cx="384542" cy="384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59E28-71AA-48D9-8FAA-0BF7BAF23F33}">
      <dsp:nvSpPr>
        <dsp:cNvPr id="0" name=""/>
        <dsp:cNvSpPr/>
      </dsp:nvSpPr>
      <dsp:spPr>
        <a:xfrm>
          <a:off x="0" y="122189"/>
          <a:ext cx="11260899" cy="14189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0" i="0" kern="1200"/>
            <a:t>Extender </a:t>
          </a:r>
          <a:r>
            <a:rPr lang="es-ES" sz="2100" b="1" i="0" u="sng" kern="1200"/>
            <a:t>modelo ETT </a:t>
          </a:r>
          <a:r>
            <a:rPr lang="es-ES" sz="2100" b="0" i="0" kern="1200"/>
            <a:t>(art.11) y aplicar el convenio de la empresa principal a los trabajadores de la multiservicios que presten servicios en el centro de trabajo de aquella </a:t>
          </a:r>
          <a:endParaRPr lang="es-ES" sz="2100" kern="1200"/>
        </a:p>
      </dsp:txBody>
      <dsp:txXfrm>
        <a:off x="69266" y="191455"/>
        <a:ext cx="11122367" cy="1280385"/>
      </dsp:txXfrm>
    </dsp:sp>
    <dsp:sp modelId="{AB89955D-1AF2-41BB-81FE-48C158D769F8}">
      <dsp:nvSpPr>
        <dsp:cNvPr id="0" name=""/>
        <dsp:cNvSpPr/>
      </dsp:nvSpPr>
      <dsp:spPr>
        <a:xfrm>
          <a:off x="0" y="1601587"/>
          <a:ext cx="11260899" cy="14189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0" i="0" kern="1200" dirty="0"/>
            <a:t>Modelo Ley Contratos Sector Público (Ley 9/2017) (art.122.2): Inclusión de </a:t>
          </a:r>
          <a:r>
            <a:rPr lang="es-ES" sz="2100" b="1" i="0" u="sng" kern="1200" dirty="0"/>
            <a:t>cláusulas de garantía salarial para los trabajadores de las empresas multiservicios en los convenios colectivos sectoriales</a:t>
          </a:r>
          <a:r>
            <a:rPr lang="es-ES" sz="2100" b="0" i="0" kern="1200" dirty="0"/>
            <a:t> [G.P. ROJAS RIVERO, cita Convenio de Hostelería de Alicante (BO Alicante 28-9-17); y al CC Hostelería de las Islas Baleares (BO Illes Balears 31-7-14)]</a:t>
          </a:r>
          <a:endParaRPr lang="es-ES" sz="2100" kern="1200" dirty="0"/>
        </a:p>
      </dsp:txBody>
      <dsp:txXfrm>
        <a:off x="69266" y="1670853"/>
        <a:ext cx="11122367" cy="1280385"/>
      </dsp:txXfrm>
    </dsp:sp>
    <dsp:sp modelId="{42D9B6C0-E4A6-4067-A0B6-9399E277F7EA}">
      <dsp:nvSpPr>
        <dsp:cNvPr id="0" name=""/>
        <dsp:cNvSpPr/>
      </dsp:nvSpPr>
      <dsp:spPr>
        <a:xfrm>
          <a:off x="0" y="3080984"/>
          <a:ext cx="11260899" cy="5982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0" i="0" kern="1200"/>
            <a:t>Negociación </a:t>
          </a:r>
          <a:r>
            <a:rPr lang="es-ES" sz="2100" b="1" i="0" u="sng" kern="1200"/>
            <a:t>convenio sectorial propio</a:t>
          </a:r>
          <a:endParaRPr lang="es-ES" sz="2100" kern="1200"/>
        </a:p>
      </dsp:txBody>
      <dsp:txXfrm>
        <a:off x="29203" y="3110187"/>
        <a:ext cx="11202493" cy="539823"/>
      </dsp:txXfrm>
    </dsp:sp>
    <dsp:sp modelId="{F4AF52B6-4D18-4015-AD40-7ADD9B44252F}">
      <dsp:nvSpPr>
        <dsp:cNvPr id="0" name=""/>
        <dsp:cNvSpPr/>
      </dsp:nvSpPr>
      <dsp:spPr>
        <a:xfrm>
          <a:off x="0" y="3679214"/>
          <a:ext cx="11260899" cy="52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7534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600" b="0" i="1" kern="1200" dirty="0"/>
            <a:t>"Asociación de Empresas de Externalización de Servicios Auxiliares a la Producción</a:t>
          </a:r>
          <a:r>
            <a:rPr lang="es-ES" sz="1600" b="0" i="0" kern="1200" dirty="0"/>
            <a:t>“ (G.P. ROJAS RIVERO, 2018 cita caso de </a:t>
          </a:r>
          <a:r>
            <a:rPr lang="es-ES" sz="1600" b="0" i="0" kern="1200" dirty="0" err="1"/>
            <a:t>Navarrra</a:t>
          </a:r>
          <a:r>
            <a:rPr lang="es-ES" sz="1600" b="0" i="0" kern="1200" dirty="0"/>
            <a:t>).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600" b="0" i="0" kern="1200" dirty="0"/>
            <a:t>¿Es el de “multiservicios” un verdadero sector?</a:t>
          </a:r>
          <a:endParaRPr lang="es-ES" sz="1600" kern="1200" dirty="0"/>
        </a:p>
      </dsp:txBody>
      <dsp:txXfrm>
        <a:off x="0" y="3679214"/>
        <a:ext cx="11260899" cy="521640"/>
      </dsp:txXfrm>
    </dsp:sp>
    <dsp:sp modelId="{D4853FF7-EF26-4EA3-B2FD-F7FB06742A42}">
      <dsp:nvSpPr>
        <dsp:cNvPr id="0" name=""/>
        <dsp:cNvSpPr/>
      </dsp:nvSpPr>
      <dsp:spPr>
        <a:xfrm>
          <a:off x="0" y="4200854"/>
          <a:ext cx="11260899" cy="14189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i="0" u="sng" kern="1200"/>
            <a:t>Delimitación más “abierta” de los ámbitos funcionales de los convenios sectoriales </a:t>
          </a:r>
          <a:r>
            <a:rPr lang="es-ES" sz="2100" b="0" i="0" kern="1200"/>
            <a:t>inclusivos de todas las empresas, incluidas las auxiliares o subcontratistas, que desarrollen sus labores en el sector [SSTSJ Canarias/Las Palmas de 6-11-13 (Rec.80/13); 20-1-14 (Rec.458/12); y 29-1-15 (Rec.621/14) (G.P. ROJAS RIVERO, 2018)</a:t>
          </a:r>
          <a:endParaRPr lang="es-ES" sz="2100" kern="1200"/>
        </a:p>
      </dsp:txBody>
      <dsp:txXfrm>
        <a:off x="69266" y="4270120"/>
        <a:ext cx="11122367" cy="1280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F5FDE-9DD0-4861-8D4E-326354984A57}">
      <dsp:nvSpPr>
        <dsp:cNvPr id="0" name=""/>
        <dsp:cNvSpPr/>
      </dsp:nvSpPr>
      <dsp:spPr>
        <a:xfrm>
          <a:off x="0" y="20013"/>
          <a:ext cx="9697530" cy="89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100" b="0" i="0" kern="1200" dirty="0"/>
            <a:t>¿Qué fenómenos dan lugar a este nuevo escenario?</a:t>
          </a:r>
          <a:endParaRPr lang="es-ES" sz="3100" kern="1200" dirty="0"/>
        </a:p>
      </dsp:txBody>
      <dsp:txXfrm>
        <a:off x="0" y="20013"/>
        <a:ext cx="9697530" cy="892800"/>
      </dsp:txXfrm>
    </dsp:sp>
    <dsp:sp modelId="{A679C313-1F8A-415C-B0DF-C5CF7E05EB2C}">
      <dsp:nvSpPr>
        <dsp:cNvPr id="0" name=""/>
        <dsp:cNvSpPr/>
      </dsp:nvSpPr>
      <dsp:spPr>
        <a:xfrm>
          <a:off x="0" y="912813"/>
          <a:ext cx="9697530" cy="4084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100" b="1" i="1" kern="1200" dirty="0"/>
            <a:t>“Externalizaciones salvajes” </a:t>
          </a:r>
        </a:p>
        <a:p>
          <a:pPr marL="571500" lvl="2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100" b="0" i="0" u="sng" kern="1200" dirty="0"/>
            <a:t>Recurso masivo</a:t>
          </a:r>
          <a:r>
            <a:rPr lang="es-ES" sz="3100" b="0" i="0" kern="1200" dirty="0"/>
            <a:t> a la sustitución de personal fijo propio por </a:t>
          </a:r>
          <a:r>
            <a:rPr lang="es-ES" sz="3100" b="0" i="0" u="sng" kern="1200" dirty="0"/>
            <a:t>personal subcontratado</a:t>
          </a:r>
          <a:endParaRPr lang="es-ES" sz="3100" u="sng" kern="1200" dirty="0"/>
        </a:p>
        <a:p>
          <a:pPr marL="571500" lvl="2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100" b="0" i="0" kern="1200" dirty="0"/>
            <a:t>Proliferación de las empresas </a:t>
          </a:r>
          <a:r>
            <a:rPr lang="es-ES" sz="3100" b="0" i="0" u="sng" kern="1200" dirty="0"/>
            <a:t>multiservicios</a:t>
          </a:r>
          <a:endParaRPr lang="es-ES" sz="3100" u="sng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100" kern="1200" dirty="0"/>
            <a:t>Trabajo “a llamada”, “a demanda”, </a:t>
          </a:r>
          <a:r>
            <a:rPr lang="es-ES" sz="3100" i="1" kern="1200" dirty="0" err="1"/>
            <a:t>zero</a:t>
          </a:r>
          <a:r>
            <a:rPr lang="es-ES" sz="3100" i="1" kern="1200" dirty="0"/>
            <a:t> </a:t>
          </a:r>
          <a:r>
            <a:rPr lang="es-ES" sz="3100" i="1" kern="1200" dirty="0" err="1"/>
            <a:t>hour</a:t>
          </a:r>
          <a:r>
            <a:rPr lang="es-ES" sz="3100" i="1" kern="1200" dirty="0"/>
            <a:t> </a:t>
          </a:r>
          <a:r>
            <a:rPr lang="es-ES" sz="3100" i="1" kern="1200" dirty="0" err="1"/>
            <a:t>contracts</a:t>
          </a:r>
          <a:endParaRPr lang="es-ES" sz="3100" i="1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100" b="0" i="0" kern="1200" dirty="0"/>
            <a:t>Avances tecnológicos, digitalización, </a:t>
          </a:r>
          <a:r>
            <a:rPr lang="es-ES" sz="3100" b="0" i="0" u="sng" kern="1200" dirty="0"/>
            <a:t>empleo intensivo</a:t>
          </a:r>
          <a:r>
            <a:rPr lang="es-ES" sz="3100" b="0" i="0" kern="1200" dirty="0"/>
            <a:t>…</a:t>
          </a:r>
          <a:endParaRPr lang="es-E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100" b="0" i="0" u="sng" kern="1200" dirty="0"/>
            <a:t>Descomposición de la empresa </a:t>
          </a:r>
          <a:r>
            <a:rPr lang="es-ES" sz="3100" b="0" i="0" kern="1200" dirty="0"/>
            <a:t>y volatilización de la noción de centro de trabajo = el </a:t>
          </a:r>
          <a:r>
            <a:rPr lang="es-ES" sz="3100" b="1" i="0" kern="1200" dirty="0"/>
            <a:t>“</a:t>
          </a:r>
          <a:r>
            <a:rPr lang="es-ES" sz="3100" b="1" i="1" kern="1200" dirty="0" err="1"/>
            <a:t>fissured</a:t>
          </a:r>
          <a:r>
            <a:rPr lang="es-ES" sz="3100" b="1" i="1" kern="1200" dirty="0"/>
            <a:t> </a:t>
          </a:r>
          <a:r>
            <a:rPr lang="es-ES" sz="3100" b="1" i="1" kern="1200" dirty="0" err="1"/>
            <a:t>workplace</a:t>
          </a:r>
          <a:r>
            <a:rPr lang="es-ES" sz="3100" b="1" i="0" kern="1200" dirty="0"/>
            <a:t>”</a:t>
          </a:r>
          <a:endParaRPr lang="es-ES" sz="3100" kern="1200" dirty="0"/>
        </a:p>
      </dsp:txBody>
      <dsp:txXfrm>
        <a:off x="0" y="912813"/>
        <a:ext cx="9697530" cy="408456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6EDCF-08C6-479D-96F8-1A427DBC5BC9}">
      <dsp:nvSpPr>
        <dsp:cNvPr id="0" name=""/>
        <dsp:cNvSpPr/>
      </dsp:nvSpPr>
      <dsp:spPr>
        <a:xfrm>
          <a:off x="0" y="20519"/>
          <a:ext cx="9603275" cy="70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u="sng" kern="1200"/>
            <a:t>STS de 20 de junio de 2019</a:t>
          </a:r>
          <a:r>
            <a:rPr lang="es-ES" sz="3000" b="1" kern="1200"/>
            <a:t> (Rec.98/18)</a:t>
          </a:r>
          <a:endParaRPr lang="es-ES" sz="3000" kern="1200"/>
        </a:p>
      </dsp:txBody>
      <dsp:txXfrm>
        <a:off x="34269" y="54788"/>
        <a:ext cx="9534737" cy="633462"/>
      </dsp:txXfrm>
    </dsp:sp>
    <dsp:sp modelId="{C3B4E87A-4175-4AEE-94A6-121990373F83}">
      <dsp:nvSpPr>
        <dsp:cNvPr id="0" name=""/>
        <dsp:cNvSpPr/>
      </dsp:nvSpPr>
      <dsp:spPr>
        <a:xfrm>
          <a:off x="0" y="722519"/>
          <a:ext cx="9603275" cy="329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90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kern="1200" dirty="0"/>
            <a:t>En el marco de dos </a:t>
          </a:r>
          <a:r>
            <a:rPr lang="es-ES" sz="2300" u="sng" kern="1200" dirty="0"/>
            <a:t>procedimientos de adopción de medidas de ajuste</a:t>
          </a:r>
          <a:r>
            <a:rPr lang="es-ES" sz="2300" kern="1200" dirty="0"/>
            <a:t> en la empresa Banco Castilla-La Mancha y Liberbank (2013 y 2017), la empresa alcanza </a:t>
          </a:r>
          <a:r>
            <a:rPr lang="es-ES" sz="2300" u="sng" kern="1200" dirty="0"/>
            <a:t>acuerdos individuales con 554 de los 650 directivos</a:t>
          </a:r>
          <a:r>
            <a:rPr lang="es-ES" sz="2300" kern="1200" dirty="0"/>
            <a:t> afectados para </a:t>
          </a:r>
          <a:r>
            <a:rPr lang="es-ES" sz="2300" u="sng" kern="1200" dirty="0"/>
            <a:t>sustituir una parte fija del salario por variable</a:t>
          </a:r>
          <a:endParaRPr lang="es-E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kern="1200" dirty="0"/>
            <a:t>Ya </a:t>
          </a:r>
          <a:r>
            <a:rPr lang="es-ES" sz="2300" u="sng" kern="1200" dirty="0"/>
            <a:t>llueve sobre mojado</a:t>
          </a:r>
          <a:r>
            <a:rPr lang="es-ES" sz="2300" kern="1200" dirty="0"/>
            <a:t>: </a:t>
          </a:r>
          <a:r>
            <a:rPr lang="es-ES" sz="2300" u="sng" kern="1200" dirty="0"/>
            <a:t>la empresa ya fue condenada por lesión de derechos fundamentales por un plan de bajas incentivadas a través de pactos individuales</a:t>
          </a:r>
          <a:r>
            <a:rPr lang="es-ES" sz="2300" kern="1200" dirty="0"/>
            <a:t> (STS nº825/2016, de 11 de octubre de 2016, que confirma la de la AN nº193/2015, de 20 de noviembre de 2015).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kern="1200" dirty="0"/>
            <a:t>La </a:t>
          </a:r>
          <a:r>
            <a:rPr lang="es-ES" sz="2300" u="sng" kern="1200" dirty="0"/>
            <a:t>Inspección de Trabajo informó que se trataba de una MSCT colectiva</a:t>
          </a:r>
          <a:r>
            <a:rPr lang="es-ES" sz="2300" kern="1200" dirty="0"/>
            <a:t> que debiera haberse tramitado por el procedimiento del art.41.4 ET</a:t>
          </a:r>
        </a:p>
      </dsp:txBody>
      <dsp:txXfrm>
        <a:off x="0" y="722519"/>
        <a:ext cx="9603275" cy="32913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1A584-BBA5-472C-BEE1-EA220FD3D281}">
      <dsp:nvSpPr>
        <dsp:cNvPr id="0" name=""/>
        <dsp:cNvSpPr/>
      </dsp:nvSpPr>
      <dsp:spPr>
        <a:xfrm>
          <a:off x="911407" y="1955"/>
          <a:ext cx="3735523" cy="1867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0" i="0" kern="1200"/>
            <a:t>La repercusión de la subcontratación en el ejercicio del derecho de huelga = ruptura de la bilateralidad</a:t>
          </a:r>
          <a:endParaRPr lang="es-ES" sz="2500" kern="1200"/>
        </a:p>
      </dsp:txBody>
      <dsp:txXfrm>
        <a:off x="966112" y="56660"/>
        <a:ext cx="3626113" cy="1758351"/>
      </dsp:txXfrm>
    </dsp:sp>
    <dsp:sp modelId="{902B2379-101D-480B-8584-30D3FCC8B10E}">
      <dsp:nvSpPr>
        <dsp:cNvPr id="0" name=""/>
        <dsp:cNvSpPr/>
      </dsp:nvSpPr>
      <dsp:spPr>
        <a:xfrm>
          <a:off x="1284960" y="1869717"/>
          <a:ext cx="529996" cy="1232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2349"/>
              </a:lnTo>
              <a:lnTo>
                <a:pt x="529996" y="123234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3F895-78C4-4285-8B93-7581879B576B}">
      <dsp:nvSpPr>
        <dsp:cNvPr id="0" name=""/>
        <dsp:cNvSpPr/>
      </dsp:nvSpPr>
      <dsp:spPr>
        <a:xfrm>
          <a:off x="1814956" y="2168185"/>
          <a:ext cx="2988418" cy="1867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0" i="0" kern="1200"/>
            <a:t>Efectos de la huelga en la contratista sobre empresa principal y empresas clientes</a:t>
          </a:r>
          <a:endParaRPr lang="es-ES" sz="2500" kern="1200"/>
        </a:p>
      </dsp:txBody>
      <dsp:txXfrm>
        <a:off x="1869661" y="2222890"/>
        <a:ext cx="2879008" cy="1758351"/>
      </dsp:txXfrm>
    </dsp:sp>
    <dsp:sp modelId="{402D7782-7383-4D9C-B79A-22AD6868AF8F}">
      <dsp:nvSpPr>
        <dsp:cNvPr id="0" name=""/>
        <dsp:cNvSpPr/>
      </dsp:nvSpPr>
      <dsp:spPr>
        <a:xfrm>
          <a:off x="5580812" y="1955"/>
          <a:ext cx="3735523" cy="1867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0" i="0" kern="1200"/>
            <a:t>La externalización como arma “antihuelga”</a:t>
          </a:r>
          <a:endParaRPr lang="es-ES" sz="2500" kern="1200"/>
        </a:p>
      </dsp:txBody>
      <dsp:txXfrm>
        <a:off x="5635517" y="56660"/>
        <a:ext cx="3626113" cy="1758351"/>
      </dsp:txXfrm>
    </dsp:sp>
    <dsp:sp modelId="{17EE3481-3C6E-4251-88AF-9ECE8C347DFD}">
      <dsp:nvSpPr>
        <dsp:cNvPr id="0" name=""/>
        <dsp:cNvSpPr/>
      </dsp:nvSpPr>
      <dsp:spPr>
        <a:xfrm>
          <a:off x="5954364" y="1869717"/>
          <a:ext cx="433709" cy="1172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2188"/>
              </a:lnTo>
              <a:lnTo>
                <a:pt x="433709" y="11721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A0A2B-1211-4631-AAA4-3875E7C64286}">
      <dsp:nvSpPr>
        <dsp:cNvPr id="0" name=""/>
        <dsp:cNvSpPr/>
      </dsp:nvSpPr>
      <dsp:spPr>
        <a:xfrm>
          <a:off x="6388074" y="2108025"/>
          <a:ext cx="2988418" cy="1867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0" i="0" kern="1200"/>
            <a:t>= proyección y extensión de la prohibición de esquirolaje </a:t>
          </a:r>
          <a:endParaRPr lang="es-ES" sz="2500" kern="1200"/>
        </a:p>
      </dsp:txBody>
      <dsp:txXfrm>
        <a:off x="6442779" y="2162730"/>
        <a:ext cx="2879008" cy="175835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C358B-F45F-4C45-A5A5-933A68589307}">
      <dsp:nvSpPr>
        <dsp:cNvPr id="0" name=""/>
        <dsp:cNvSpPr/>
      </dsp:nvSpPr>
      <dsp:spPr>
        <a:xfrm>
          <a:off x="0" y="1438812"/>
          <a:ext cx="10098199" cy="18516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B68F0-687F-4FE3-BA38-DCA35E2F6F61}">
      <dsp:nvSpPr>
        <dsp:cNvPr id="0" name=""/>
        <dsp:cNvSpPr/>
      </dsp:nvSpPr>
      <dsp:spPr>
        <a:xfrm>
          <a:off x="4548" y="0"/>
          <a:ext cx="2187778" cy="1851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1" kern="1200"/>
            <a:t>Caso Samoa: </a:t>
          </a:r>
          <a:r>
            <a:rPr lang="es-ES" sz="1700" b="0" i="0" kern="1200"/>
            <a:t>rescisión del contrato por huelga en la contratista (SSTC 75, 76 , 98, 99 y  100  a  112 / 2010)</a:t>
          </a:r>
          <a:endParaRPr lang="es-ES" sz="1700" kern="1200"/>
        </a:p>
      </dsp:txBody>
      <dsp:txXfrm>
        <a:off x="4548" y="0"/>
        <a:ext cx="2187778" cy="1851610"/>
      </dsp:txXfrm>
    </dsp:sp>
    <dsp:sp modelId="{C4DDF4C4-ECBE-4E28-8F22-4E11BABD53A6}">
      <dsp:nvSpPr>
        <dsp:cNvPr id="0" name=""/>
        <dsp:cNvSpPr/>
      </dsp:nvSpPr>
      <dsp:spPr>
        <a:xfrm>
          <a:off x="866986" y="2083061"/>
          <a:ext cx="462902" cy="4629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C5EDE-7484-41FA-8ABD-3B63053DFDC5}">
      <dsp:nvSpPr>
        <dsp:cNvPr id="0" name=""/>
        <dsp:cNvSpPr/>
      </dsp:nvSpPr>
      <dsp:spPr>
        <a:xfrm>
          <a:off x="2301716" y="2777415"/>
          <a:ext cx="2187778" cy="1851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1" kern="1200"/>
            <a:t>Caso“ALTRAD” [</a:t>
          </a:r>
          <a:r>
            <a:rPr lang="es-ES" sz="1700" b="0" i="0" kern="1200"/>
            <a:t>STS de 16 de noviembre de 2016]: CLIENTES CONTRATAN CON OTRAS</a:t>
          </a:r>
          <a:endParaRPr lang="es-ES" sz="1700" kern="1200"/>
        </a:p>
      </dsp:txBody>
      <dsp:txXfrm>
        <a:off x="2301716" y="2777415"/>
        <a:ext cx="2187778" cy="1851610"/>
      </dsp:txXfrm>
    </dsp:sp>
    <dsp:sp modelId="{36E24546-8E40-4C16-B001-901AB6B248F2}">
      <dsp:nvSpPr>
        <dsp:cNvPr id="0" name=""/>
        <dsp:cNvSpPr/>
      </dsp:nvSpPr>
      <dsp:spPr>
        <a:xfrm>
          <a:off x="3164154" y="2083061"/>
          <a:ext cx="462902" cy="4629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5383E-9F2E-45DD-8D86-77B37A50195E}">
      <dsp:nvSpPr>
        <dsp:cNvPr id="0" name=""/>
        <dsp:cNvSpPr/>
      </dsp:nvSpPr>
      <dsp:spPr>
        <a:xfrm>
          <a:off x="4598884" y="0"/>
          <a:ext cx="2187778" cy="1851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1" kern="1200"/>
            <a:t>Caso Pressprint (Grupo Prisa) </a:t>
          </a:r>
          <a:r>
            <a:rPr lang="es-ES" sz="1700" b="0" i="0" kern="1200"/>
            <a:t>[STS de 15 de febrero de 2015]</a:t>
          </a:r>
          <a:endParaRPr lang="es-ES" sz="1700" kern="1200"/>
        </a:p>
      </dsp:txBody>
      <dsp:txXfrm>
        <a:off x="4598884" y="0"/>
        <a:ext cx="2187778" cy="1851610"/>
      </dsp:txXfrm>
    </dsp:sp>
    <dsp:sp modelId="{2F673972-9434-4C38-B175-9864D2E8E428}">
      <dsp:nvSpPr>
        <dsp:cNvPr id="0" name=""/>
        <dsp:cNvSpPr/>
      </dsp:nvSpPr>
      <dsp:spPr>
        <a:xfrm>
          <a:off x="5461322" y="2083061"/>
          <a:ext cx="462902" cy="4629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CFA00-ADF9-4957-9B14-114F41AD2146}">
      <dsp:nvSpPr>
        <dsp:cNvPr id="0" name=""/>
        <dsp:cNvSpPr/>
      </dsp:nvSpPr>
      <dsp:spPr>
        <a:xfrm>
          <a:off x="6896051" y="2777415"/>
          <a:ext cx="2187778" cy="1851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1" kern="1200"/>
            <a:t>Caso Coca-Cola Iberian Partners [</a:t>
          </a:r>
          <a:r>
            <a:rPr lang="es-ES" sz="1700" b="0" i="0" kern="1200"/>
            <a:t>STS de 20 de abril de 2015]</a:t>
          </a:r>
          <a:endParaRPr lang="es-ES" sz="1700" kern="1200"/>
        </a:p>
      </dsp:txBody>
      <dsp:txXfrm>
        <a:off x="6896051" y="2777415"/>
        <a:ext cx="2187778" cy="1851610"/>
      </dsp:txXfrm>
    </dsp:sp>
    <dsp:sp modelId="{D84FB757-2A5E-41DF-9444-75A4F67E3C0B}">
      <dsp:nvSpPr>
        <dsp:cNvPr id="0" name=""/>
        <dsp:cNvSpPr/>
      </dsp:nvSpPr>
      <dsp:spPr>
        <a:xfrm>
          <a:off x="7758489" y="2083061"/>
          <a:ext cx="462902" cy="4629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25A3C-26B5-4076-AF7A-3977B6F01222}">
      <dsp:nvSpPr>
        <dsp:cNvPr id="0" name=""/>
        <dsp:cNvSpPr/>
      </dsp:nvSpPr>
      <dsp:spPr>
        <a:xfrm>
          <a:off x="3077368" y="0"/>
          <a:ext cx="3449638" cy="344963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b="0" i="0" kern="1200"/>
            <a:t>¡Muchas gracias por vuestra atención!</a:t>
          </a:r>
          <a:endParaRPr lang="es-ES" sz="4300" kern="1200"/>
        </a:p>
      </dsp:txBody>
      <dsp:txXfrm>
        <a:off x="3582556" y="505188"/>
        <a:ext cx="2439262" cy="24392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FDCF7-8571-4247-9A80-400D46FB8EB0}">
      <dsp:nvSpPr>
        <dsp:cNvPr id="0" name=""/>
        <dsp:cNvSpPr/>
      </dsp:nvSpPr>
      <dsp:spPr>
        <a:xfrm>
          <a:off x="0" y="0"/>
          <a:ext cx="4334005" cy="43340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BE431-ED13-4B79-A71E-F3D2C4DD14C4}">
      <dsp:nvSpPr>
        <dsp:cNvPr id="0" name=""/>
        <dsp:cNvSpPr/>
      </dsp:nvSpPr>
      <dsp:spPr>
        <a:xfrm>
          <a:off x="2167002" y="0"/>
          <a:ext cx="7436272" cy="4334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/>
            <a:t>Incrementan el trabajo autónomo ficticio</a:t>
          </a:r>
          <a:endParaRPr lang="es-ES" sz="2000" kern="1200" dirty="0"/>
        </a:p>
      </dsp:txBody>
      <dsp:txXfrm>
        <a:off x="2167002" y="0"/>
        <a:ext cx="7436272" cy="693440"/>
      </dsp:txXfrm>
    </dsp:sp>
    <dsp:sp modelId="{8156F8B2-5C8F-4735-90C5-02CA78DE7266}">
      <dsp:nvSpPr>
        <dsp:cNvPr id="0" name=""/>
        <dsp:cNvSpPr/>
      </dsp:nvSpPr>
      <dsp:spPr>
        <a:xfrm>
          <a:off x="455070" y="693440"/>
          <a:ext cx="3423863" cy="34238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02C0C5-7C02-4836-8750-6ABBA4207D37}">
      <dsp:nvSpPr>
        <dsp:cNvPr id="0" name=""/>
        <dsp:cNvSpPr/>
      </dsp:nvSpPr>
      <dsp:spPr>
        <a:xfrm>
          <a:off x="2167002" y="693440"/>
          <a:ext cx="7436272" cy="34238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/>
            <a:t>Y el falso trabajo a tiempo parcial</a:t>
          </a:r>
          <a:endParaRPr lang="es-ES" sz="2000" kern="1200" dirty="0"/>
        </a:p>
      </dsp:txBody>
      <dsp:txXfrm>
        <a:off x="2167002" y="693440"/>
        <a:ext cx="7436272" cy="693440"/>
      </dsp:txXfrm>
    </dsp:sp>
    <dsp:sp modelId="{8D66876C-899F-49C3-A899-84D19014DAA6}">
      <dsp:nvSpPr>
        <dsp:cNvPr id="0" name=""/>
        <dsp:cNvSpPr/>
      </dsp:nvSpPr>
      <dsp:spPr>
        <a:xfrm>
          <a:off x="910141" y="1386881"/>
          <a:ext cx="2513722" cy="251372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93327-0198-4370-BE99-B2B5E1772888}">
      <dsp:nvSpPr>
        <dsp:cNvPr id="0" name=""/>
        <dsp:cNvSpPr/>
      </dsp:nvSpPr>
      <dsp:spPr>
        <a:xfrm>
          <a:off x="2167002" y="1386881"/>
          <a:ext cx="7436272" cy="25137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/>
            <a:t>Provocan precariedad y pobreza laboriosa, segregación y discriminación</a:t>
          </a:r>
          <a:endParaRPr lang="es-ES" sz="2000" kern="1200" dirty="0"/>
        </a:p>
      </dsp:txBody>
      <dsp:txXfrm>
        <a:off x="2167002" y="1386881"/>
        <a:ext cx="7436272" cy="693440"/>
      </dsp:txXfrm>
    </dsp:sp>
    <dsp:sp modelId="{40167562-A88A-4292-ADBC-EF962EF75365}">
      <dsp:nvSpPr>
        <dsp:cNvPr id="0" name=""/>
        <dsp:cNvSpPr/>
      </dsp:nvSpPr>
      <dsp:spPr>
        <a:xfrm>
          <a:off x="1365211" y="2080322"/>
          <a:ext cx="1603581" cy="16035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882B9A-F127-444C-AAD3-A7206FC47C19}">
      <dsp:nvSpPr>
        <dsp:cNvPr id="0" name=""/>
        <dsp:cNvSpPr/>
      </dsp:nvSpPr>
      <dsp:spPr>
        <a:xfrm>
          <a:off x="2167002" y="2080322"/>
          <a:ext cx="7436272" cy="16035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kern="1200" dirty="0"/>
            <a:t>Dispersan y deslocalizan a los trabajadores</a:t>
          </a:r>
          <a:endParaRPr lang="es-ES" sz="2000" kern="1200" dirty="0"/>
        </a:p>
      </dsp:txBody>
      <dsp:txXfrm>
        <a:off x="2167002" y="2080322"/>
        <a:ext cx="7436272" cy="693440"/>
      </dsp:txXfrm>
    </dsp:sp>
    <dsp:sp modelId="{EB355CF2-DAF9-4038-8E33-82BF88D32B9A}">
      <dsp:nvSpPr>
        <dsp:cNvPr id="0" name=""/>
        <dsp:cNvSpPr/>
      </dsp:nvSpPr>
      <dsp:spPr>
        <a:xfrm>
          <a:off x="1820282" y="2773763"/>
          <a:ext cx="693440" cy="6934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B3AF8-DC97-4272-863F-4DC3BFCF5FD6}">
      <dsp:nvSpPr>
        <dsp:cNvPr id="0" name=""/>
        <dsp:cNvSpPr/>
      </dsp:nvSpPr>
      <dsp:spPr>
        <a:xfrm>
          <a:off x="2167002" y="2773763"/>
          <a:ext cx="7436272" cy="6934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baseline="0" dirty="0"/>
            <a:t>Pulverizan el </a:t>
          </a:r>
          <a:r>
            <a:rPr lang="es-ES" sz="2000" u="sng" kern="1200" baseline="0" dirty="0"/>
            <a:t>vínculo de representación colectiva y sindical </a:t>
          </a:r>
          <a:r>
            <a:rPr lang="es-ES" sz="2000" kern="1200" baseline="0" dirty="0"/>
            <a:t>= </a:t>
          </a:r>
          <a:r>
            <a:rPr lang="es-ES" sz="2000" u="sng" kern="1200" baseline="0" dirty="0"/>
            <a:t>valor político y democrático fundamental en el modelo social europeo</a:t>
          </a:r>
          <a:endParaRPr lang="es-ES" sz="2000" u="sng" kern="1200" dirty="0"/>
        </a:p>
      </dsp:txBody>
      <dsp:txXfrm>
        <a:off x="2167002" y="2773763"/>
        <a:ext cx="7436272" cy="6934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42B52-0D3D-4261-83B5-1BE73C1226F3}">
      <dsp:nvSpPr>
        <dsp:cNvPr id="0" name=""/>
        <dsp:cNvSpPr/>
      </dsp:nvSpPr>
      <dsp:spPr>
        <a:xfrm rot="5400000">
          <a:off x="5857891" y="-2232003"/>
          <a:ext cx="1346167" cy="614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b="0" i="0" kern="1200" dirty="0"/>
            <a:t>= creación de sindicatos específicos de corte corporativo (</a:t>
          </a:r>
          <a:r>
            <a:rPr lang="es-ES" sz="2700" b="0" i="1" kern="1200" dirty="0" err="1"/>
            <a:t>kellys</a:t>
          </a:r>
          <a:r>
            <a:rPr lang="es-ES" sz="2700" b="0" i="0" kern="1200" dirty="0"/>
            <a:t>, “</a:t>
          </a:r>
          <a:r>
            <a:rPr lang="es-ES" sz="2700" b="0" i="1" kern="1200" dirty="0" err="1"/>
            <a:t>Riders</a:t>
          </a:r>
          <a:r>
            <a:rPr lang="es-ES" sz="2700" b="0" i="0" kern="1200" dirty="0"/>
            <a:t> por derechos”… sindicato </a:t>
          </a:r>
          <a:r>
            <a:rPr lang="es-ES" sz="2700" b="0" i="1" kern="1200" dirty="0"/>
            <a:t>OTRAS</a:t>
          </a:r>
          <a:r>
            <a:rPr lang="es-ES" sz="2700" b="0" i="0" kern="1200" dirty="0"/>
            <a:t>) </a:t>
          </a:r>
          <a:endParaRPr lang="es-ES" sz="2700" kern="1200" dirty="0"/>
        </a:p>
      </dsp:txBody>
      <dsp:txXfrm rot="-5400000">
        <a:off x="3457575" y="234027"/>
        <a:ext cx="6081086" cy="1214739"/>
      </dsp:txXfrm>
    </dsp:sp>
    <dsp:sp modelId="{FD399604-5788-4159-BE45-3C34507AF5FD}">
      <dsp:nvSpPr>
        <dsp:cNvPr id="0" name=""/>
        <dsp:cNvSpPr/>
      </dsp:nvSpPr>
      <dsp:spPr>
        <a:xfrm>
          <a:off x="0" y="42"/>
          <a:ext cx="3457575" cy="1682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0" i="0" kern="1200"/>
            <a:t>“Huida del sindicalismo de clase” </a:t>
          </a:r>
          <a:endParaRPr lang="es-ES" sz="2600" kern="1200"/>
        </a:p>
      </dsp:txBody>
      <dsp:txXfrm>
        <a:off x="82143" y="82185"/>
        <a:ext cx="3293289" cy="1518423"/>
      </dsp:txXfrm>
    </dsp:sp>
    <dsp:sp modelId="{D50BEA8D-CD8E-40C4-8A80-A0E2B5F1E759}">
      <dsp:nvSpPr>
        <dsp:cNvPr id="0" name=""/>
        <dsp:cNvSpPr/>
      </dsp:nvSpPr>
      <dsp:spPr>
        <a:xfrm rot="5400000">
          <a:off x="5857891" y="-465158"/>
          <a:ext cx="1346167" cy="6146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700" b="0" i="0" kern="1200" dirty="0"/>
            <a:t> El caso de </a:t>
          </a:r>
          <a:r>
            <a:rPr lang="es-ES" sz="2700" b="0" i="1" kern="1200" dirty="0" err="1"/>
            <a:t>Glovo</a:t>
          </a:r>
          <a:endParaRPr lang="es-ES" sz="2700" kern="1200" dirty="0"/>
        </a:p>
      </dsp:txBody>
      <dsp:txXfrm rot="-5400000">
        <a:off x="3457575" y="2000872"/>
        <a:ext cx="6081086" cy="1214739"/>
      </dsp:txXfrm>
    </dsp:sp>
    <dsp:sp modelId="{9972AF74-797C-4A05-9F9F-F3F054B4B7FA}">
      <dsp:nvSpPr>
        <dsp:cNvPr id="0" name=""/>
        <dsp:cNvSpPr/>
      </dsp:nvSpPr>
      <dsp:spPr>
        <a:xfrm>
          <a:off x="0" y="1766886"/>
          <a:ext cx="3457575" cy="1682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0" i="0" kern="1200" dirty="0"/>
            <a:t>Constitución de secciones sindicales por sindicatos minoritarios</a:t>
          </a:r>
          <a:endParaRPr lang="es-ES" sz="2600" kern="1200" dirty="0"/>
        </a:p>
      </dsp:txBody>
      <dsp:txXfrm>
        <a:off x="82143" y="1849029"/>
        <a:ext cx="3293289" cy="15184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D8822-1584-4B6F-992F-D8FD29D0AD38}">
      <dsp:nvSpPr>
        <dsp:cNvPr id="0" name=""/>
        <dsp:cNvSpPr/>
      </dsp:nvSpPr>
      <dsp:spPr>
        <a:xfrm>
          <a:off x="0" y="85393"/>
          <a:ext cx="10287078" cy="1158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0" i="0" kern="1200"/>
            <a:t>Identificar un interés colectivo propio de un conjunto de trabajadores</a:t>
          </a:r>
          <a:endParaRPr lang="es-ES" sz="3000" kern="1200"/>
        </a:p>
      </dsp:txBody>
      <dsp:txXfrm>
        <a:off x="56543" y="141936"/>
        <a:ext cx="10173992" cy="1045213"/>
      </dsp:txXfrm>
    </dsp:sp>
    <dsp:sp modelId="{637C065A-3C17-48C4-8EB3-99FBC850AFCA}">
      <dsp:nvSpPr>
        <dsp:cNvPr id="0" name=""/>
        <dsp:cNvSpPr/>
      </dsp:nvSpPr>
      <dsp:spPr>
        <a:xfrm>
          <a:off x="0" y="1243693"/>
          <a:ext cx="10287078" cy="1831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615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b="0" i="0" kern="1200"/>
            <a:t>Mayoritariamente precarios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b="0" i="0" kern="1200"/>
            <a:t>Vinculados por contratos temporales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b="0" i="0" kern="1200" dirty="0"/>
            <a:t>Segmentados por la pertenencia a actividades productivas de características muy diferenciadas</a:t>
          </a:r>
          <a:endParaRPr lang="es-E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300" b="0" i="0" kern="1200"/>
            <a:t>Ruptura de intereses comunes de los trabajadores en el seno de estas empresas</a:t>
          </a:r>
          <a:endParaRPr lang="es-ES" sz="2300" kern="1200"/>
        </a:p>
      </dsp:txBody>
      <dsp:txXfrm>
        <a:off x="0" y="1243693"/>
        <a:ext cx="10287078" cy="1831950"/>
      </dsp:txXfrm>
    </dsp:sp>
    <dsp:sp modelId="{15D8BD3F-F4F1-48F2-9689-A9E6470A39D6}">
      <dsp:nvSpPr>
        <dsp:cNvPr id="0" name=""/>
        <dsp:cNvSpPr/>
      </dsp:nvSpPr>
      <dsp:spPr>
        <a:xfrm>
          <a:off x="0" y="3075643"/>
          <a:ext cx="10287078" cy="1158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0" i="0" kern="1200"/>
            <a:t>Debilitamiento del movimiento sindical vs. revigorización necesaria de los poderes sindicales y la negociación colectiva</a:t>
          </a:r>
          <a:endParaRPr lang="es-ES" sz="3000" kern="1200"/>
        </a:p>
      </dsp:txBody>
      <dsp:txXfrm>
        <a:off x="56543" y="3132186"/>
        <a:ext cx="10173992" cy="10452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87484-1CF6-4EC6-8CBE-37EBF94BE70A}">
      <dsp:nvSpPr>
        <dsp:cNvPr id="0" name=""/>
        <dsp:cNvSpPr/>
      </dsp:nvSpPr>
      <dsp:spPr>
        <a:xfrm>
          <a:off x="0" y="42936"/>
          <a:ext cx="9603275" cy="13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/>
            <a:t>¿Permite la LOLS algo más que la dicotomía empresa// centro de trabajo?</a:t>
          </a:r>
        </a:p>
      </dsp:txBody>
      <dsp:txXfrm>
        <a:off x="67852" y="110788"/>
        <a:ext cx="9467571" cy="1254256"/>
      </dsp:txXfrm>
    </dsp:sp>
    <dsp:sp modelId="{AC922EDD-4143-4387-AED1-F8AC24DEB339}">
      <dsp:nvSpPr>
        <dsp:cNvPr id="0" name=""/>
        <dsp:cNvSpPr/>
      </dsp:nvSpPr>
      <dsp:spPr>
        <a:xfrm>
          <a:off x="0" y="1432896"/>
          <a:ext cx="9603275" cy="1974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904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800" kern="1200" dirty="0"/>
            <a:t>SSTS de </a:t>
          </a:r>
          <a:r>
            <a:rPr lang="es-ES" sz="2800" u="sng" kern="1200" dirty="0"/>
            <a:t>18-7-2014 (Rec.91/13)</a:t>
          </a:r>
          <a:r>
            <a:rPr lang="es-ES" sz="2800" kern="1200" dirty="0"/>
            <a:t>, 23-9-2015 (Rec. 253/2014 ), 21-6-2016 (Rec.182/16), 11-1-2017 (Rec.11/16), 3 de febrero de 2017 (Rec.39/16), 7-3-2017 (Rec.101/16), 10-5-2017 (Rec.88/16), 6-6-2017 (Rec.216/16); y otras muchas más recientes</a:t>
          </a:r>
        </a:p>
      </dsp:txBody>
      <dsp:txXfrm>
        <a:off x="0" y="1432896"/>
        <a:ext cx="9603275" cy="19747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F8D7D-3B62-4BC1-ABE5-28EFDD023EC3}">
      <dsp:nvSpPr>
        <dsp:cNvPr id="0" name=""/>
        <dsp:cNvSpPr/>
      </dsp:nvSpPr>
      <dsp:spPr>
        <a:xfrm>
          <a:off x="0" y="0"/>
          <a:ext cx="8162783" cy="1172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STS núm.154/2020, de 19 de febrero, RJ 2020/957</a:t>
          </a:r>
        </a:p>
      </dsp:txBody>
      <dsp:txXfrm>
        <a:off x="34348" y="34348"/>
        <a:ext cx="6897323" cy="1104027"/>
      </dsp:txXfrm>
    </dsp:sp>
    <dsp:sp modelId="{781379DB-BFF0-4EFF-B352-066905EA7A31}">
      <dsp:nvSpPr>
        <dsp:cNvPr id="0" name=""/>
        <dsp:cNvSpPr/>
      </dsp:nvSpPr>
      <dsp:spPr>
        <a:xfrm>
          <a:off x="720245" y="1368177"/>
          <a:ext cx="8162783" cy="1172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baseline="0" dirty="0"/>
            <a:t>Sección sindical irregularmente constituida (no conforme a la normativa estatutaria)</a:t>
          </a:r>
          <a:endParaRPr lang="es-ES" sz="2500" kern="1200" dirty="0"/>
        </a:p>
      </dsp:txBody>
      <dsp:txXfrm>
        <a:off x="754593" y="1402525"/>
        <a:ext cx="6611571" cy="1104027"/>
      </dsp:txXfrm>
    </dsp:sp>
    <dsp:sp modelId="{DE0B87DD-496A-428D-91C6-3C9CFAD9BC1C}">
      <dsp:nvSpPr>
        <dsp:cNvPr id="0" name=""/>
        <dsp:cNvSpPr/>
      </dsp:nvSpPr>
      <dsp:spPr>
        <a:xfrm>
          <a:off x="1440491" y="2736355"/>
          <a:ext cx="8162783" cy="1172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baseline="0" dirty="0"/>
            <a:t>El </a:t>
          </a:r>
          <a:r>
            <a:rPr lang="es-ES" sz="2500" u="sng" kern="1200" baseline="0" dirty="0"/>
            <a:t>convenio colectivo </a:t>
          </a:r>
          <a:r>
            <a:rPr lang="es-ES" sz="2500" kern="1200" baseline="0" dirty="0"/>
            <a:t>de empresa negociado por ella es </a:t>
          </a:r>
          <a:r>
            <a:rPr lang="es-ES" sz="2500" u="sng" kern="1200" baseline="0" dirty="0"/>
            <a:t>nulo</a:t>
          </a:r>
          <a:r>
            <a:rPr lang="es-ES" sz="2500" kern="1200" baseline="0" dirty="0"/>
            <a:t> por falta de legitimación de la sección </a:t>
          </a:r>
          <a:endParaRPr lang="es-ES" sz="2500" kern="1200" dirty="0"/>
        </a:p>
      </dsp:txBody>
      <dsp:txXfrm>
        <a:off x="1474839" y="2770703"/>
        <a:ext cx="6611571" cy="1104027"/>
      </dsp:txXfrm>
    </dsp:sp>
    <dsp:sp modelId="{C72AF3F7-CFAB-4824-84B8-4C896AD691E2}">
      <dsp:nvSpPr>
        <dsp:cNvPr id="0" name=""/>
        <dsp:cNvSpPr/>
      </dsp:nvSpPr>
      <dsp:spPr>
        <a:xfrm>
          <a:off x="7400513" y="889315"/>
          <a:ext cx="762270" cy="7622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7572024" y="889315"/>
        <a:ext cx="419248" cy="573608"/>
      </dsp:txXfrm>
    </dsp:sp>
    <dsp:sp modelId="{DBC98B60-90AD-4FDB-B4C8-DDDBD96DA7A8}">
      <dsp:nvSpPr>
        <dsp:cNvPr id="0" name=""/>
        <dsp:cNvSpPr/>
      </dsp:nvSpPr>
      <dsp:spPr>
        <a:xfrm>
          <a:off x="8120758" y="2249674"/>
          <a:ext cx="762270" cy="7622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8292269" y="2249674"/>
        <a:ext cx="419248" cy="5736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9CDD8-78B9-4505-BAA4-A5141AFF2A3D}">
      <dsp:nvSpPr>
        <dsp:cNvPr id="0" name=""/>
        <dsp:cNvSpPr/>
      </dsp:nvSpPr>
      <dsp:spPr>
        <a:xfrm>
          <a:off x="82301" y="0"/>
          <a:ext cx="4471793" cy="44717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0" i="0" kern="1200" dirty="0"/>
            <a:t>El centro de trabajo como unidad electoral</a:t>
          </a:r>
          <a:endParaRPr lang="es-ES" sz="3200" kern="1200" dirty="0"/>
        </a:p>
      </dsp:txBody>
      <dsp:txXfrm>
        <a:off x="737180" y="654879"/>
        <a:ext cx="3162035" cy="3162035"/>
      </dsp:txXfrm>
    </dsp:sp>
    <dsp:sp modelId="{6B185E64-BDED-4756-BE5F-7EFFBBDFDC24}">
      <dsp:nvSpPr>
        <dsp:cNvPr id="0" name=""/>
        <dsp:cNvSpPr/>
      </dsp:nvSpPr>
      <dsp:spPr>
        <a:xfrm rot="19094083">
          <a:off x="4502043" y="1615919"/>
          <a:ext cx="14926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2608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74235-D792-4C48-A503-40B1179F6BDF}">
      <dsp:nvSpPr>
        <dsp:cNvPr id="0" name=""/>
        <dsp:cNvSpPr/>
      </dsp:nvSpPr>
      <dsp:spPr>
        <a:xfrm>
          <a:off x="5805001" y="1118820"/>
          <a:ext cx="541531" cy="0"/>
        </a:xfrm>
        <a:prstGeom prst="line">
          <a:avLst/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E6FC5-A80F-427E-A022-7111A5A5E27D}">
      <dsp:nvSpPr>
        <dsp:cNvPr id="0" name=""/>
        <dsp:cNvSpPr/>
      </dsp:nvSpPr>
      <dsp:spPr>
        <a:xfrm>
          <a:off x="6346532" y="1744"/>
          <a:ext cx="3839948" cy="223415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i="0" kern="1200" dirty="0"/>
            <a:t>Inexistencia de </a:t>
          </a:r>
          <a:r>
            <a:rPr lang="es-ES" sz="3200" b="1" i="0" u="sng" kern="1200" dirty="0"/>
            <a:t>centro de trabajo </a:t>
          </a:r>
          <a:r>
            <a:rPr lang="es-ES" sz="3200" b="1" i="0" kern="1200" dirty="0"/>
            <a:t>(</a:t>
          </a:r>
          <a:r>
            <a:rPr lang="es-ES" sz="3200" b="0" i="0" kern="1200" dirty="0"/>
            <a:t>contratas; </a:t>
          </a:r>
          <a:r>
            <a:rPr lang="es-ES" sz="3200" b="0" i="1" kern="1200" dirty="0" err="1"/>
            <a:t>riders</a:t>
          </a:r>
          <a:r>
            <a:rPr lang="es-ES" sz="3200" b="0" i="0" kern="1200" dirty="0"/>
            <a:t>…)</a:t>
          </a:r>
          <a:endParaRPr lang="es-ES" sz="3200" b="0" kern="1200" dirty="0"/>
        </a:p>
      </dsp:txBody>
      <dsp:txXfrm>
        <a:off x="6346532" y="1744"/>
        <a:ext cx="3839948" cy="2234151"/>
      </dsp:txXfrm>
    </dsp:sp>
    <dsp:sp modelId="{F447A9AA-8C22-47F1-86AA-0B12A84D9835}">
      <dsp:nvSpPr>
        <dsp:cNvPr id="0" name=""/>
        <dsp:cNvSpPr/>
      </dsp:nvSpPr>
      <dsp:spPr>
        <a:xfrm rot="2505917">
          <a:off x="4502043" y="2855873"/>
          <a:ext cx="14926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2608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4186A-811A-40EE-AD28-86AD2273A7B4}">
      <dsp:nvSpPr>
        <dsp:cNvPr id="0" name=""/>
        <dsp:cNvSpPr/>
      </dsp:nvSpPr>
      <dsp:spPr>
        <a:xfrm>
          <a:off x="5805001" y="3352972"/>
          <a:ext cx="541531" cy="0"/>
        </a:xfrm>
        <a:prstGeom prst="line">
          <a:avLst/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6C70D-1C5C-4059-A82B-9740DBE2BD37}">
      <dsp:nvSpPr>
        <dsp:cNvPr id="0" name=""/>
        <dsp:cNvSpPr/>
      </dsp:nvSpPr>
      <dsp:spPr>
        <a:xfrm>
          <a:off x="6346532" y="2235896"/>
          <a:ext cx="3839948" cy="223415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0" i="0" kern="1200" dirty="0"/>
            <a:t>Las </a:t>
          </a:r>
          <a:r>
            <a:rPr lang="es-ES" sz="3200" b="1" i="0" u="sng" kern="1200" dirty="0"/>
            <a:t>microempresas</a:t>
          </a:r>
          <a:r>
            <a:rPr lang="es-ES" sz="3200" b="1" i="0" kern="1200" dirty="0"/>
            <a:t> </a:t>
          </a:r>
          <a:r>
            <a:rPr lang="es-ES" sz="3200" b="0" i="0" kern="1200" dirty="0"/>
            <a:t>= el inconveniente del </a:t>
          </a:r>
          <a:r>
            <a:rPr lang="es-ES" sz="3200" b="1" i="0" u="sng" kern="1200" dirty="0"/>
            <a:t>umbral de plantilla </a:t>
          </a:r>
          <a:endParaRPr lang="es-ES" sz="3200" b="1" u="sng" kern="1200" dirty="0"/>
        </a:p>
      </dsp:txBody>
      <dsp:txXfrm>
        <a:off x="6346532" y="2235896"/>
        <a:ext cx="3839948" cy="22341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FBDAB-FF3A-4A08-A254-A39C5DDCA85C}">
      <dsp:nvSpPr>
        <dsp:cNvPr id="0" name=""/>
        <dsp:cNvSpPr/>
      </dsp:nvSpPr>
      <dsp:spPr>
        <a:xfrm>
          <a:off x="8656116" y="2573215"/>
          <a:ext cx="1484649" cy="515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66"/>
              </a:lnTo>
              <a:lnTo>
                <a:pt x="1484649" y="257666"/>
              </a:lnTo>
              <a:lnTo>
                <a:pt x="1484649" y="5153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412FC-85B3-4759-9CD9-C972F6CF820B}">
      <dsp:nvSpPr>
        <dsp:cNvPr id="0" name=""/>
        <dsp:cNvSpPr/>
      </dsp:nvSpPr>
      <dsp:spPr>
        <a:xfrm>
          <a:off x="7171466" y="2573215"/>
          <a:ext cx="1484649" cy="515333"/>
        </a:xfrm>
        <a:custGeom>
          <a:avLst/>
          <a:gdLst/>
          <a:ahLst/>
          <a:cxnLst/>
          <a:rect l="0" t="0" r="0" b="0"/>
          <a:pathLst>
            <a:path>
              <a:moveTo>
                <a:pt x="1484649" y="0"/>
              </a:moveTo>
              <a:lnTo>
                <a:pt x="1484649" y="257666"/>
              </a:lnTo>
              <a:lnTo>
                <a:pt x="0" y="257666"/>
              </a:lnTo>
              <a:lnTo>
                <a:pt x="0" y="5153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4579E-7D53-4351-BB6C-EB7C9CB38B63}">
      <dsp:nvSpPr>
        <dsp:cNvPr id="0" name=""/>
        <dsp:cNvSpPr/>
      </dsp:nvSpPr>
      <dsp:spPr>
        <a:xfrm>
          <a:off x="2667406" y="2498057"/>
          <a:ext cx="1534759" cy="590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824"/>
              </a:lnTo>
              <a:lnTo>
                <a:pt x="1534759" y="332824"/>
              </a:lnTo>
              <a:lnTo>
                <a:pt x="1534759" y="59049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56567-A9E4-4C43-B95E-EE60C9D8F87A}">
      <dsp:nvSpPr>
        <dsp:cNvPr id="0" name=""/>
        <dsp:cNvSpPr/>
      </dsp:nvSpPr>
      <dsp:spPr>
        <a:xfrm>
          <a:off x="1232866" y="2498057"/>
          <a:ext cx="1434539" cy="590491"/>
        </a:xfrm>
        <a:custGeom>
          <a:avLst/>
          <a:gdLst/>
          <a:ahLst/>
          <a:cxnLst/>
          <a:rect l="0" t="0" r="0" b="0"/>
          <a:pathLst>
            <a:path>
              <a:moveTo>
                <a:pt x="1434539" y="0"/>
              </a:moveTo>
              <a:lnTo>
                <a:pt x="1434539" y="332824"/>
              </a:lnTo>
              <a:lnTo>
                <a:pt x="0" y="332824"/>
              </a:lnTo>
              <a:lnTo>
                <a:pt x="0" y="59049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F6AD0-5158-4BC1-937B-6957F07E5032}">
      <dsp:nvSpPr>
        <dsp:cNvPr id="0" name=""/>
        <dsp:cNvSpPr/>
      </dsp:nvSpPr>
      <dsp:spPr>
        <a:xfrm>
          <a:off x="2053914" y="1271073"/>
          <a:ext cx="1226983" cy="122698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017C-0196-48D9-9F9C-B2C25E59FBB4}">
      <dsp:nvSpPr>
        <dsp:cNvPr id="0" name=""/>
        <dsp:cNvSpPr/>
      </dsp:nvSpPr>
      <dsp:spPr>
        <a:xfrm>
          <a:off x="2053914" y="1271073"/>
          <a:ext cx="1226983" cy="122698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873C2-82AF-48D6-87E9-A9861D9265BE}">
      <dsp:nvSpPr>
        <dsp:cNvPr id="0" name=""/>
        <dsp:cNvSpPr/>
      </dsp:nvSpPr>
      <dsp:spPr>
        <a:xfrm>
          <a:off x="1440423" y="1491930"/>
          <a:ext cx="2453966" cy="7852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kern="1200" dirty="0"/>
            <a:t>¿Adopción del modelo de las </a:t>
          </a:r>
          <a:r>
            <a:rPr lang="es-ES" sz="2000" b="0" i="0" u="sng" kern="1200" dirty="0"/>
            <a:t>comisiones “ad hoc”?</a:t>
          </a:r>
          <a:endParaRPr lang="es-ES" sz="2000" u="sng" kern="1200" dirty="0"/>
        </a:p>
      </dsp:txBody>
      <dsp:txXfrm>
        <a:off x="1440423" y="1491930"/>
        <a:ext cx="2453966" cy="785269"/>
      </dsp:txXfrm>
    </dsp:sp>
    <dsp:sp modelId="{86D2FE81-0200-40A4-A8FB-3C164512FFCD}">
      <dsp:nvSpPr>
        <dsp:cNvPr id="0" name=""/>
        <dsp:cNvSpPr/>
      </dsp:nvSpPr>
      <dsp:spPr>
        <a:xfrm>
          <a:off x="619374" y="3088548"/>
          <a:ext cx="1226983" cy="122698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2E6B6-0B4E-4B68-9629-6BA9CD418F1A}">
      <dsp:nvSpPr>
        <dsp:cNvPr id="0" name=""/>
        <dsp:cNvSpPr/>
      </dsp:nvSpPr>
      <dsp:spPr>
        <a:xfrm>
          <a:off x="619374" y="3088548"/>
          <a:ext cx="1226983" cy="122698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8BEBB-2B35-4204-852F-07022A04FB03}">
      <dsp:nvSpPr>
        <dsp:cNvPr id="0" name=""/>
        <dsp:cNvSpPr/>
      </dsp:nvSpPr>
      <dsp:spPr>
        <a:xfrm>
          <a:off x="5883" y="3309405"/>
          <a:ext cx="2453966" cy="7852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i="0" kern="1200" dirty="0"/>
            <a:t>Sí, pero </a:t>
          </a:r>
          <a:r>
            <a:rPr lang="es-ES" sz="2000" b="1" i="0" u="sng" kern="1200" dirty="0"/>
            <a:t>¿sindicalizadas?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0" u="sng" kern="1200" dirty="0"/>
            <a:t>Los ERTES durante la pandemia</a:t>
          </a:r>
          <a:endParaRPr lang="es-ES" sz="2000" b="1" u="sng" kern="1200" dirty="0"/>
        </a:p>
      </dsp:txBody>
      <dsp:txXfrm>
        <a:off x="5883" y="3309405"/>
        <a:ext cx="2453966" cy="785269"/>
      </dsp:txXfrm>
    </dsp:sp>
    <dsp:sp modelId="{B92B30E8-E90A-413F-A94B-6D40E015D10C}">
      <dsp:nvSpPr>
        <dsp:cNvPr id="0" name=""/>
        <dsp:cNvSpPr/>
      </dsp:nvSpPr>
      <dsp:spPr>
        <a:xfrm>
          <a:off x="3588674" y="3088548"/>
          <a:ext cx="1226983" cy="122698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70FAE-3972-45EB-A510-E5AEA1211991}">
      <dsp:nvSpPr>
        <dsp:cNvPr id="0" name=""/>
        <dsp:cNvSpPr/>
      </dsp:nvSpPr>
      <dsp:spPr>
        <a:xfrm>
          <a:off x="3588674" y="3088548"/>
          <a:ext cx="1226983" cy="122698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94BA5-E126-431C-95B1-363E30660C33}">
      <dsp:nvSpPr>
        <dsp:cNvPr id="0" name=""/>
        <dsp:cNvSpPr/>
      </dsp:nvSpPr>
      <dsp:spPr>
        <a:xfrm>
          <a:off x="2975183" y="3309405"/>
          <a:ext cx="2453966" cy="7852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Vale para el 41 ET, pero no para la negociación colectiva del Título III</a:t>
          </a:r>
        </a:p>
      </dsp:txBody>
      <dsp:txXfrm>
        <a:off x="2975183" y="3309405"/>
        <a:ext cx="2453966" cy="785269"/>
      </dsp:txXfrm>
    </dsp:sp>
    <dsp:sp modelId="{C679D264-3D6C-4695-811F-65A2CEB9F550}">
      <dsp:nvSpPr>
        <dsp:cNvPr id="0" name=""/>
        <dsp:cNvSpPr/>
      </dsp:nvSpPr>
      <dsp:spPr>
        <a:xfrm>
          <a:off x="8042624" y="1346232"/>
          <a:ext cx="1226983" cy="122698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C037F-6AEA-40CD-8793-4F86433952AE}">
      <dsp:nvSpPr>
        <dsp:cNvPr id="0" name=""/>
        <dsp:cNvSpPr/>
      </dsp:nvSpPr>
      <dsp:spPr>
        <a:xfrm>
          <a:off x="8042624" y="1346232"/>
          <a:ext cx="1226983" cy="122698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09BEF-E44E-431F-A25D-481A4D06499C}">
      <dsp:nvSpPr>
        <dsp:cNvPr id="0" name=""/>
        <dsp:cNvSpPr/>
      </dsp:nvSpPr>
      <dsp:spPr>
        <a:xfrm>
          <a:off x="7429132" y="1567089"/>
          <a:ext cx="2453966" cy="7852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u="sng" kern="1200" dirty="0"/>
            <a:t>Órganos territoriales, consorciados, transversales</a:t>
          </a:r>
          <a:r>
            <a:rPr lang="es-ES" sz="2000" kern="1200" dirty="0"/>
            <a:t>…</a:t>
          </a:r>
        </a:p>
      </dsp:txBody>
      <dsp:txXfrm>
        <a:off x="7429132" y="1567089"/>
        <a:ext cx="2453966" cy="785269"/>
      </dsp:txXfrm>
    </dsp:sp>
    <dsp:sp modelId="{F74EB36E-9C0A-40CF-8B31-2EC60BAA9C2A}">
      <dsp:nvSpPr>
        <dsp:cNvPr id="0" name=""/>
        <dsp:cNvSpPr/>
      </dsp:nvSpPr>
      <dsp:spPr>
        <a:xfrm>
          <a:off x="6557974" y="3088548"/>
          <a:ext cx="1226983" cy="122698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91E1A-EEA5-44AE-8FB0-FCDC136E572A}">
      <dsp:nvSpPr>
        <dsp:cNvPr id="0" name=""/>
        <dsp:cNvSpPr/>
      </dsp:nvSpPr>
      <dsp:spPr>
        <a:xfrm>
          <a:off x="6557974" y="3088548"/>
          <a:ext cx="1226983" cy="122698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D5768-3C26-4003-930E-1438976323B8}">
      <dsp:nvSpPr>
        <dsp:cNvPr id="0" name=""/>
        <dsp:cNvSpPr/>
      </dsp:nvSpPr>
      <dsp:spPr>
        <a:xfrm>
          <a:off x="5944483" y="3309405"/>
          <a:ext cx="2453966" cy="7852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i="0" u="sng" kern="1200" dirty="0"/>
            <a:t>Centros de trabajo agrupados por provincias</a:t>
          </a:r>
          <a:r>
            <a:rPr lang="es-ES" sz="2000" b="0" i="0" kern="1200" dirty="0"/>
            <a:t>, STS de 21-6-2016 (Rec.182/15), </a:t>
          </a:r>
          <a:r>
            <a:rPr lang="es-ES" sz="2000" b="0" i="1" kern="1200" dirty="0"/>
            <a:t>caso </a:t>
          </a:r>
          <a:r>
            <a:rPr lang="es-ES" sz="2000" b="0" i="1" kern="1200" dirty="0" err="1"/>
            <a:t>Abanca</a:t>
          </a:r>
          <a:r>
            <a:rPr lang="es-ES" sz="2000" b="0" i="1" kern="1200" dirty="0"/>
            <a:t>, Corporación Bancaria, SA </a:t>
          </a:r>
          <a:r>
            <a:rPr lang="es-ES" sz="2000" b="0" i="0" kern="1200" dirty="0"/>
            <a:t>[recapitula doctrina…]</a:t>
          </a:r>
          <a:endParaRPr lang="es-ES" sz="2000" kern="1200" dirty="0"/>
        </a:p>
      </dsp:txBody>
      <dsp:txXfrm>
        <a:off x="5944483" y="3309405"/>
        <a:ext cx="2453966" cy="785269"/>
      </dsp:txXfrm>
    </dsp:sp>
    <dsp:sp modelId="{F48C7F92-DEC0-4D6C-A22F-799E8864BE14}">
      <dsp:nvSpPr>
        <dsp:cNvPr id="0" name=""/>
        <dsp:cNvSpPr/>
      </dsp:nvSpPr>
      <dsp:spPr>
        <a:xfrm>
          <a:off x="9527274" y="3088548"/>
          <a:ext cx="1226983" cy="122698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B1AA5D-BC5A-489F-A2CA-5BB384259CFE}">
      <dsp:nvSpPr>
        <dsp:cNvPr id="0" name=""/>
        <dsp:cNvSpPr/>
      </dsp:nvSpPr>
      <dsp:spPr>
        <a:xfrm>
          <a:off x="9527274" y="3088548"/>
          <a:ext cx="1226983" cy="122698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CE261-01A4-45A3-885F-0FA23A7AA1AD}">
      <dsp:nvSpPr>
        <dsp:cNvPr id="0" name=""/>
        <dsp:cNvSpPr/>
      </dsp:nvSpPr>
      <dsp:spPr>
        <a:xfrm>
          <a:off x="8913782" y="3309405"/>
          <a:ext cx="2453966" cy="7852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Comités de polígono o parque empresarial…</a:t>
          </a:r>
        </a:p>
      </dsp:txBody>
      <dsp:txXfrm>
        <a:off x="8913782" y="3309405"/>
        <a:ext cx="2453966" cy="785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B3F0-A9BC-48CE-8EB6-ECE965069900}" type="datetimeFigureOut">
              <a:rPr lang="en-US" smtClean="0"/>
              <a:pPr/>
              <a:t>7/6/20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3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9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86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18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9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56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14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68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4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66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E120F81-B39D-4CBB-8BF3-5D6E395D0F72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14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B320A-89BA-47B2-A525-92E8D10B06E4}" type="datetimeFigureOut">
              <a:rPr lang="en-US" smtClean="0"/>
              <a:t>7/6/20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70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maf/app/documen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maf/app/documen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boral-social.com/sites/laboral-social.com/files/NSJ060585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europe.eu/sites/buseur/files/media/reports_and_studies/2020-06-22_agreement_on_digitalisation_-_with_signatures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dtss.com/wp-content/.../4-2-Negociacion-empresas-multiservicios-GRojas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maf/app/docume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838C5-550F-4CFA-A27D-F44F0F25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5842" y="2367418"/>
            <a:ext cx="5787770" cy="29647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z="3200" i="1" dirty="0"/>
              <a:t>Nuevos retos para los actores del sistema de relaciones laborales</a:t>
            </a:r>
            <a:r>
              <a:rPr lang="es-ES" sz="3200" dirty="0"/>
              <a:t> </a:t>
            </a:r>
            <a:br>
              <a:rPr lang="es-ES" sz="3200" dirty="0"/>
            </a:br>
            <a:br>
              <a:rPr lang="es-ES" sz="3200" dirty="0"/>
            </a:br>
            <a:r>
              <a:rPr lang="es-ES" sz="1800" dirty="0"/>
              <a:t>Carolina Martínez Moreno</a:t>
            </a:r>
            <a:br>
              <a:rPr lang="es-ES" sz="1800" dirty="0"/>
            </a:br>
            <a:r>
              <a:rPr lang="es-ES" sz="1800" dirty="0"/>
              <a:t>Universidad de Oviedo</a:t>
            </a:r>
            <a:br>
              <a:rPr lang="es-ES" sz="1800" dirty="0"/>
            </a:br>
            <a:endParaRPr lang="en-US" sz="18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F4420D2-2145-4A1A-8EF5-275C66CA3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68" r="3541"/>
          <a:stretch/>
        </p:blipFill>
        <p:spPr>
          <a:xfrm>
            <a:off x="469133" y="471948"/>
            <a:ext cx="4716642" cy="597105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2317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626B-2A20-4AEF-8EC5-0FBE262D6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240848"/>
            <a:ext cx="9603275" cy="723657"/>
          </a:xfrm>
        </p:spPr>
        <p:txBody>
          <a:bodyPr/>
          <a:lstStyle/>
          <a:p>
            <a:r>
              <a:rPr lang="es-ES" dirty="0"/>
              <a:t>La versatilidad de las secciones sindicales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25840E-3BFA-426B-9C0F-BB62101E3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964505"/>
            <a:ext cx="9603275" cy="5047989"/>
          </a:xfrm>
        </p:spPr>
        <p:txBody>
          <a:bodyPr>
            <a:normAutofit/>
          </a:bodyPr>
          <a:lstStyle/>
          <a:p>
            <a:r>
              <a:rPr lang="es-ES" sz="2400" b="1" u="sng" dirty="0">
                <a:hlinkClick r:id="rId2"/>
              </a:rPr>
              <a:t>TS (Sala de lo</a:t>
            </a:r>
            <a:r>
              <a:rPr lang="es-ES" sz="2400" b="1" dirty="0">
                <a:hlinkClick r:id="rId2"/>
              </a:rPr>
              <a:t> Social</a:t>
            </a:r>
            <a:r>
              <a:rPr lang="es-ES" sz="2400" b="1" u="sng" dirty="0">
                <a:hlinkClick r:id="rId2"/>
              </a:rPr>
              <a:t>, Sección1ª), sentencia núm. 145/2020 de 14 febrero.</a:t>
            </a:r>
            <a:r>
              <a:rPr lang="es-ES" sz="2400" b="1" dirty="0">
                <a:hlinkClick r:id="rId2"/>
              </a:rPr>
              <a:t> </a:t>
            </a:r>
            <a:r>
              <a:rPr lang="es-ES" sz="2400" dirty="0"/>
              <a:t>RJ 2020\916</a:t>
            </a:r>
          </a:p>
          <a:p>
            <a:r>
              <a:rPr lang="es-ES" sz="2400" dirty="0"/>
              <a:t>La </a:t>
            </a:r>
            <a:r>
              <a:rPr lang="es-ES" sz="2400" b="1" dirty="0"/>
              <a:t>Sección Sindical</a:t>
            </a:r>
            <a:r>
              <a:rPr lang="es-ES" sz="2400" dirty="0"/>
              <a:t> puede obtenerse acudiendo a la </a:t>
            </a:r>
            <a:r>
              <a:rPr lang="es-ES" sz="2400" b="1" dirty="0"/>
              <a:t>agrupación de centros de trabajo</a:t>
            </a:r>
            <a:r>
              <a:rPr lang="es-ES" sz="2400" dirty="0"/>
              <a:t>, y </a:t>
            </a:r>
            <a:r>
              <a:rPr lang="es-ES" sz="2400" u="sng" dirty="0"/>
              <a:t>puede designarse Delegado Sindical </a:t>
            </a:r>
            <a:r>
              <a:rPr lang="es-ES" sz="2400" dirty="0"/>
              <a:t>aunque el </a:t>
            </a:r>
            <a:r>
              <a:rPr lang="es-ES" sz="2400" u="sng" dirty="0"/>
              <a:t>Sindicato, teniendo representación en alguno de los centros </a:t>
            </a:r>
            <a:r>
              <a:rPr lang="es-ES" sz="2400" dirty="0"/>
              <a:t>agrupados no la ostente en todos y cada uno de ellos</a:t>
            </a:r>
          </a:p>
          <a:p>
            <a:r>
              <a:rPr lang="es-ES" sz="2400" dirty="0"/>
              <a:t>Lesiona la </a:t>
            </a:r>
            <a:r>
              <a:rPr lang="es-ES" sz="2400" b="1" dirty="0"/>
              <a:t>LIBERTAD</a:t>
            </a:r>
            <a:r>
              <a:rPr lang="es-ES" sz="2400" dirty="0"/>
              <a:t> SINDICAL no reconocer la condición de delegado sindical con las garantías que le otorga el art. 10 de la LOLS</a:t>
            </a:r>
          </a:p>
          <a:p>
            <a:r>
              <a:rPr lang="es-ES" sz="2400" dirty="0"/>
              <a:t>Indemnización por daños morales por la vulneración del derecho de </a:t>
            </a:r>
            <a:r>
              <a:rPr lang="es-ES" sz="2400" b="1" dirty="0"/>
              <a:t>libertad</a:t>
            </a:r>
            <a:r>
              <a:rPr lang="es-ES" sz="2400" dirty="0"/>
              <a:t> sindical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4783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F82D0-32F1-40AE-911F-DE7218810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058" y="342420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NUEVOS ÁMBITOS Y ¿NUEVAS UNIDADES ELECTORALES?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5CFC3B-C8C1-43BE-871B-332D0D652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8767"/>
          </a:xfrm>
        </p:spPr>
        <p:txBody>
          <a:bodyPr/>
          <a:lstStyle/>
          <a:p>
            <a:r>
              <a:rPr lang="es-ES" sz="2800" b="1" u="sng" dirty="0">
                <a:hlinkClick r:id="rId2"/>
              </a:rPr>
              <a:t>TS (Sala de lo</a:t>
            </a:r>
            <a:r>
              <a:rPr lang="es-ES" sz="2800" b="1" dirty="0">
                <a:hlinkClick r:id="rId2"/>
              </a:rPr>
              <a:t> Social</a:t>
            </a:r>
            <a:r>
              <a:rPr lang="es-ES" sz="2800" b="1" u="sng" dirty="0">
                <a:hlinkClick r:id="rId2"/>
              </a:rPr>
              <a:t>, Sección1ª), sentencia núm. 65/2020 de 28 enero.</a:t>
            </a:r>
            <a:r>
              <a:rPr lang="es-ES" sz="2800" b="1" dirty="0">
                <a:hlinkClick r:id="rId2"/>
              </a:rPr>
              <a:t> </a:t>
            </a:r>
            <a:r>
              <a:rPr lang="es-ES" sz="2800" dirty="0"/>
              <a:t>RJ 2020\438, asunto </a:t>
            </a:r>
            <a:r>
              <a:rPr lang="es-ES" sz="2800" i="1" dirty="0"/>
              <a:t>Correos</a:t>
            </a:r>
            <a:r>
              <a:rPr lang="es-ES" sz="2800" dirty="0"/>
              <a:t> </a:t>
            </a:r>
          </a:p>
          <a:p>
            <a:r>
              <a:rPr lang="es-ES" sz="2800" dirty="0"/>
              <a:t>Lesiona la libertad sindical limitar el </a:t>
            </a:r>
            <a:r>
              <a:rPr lang="es-ES" sz="2800" u="sng" dirty="0"/>
              <a:t>ámbito de constitución de las secciones sindicales</a:t>
            </a:r>
            <a:r>
              <a:rPr lang="es-ES" sz="2800" dirty="0"/>
              <a:t> al centro de trabajo, habiendo fijado el Sindicato CGT la </a:t>
            </a:r>
            <a:r>
              <a:rPr lang="es-ES" sz="2800" b="1" u="sng" dirty="0"/>
              <a:t>provincia</a:t>
            </a:r>
            <a:r>
              <a:rPr lang="es-ES" sz="2800" u="sng" dirty="0"/>
              <a:t> como ámbito de organización y correlativo ámbito electoral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9822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FB9F0-BDFD-4D8F-9291-8E388596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MEJOR ARTICULACIÓN DE LAS SECCIONES EN LOS ESTATUTOS YNORMAS SINDICALES INTERNAS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150580E-8D73-47F7-A9F3-EB4AB16CB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366416"/>
              </p:ext>
            </p:extLst>
          </p:nvPr>
        </p:nvGraphicFramePr>
        <p:xfrm>
          <a:off x="1451579" y="2015732"/>
          <a:ext cx="9603275" cy="3909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924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0762" y="89331"/>
            <a:ext cx="8825659" cy="1338637"/>
          </a:xfrm>
        </p:spPr>
        <p:txBody>
          <a:bodyPr>
            <a:normAutofit/>
          </a:bodyPr>
          <a:lstStyle/>
          <a:p>
            <a:r>
              <a:rPr lang="es-ES" sz="2800" dirty="0"/>
              <a:t>LA REPRESENTACIÓN Y PARTICIPACIÓN EN LA EMPRESA: PROBLEMAS del modelo diseñado en el título </a:t>
            </a:r>
            <a:r>
              <a:rPr lang="es-ES" sz="2800" dirty="0" err="1"/>
              <a:t>ii</a:t>
            </a:r>
            <a:r>
              <a:rPr lang="es-ES" sz="2800" dirty="0"/>
              <a:t> del estatuto de los trabajadores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756186"/>
              </p:ext>
            </p:extLst>
          </p:nvPr>
        </p:nvGraphicFramePr>
        <p:xfrm>
          <a:off x="616336" y="1778694"/>
          <a:ext cx="10268783" cy="4471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7457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59F68-F926-4EB1-9F48-19FCE25C4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215795"/>
            <a:ext cx="9603275" cy="1049235"/>
          </a:xfrm>
        </p:spPr>
        <p:txBody>
          <a:bodyPr/>
          <a:lstStyle/>
          <a:p>
            <a:r>
              <a:rPr lang="es-ES" dirty="0"/>
              <a:t>¿Comités conjuntos? La jurisprudencia restrictiva sobre el art.63.2 et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6CA587-32B6-4114-B71C-A01A6C0B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668" y="1969997"/>
            <a:ext cx="10761219" cy="4305544"/>
          </a:xfrm>
        </p:spPr>
        <p:txBody>
          <a:bodyPr>
            <a:normAutofit fontScale="92500"/>
          </a:bodyPr>
          <a:lstStyle/>
          <a:p>
            <a:pPr lvl="1"/>
            <a:r>
              <a:rPr lang="es-ES" sz="2400" dirty="0"/>
              <a:t>No en centros de </a:t>
            </a:r>
            <a:r>
              <a:rPr lang="es-ES" sz="2400" b="1" dirty="0"/>
              <a:t>menos de 10 trabajadores</a:t>
            </a:r>
            <a:r>
              <a:rPr lang="es-ES" sz="2400" dirty="0"/>
              <a:t> [SSTS, Sala General, de 31-1-2001 (Rec.1959/00) y 19-3-2001 (Rec.2012/00), caso </a:t>
            </a:r>
            <a:r>
              <a:rPr lang="es-ES" sz="2400" i="1" dirty="0" err="1"/>
              <a:t>Minit</a:t>
            </a:r>
            <a:r>
              <a:rPr lang="es-ES" sz="2400" i="1" dirty="0"/>
              <a:t> </a:t>
            </a:r>
            <a:r>
              <a:rPr lang="es-ES" sz="2400" i="1" dirty="0" err="1"/>
              <a:t>Colors</a:t>
            </a:r>
            <a:r>
              <a:rPr lang="es-ES" sz="2400" i="1" dirty="0"/>
              <a:t> España, S.A</a:t>
            </a:r>
            <a:r>
              <a:rPr lang="es-ES" sz="2400" dirty="0"/>
              <a:t>.; y de 14-7-2011 (Rec.140/10), caso </a:t>
            </a:r>
            <a:r>
              <a:rPr lang="es-ES" sz="2400" i="1" dirty="0"/>
              <a:t>Viajes Iberia, S.A</a:t>
            </a:r>
            <a:r>
              <a:rPr lang="es-ES" sz="2400" dirty="0"/>
              <a:t>.]</a:t>
            </a:r>
          </a:p>
          <a:p>
            <a:pPr lvl="1"/>
            <a:r>
              <a:rPr lang="es-ES" sz="2400" dirty="0"/>
              <a:t>…</a:t>
            </a:r>
            <a:r>
              <a:rPr lang="es-ES" sz="2400" b="1" dirty="0"/>
              <a:t>incluso si juntos suman 50 trabajadores</a:t>
            </a:r>
            <a:r>
              <a:rPr lang="es-ES" sz="2400" dirty="0"/>
              <a:t>, pero ninguno alcanza ese umbral [SSTS 20-2-2008 (Rec.77/07), caso </a:t>
            </a:r>
            <a:r>
              <a:rPr lang="es-ES" sz="2400" i="1" dirty="0" err="1"/>
              <a:t>Phone</a:t>
            </a:r>
            <a:r>
              <a:rPr lang="es-ES" sz="2400" i="1" dirty="0"/>
              <a:t> </a:t>
            </a:r>
            <a:r>
              <a:rPr lang="es-ES" sz="2400" i="1" dirty="0" err="1"/>
              <a:t>Warehouse</a:t>
            </a:r>
            <a:r>
              <a:rPr lang="es-ES" sz="2400" i="1" dirty="0"/>
              <a:t>, SL</a:t>
            </a:r>
            <a:r>
              <a:rPr lang="es-ES" sz="2400" dirty="0"/>
              <a:t>; 28-5-2009 (Rec.127/08), caso </a:t>
            </a:r>
            <a:r>
              <a:rPr lang="es-ES" sz="2400" i="1" dirty="0" err="1"/>
              <a:t>The</a:t>
            </a:r>
            <a:r>
              <a:rPr lang="es-ES" sz="2400" i="1" dirty="0"/>
              <a:t> </a:t>
            </a:r>
            <a:r>
              <a:rPr lang="es-ES" sz="2400" i="1" dirty="0" err="1"/>
              <a:t>Phone</a:t>
            </a:r>
            <a:r>
              <a:rPr lang="es-ES" sz="2400" i="1" dirty="0"/>
              <a:t> House </a:t>
            </a:r>
            <a:r>
              <a:rPr lang="es-ES" sz="2400" i="1" dirty="0" err="1"/>
              <a:t>Spain</a:t>
            </a:r>
            <a:r>
              <a:rPr lang="es-ES" sz="2400" i="1" dirty="0"/>
              <a:t>, S.L</a:t>
            </a:r>
            <a:r>
              <a:rPr lang="es-ES" sz="2400" dirty="0"/>
              <a:t>.; de 7-2-2012 (Rec.114/11), caso </a:t>
            </a:r>
            <a:r>
              <a:rPr lang="es-ES" sz="2400" i="1" dirty="0"/>
              <a:t>Viajes El Corte Inglés, S.A.; </a:t>
            </a:r>
            <a:r>
              <a:rPr lang="es-ES" sz="2400" dirty="0"/>
              <a:t>de 18-9-2014 (Rec.1664/13), caso </a:t>
            </a:r>
            <a:r>
              <a:rPr lang="es-ES" sz="2400" i="1" dirty="0"/>
              <a:t>Zardoya Otis, S.A.; </a:t>
            </a:r>
            <a:r>
              <a:rPr lang="es-ES" sz="2400" dirty="0"/>
              <a:t>11-2-2015 (Rec.2872/13), caso </a:t>
            </a:r>
            <a:r>
              <a:rPr lang="es-ES" sz="2400" i="1" dirty="0"/>
              <a:t>Productos de Belleza Sisley España, S.A</a:t>
            </a:r>
            <a:r>
              <a:rPr lang="es-ES" sz="2400" dirty="0"/>
              <a:t>. y stands en los centros de ECI de Madrid; o de 14-7-2016 (Rec.161/15), caso </a:t>
            </a:r>
            <a:r>
              <a:rPr lang="es-ES" sz="2400" i="1" dirty="0"/>
              <a:t>CAMPSA Estaciones de Servicio</a:t>
            </a:r>
            <a:r>
              <a:rPr lang="es-ES" sz="2400" dirty="0"/>
              <a:t>]</a:t>
            </a:r>
          </a:p>
          <a:p>
            <a:pPr lvl="1"/>
            <a:r>
              <a:rPr lang="es-ES" sz="2400" dirty="0"/>
              <a:t>O superando la </a:t>
            </a:r>
            <a:r>
              <a:rPr lang="es-ES" sz="2400" b="1" dirty="0"/>
              <a:t>demarcación territorial provincial o en municipios limítrofes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8024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8269" y="206680"/>
            <a:ext cx="9603275" cy="601151"/>
          </a:xfrm>
        </p:spPr>
        <p:txBody>
          <a:bodyPr/>
          <a:lstStyle/>
          <a:p>
            <a:r>
              <a:rPr lang="es-ES" dirty="0"/>
              <a:t>LAS POSIBLES SOLUCIONES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092175"/>
              </p:ext>
            </p:extLst>
          </p:nvPr>
        </p:nvGraphicFramePr>
        <p:xfrm>
          <a:off x="588723" y="989557"/>
          <a:ext cx="11373633" cy="5661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6760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3688" y="137786"/>
            <a:ext cx="8825659" cy="705908"/>
          </a:xfrm>
        </p:spPr>
        <p:txBody>
          <a:bodyPr>
            <a:normAutofit fontScale="90000"/>
          </a:bodyPr>
          <a:lstStyle/>
          <a:p>
            <a:r>
              <a:rPr lang="es-ES" sz="2800" dirty="0"/>
              <a:t>El papel de la negociación colectiva en la conformación de nuevas unidades electorales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034760"/>
              </p:ext>
            </p:extLst>
          </p:nvPr>
        </p:nvGraphicFramePr>
        <p:xfrm>
          <a:off x="354904" y="1102291"/>
          <a:ext cx="11837096" cy="5240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771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5A7F9-6553-43AE-9E92-9D425539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digitalización de la información y las consultas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C4DCBCF-4936-4123-AF61-48F39EB807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451236"/>
              </p:ext>
            </p:extLst>
          </p:nvPr>
        </p:nvGraphicFramePr>
        <p:xfrm>
          <a:off x="912960" y="2003206"/>
          <a:ext cx="9603275" cy="422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7777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C27E7-CADA-414D-AC13-1FA7FDC3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08" y="175364"/>
            <a:ext cx="11624154" cy="1628384"/>
          </a:xfrm>
        </p:spPr>
        <p:txBody>
          <a:bodyPr>
            <a:normAutofit fontScale="90000"/>
          </a:bodyPr>
          <a:lstStyle/>
          <a:p>
            <a:r>
              <a:rPr lang="es-ES" dirty="0"/>
              <a:t> </a:t>
            </a:r>
            <a:r>
              <a:rPr lang="es-ES" sz="2700" b="1" dirty="0"/>
              <a:t>derechos sindicales digitales</a:t>
            </a:r>
            <a:br>
              <a:rPr lang="es-ES" sz="2700" dirty="0"/>
            </a:br>
            <a:r>
              <a:rPr lang="es-ES" sz="2700" dirty="0"/>
              <a:t>STS núm.27/2019, de 15 de enero, RJ 2019/800,  asunto «</a:t>
            </a:r>
            <a:r>
              <a:rPr lang="es-ES" sz="2700" i="1" dirty="0"/>
              <a:t>Banco </a:t>
            </a:r>
            <a:r>
              <a:rPr lang="es-ES" sz="2700" i="1" dirty="0" err="1"/>
              <a:t>Marenostrum</a:t>
            </a:r>
            <a:r>
              <a:rPr lang="es-ES" sz="2700" i="1" dirty="0"/>
              <a:t>, SA</a:t>
            </a:r>
            <a:r>
              <a:rPr lang="es-ES" sz="2700" dirty="0"/>
              <a:t>». </a:t>
            </a:r>
            <a:r>
              <a:rPr lang="es-ES" sz="2700" b="1" u="sng" dirty="0"/>
              <a:t>Con una llamada de atención de la ponente (l. </a:t>
            </a:r>
            <a:r>
              <a:rPr lang="es-ES" sz="2700" b="1" u="sng" dirty="0" err="1"/>
              <a:t>arastey</a:t>
            </a:r>
            <a:r>
              <a:rPr lang="es-ES" sz="2700" b="1" u="sng" dirty="0"/>
              <a:t>) a las partes en conflicto</a:t>
            </a: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92743F4-EB52-4642-9CFE-DA6B0B8972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46113"/>
              </p:ext>
            </p:extLst>
          </p:nvPr>
        </p:nvGraphicFramePr>
        <p:xfrm>
          <a:off x="1038220" y="1803749"/>
          <a:ext cx="10460673" cy="411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8503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77313-8D87-406E-BD1A-EC8DC543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450" y="265900"/>
            <a:ext cx="11046588" cy="873968"/>
          </a:xfrm>
        </p:spPr>
        <p:txBody>
          <a:bodyPr>
            <a:normAutofit fontScale="90000"/>
          </a:bodyPr>
          <a:lstStyle/>
          <a:p>
            <a:r>
              <a:rPr lang="es-ES" dirty="0"/>
              <a:t>Otra vez sobre uso sindical del correo electrónico. STS num.134/2019, de 21 de febrero, RJ 2019/2035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B3002D2-3BCF-4C0C-ACC6-4F2AD469F8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686192"/>
              </p:ext>
            </p:extLst>
          </p:nvPr>
        </p:nvGraphicFramePr>
        <p:xfrm>
          <a:off x="1451579" y="2015732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855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0081" y="180473"/>
            <a:ext cx="9492993" cy="1143889"/>
          </a:xfrm>
        </p:spPr>
        <p:txBody>
          <a:bodyPr/>
          <a:lstStyle/>
          <a:p>
            <a:r>
              <a:rPr lang="es-ES" sz="2400" dirty="0"/>
              <a:t>LAS NUEVAS FORMAS DE EMPLEO PRECARIO, LA ATOMIZACIÓN EMPRESARIAL, el “micro trabajo” Y LAS DIFICULTADES PARA LA ACCIÓN COLECTIVA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329391"/>
              </p:ext>
            </p:extLst>
          </p:nvPr>
        </p:nvGraphicFramePr>
        <p:xfrm>
          <a:off x="1154954" y="1490597"/>
          <a:ext cx="10544356" cy="5186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009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161850"/>
            <a:ext cx="8825659" cy="975711"/>
          </a:xfrm>
        </p:spPr>
        <p:txBody>
          <a:bodyPr/>
          <a:lstStyle/>
          <a:p>
            <a:r>
              <a:rPr lang="es-ES" sz="2800" dirty="0"/>
              <a:t>LA NEGOCIACIÓN COLECTIVA: EL CASO PARADIGMÁTICO DE LAS EMPRESAS MULTISERVICIOS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613241"/>
              </p:ext>
            </p:extLst>
          </p:nvPr>
        </p:nvGraphicFramePr>
        <p:xfrm>
          <a:off x="1154954" y="1778696"/>
          <a:ext cx="10118635" cy="442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3133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886CE-FFB0-4C5F-AF55-91BDF55F2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73" y="190743"/>
            <a:ext cx="9603275" cy="1049235"/>
          </a:xfrm>
        </p:spPr>
        <p:txBody>
          <a:bodyPr>
            <a:noAutofit/>
          </a:bodyPr>
          <a:lstStyle/>
          <a:p>
            <a:pPr lvl="0"/>
            <a:r>
              <a:rPr lang="es-ES" sz="2400" dirty="0"/>
              <a:t>Los daños colaterales de la prioridad aplicativa del convenio de empresa: quiebra del principio de correspondencia en los “falsos” convenios de empresa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86D29BD-393D-4E2F-B31E-DC0C46399B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628017"/>
              </p:ext>
            </p:extLst>
          </p:nvPr>
        </p:nvGraphicFramePr>
        <p:xfrm>
          <a:off x="775173" y="1953102"/>
          <a:ext cx="11267796" cy="4172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032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9547" y="212942"/>
            <a:ext cx="10270519" cy="1089765"/>
          </a:xfrm>
        </p:spPr>
        <p:txBody>
          <a:bodyPr>
            <a:normAutofit/>
          </a:bodyPr>
          <a:lstStyle/>
          <a:p>
            <a:r>
              <a:rPr lang="es-ES" dirty="0"/>
              <a:t>Soluciones posibles para las multiservicios y los trabajadores digitales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588548"/>
              </p:ext>
            </p:extLst>
          </p:nvPr>
        </p:nvGraphicFramePr>
        <p:xfrm>
          <a:off x="589547" y="1465545"/>
          <a:ext cx="11081085" cy="5392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3321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9381" y="219962"/>
            <a:ext cx="9312520" cy="706964"/>
          </a:xfrm>
        </p:spPr>
        <p:txBody>
          <a:bodyPr/>
          <a:lstStyle/>
          <a:p>
            <a:r>
              <a:rPr lang="es-ES" dirty="0"/>
              <a:t>Convenio sectorial de aplicación en EM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248653"/>
              </p:ext>
            </p:extLst>
          </p:nvPr>
        </p:nvGraphicFramePr>
        <p:xfrm>
          <a:off x="288099" y="929071"/>
          <a:ext cx="11473841" cy="573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359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1071699"/>
          </a:xfrm>
        </p:spPr>
        <p:txBody>
          <a:bodyPr/>
          <a:lstStyle/>
          <a:p>
            <a:r>
              <a:rPr lang="es-ES" dirty="0"/>
              <a:t>POSIBLE APLICACIÓN DE MÚLTIPLES CONVENIOS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406089"/>
              </p:ext>
            </p:extLst>
          </p:nvPr>
        </p:nvGraphicFramePr>
        <p:xfrm>
          <a:off x="1154954" y="2603500"/>
          <a:ext cx="10368991" cy="384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6478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1699" y="204537"/>
            <a:ext cx="8825659" cy="706964"/>
          </a:xfrm>
        </p:spPr>
        <p:txBody>
          <a:bodyPr/>
          <a:lstStyle/>
          <a:p>
            <a:r>
              <a:rPr lang="es-ES" dirty="0"/>
              <a:t>Otras alternativas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533624"/>
              </p:ext>
            </p:extLst>
          </p:nvPr>
        </p:nvGraphicFramePr>
        <p:xfrm>
          <a:off x="651353" y="911501"/>
          <a:ext cx="11260899" cy="5741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598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42B91-B49F-49E4-ABF1-5FFB247E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Otras anomalías en la práctica de la negociación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829393-7C7A-4316-85BC-D8902E2D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/>
              <a:t>Consultas en procedimiento de MSCT</a:t>
            </a:r>
          </a:p>
          <a:p>
            <a:r>
              <a:rPr lang="es-ES" sz="2800" dirty="0"/>
              <a:t>STS de 10 de octubre de 2019 (Rec.966/17) asunto Colegio de Procuradores de Oviedo</a:t>
            </a:r>
          </a:p>
          <a:p>
            <a:pPr lvl="0"/>
            <a:r>
              <a:rPr lang="es-ES" sz="2800" dirty="0"/>
              <a:t>Posibilidad de </a:t>
            </a:r>
            <a:r>
              <a:rPr lang="es-ES" sz="2800" u="sng" dirty="0"/>
              <a:t>negociar la MSCT con todo el colectivo afectado en lugar de con la comisión “ad hoc”</a:t>
            </a:r>
          </a:p>
          <a:p>
            <a:pPr lvl="0"/>
            <a:r>
              <a:rPr lang="es-ES" sz="2800" u="sng" dirty="0">
                <a:hlinkClick r:id="rId2"/>
              </a:rPr>
              <a:t>https://www.laboral-social.com/sites/laboral-social.com/files/NSJ060585.pdf</a:t>
            </a:r>
            <a:endParaRPr lang="es-ES" sz="2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9124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3336C-9CE9-40C1-BA1F-5379AD008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78" y="240847"/>
            <a:ext cx="9603275" cy="1049235"/>
          </a:xfrm>
        </p:spPr>
        <p:txBody>
          <a:bodyPr/>
          <a:lstStyle/>
          <a:p>
            <a:r>
              <a:rPr lang="es-ES" dirty="0"/>
              <a:t>Modificación sustancial mediante pactos individuales “en masa”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E28395E-5DE5-49B6-A59B-6B4BB38AB3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720011"/>
              </p:ext>
            </p:extLst>
          </p:nvPr>
        </p:nvGraphicFramePr>
        <p:xfrm>
          <a:off x="1451579" y="2015732"/>
          <a:ext cx="9603275" cy="4034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146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7028F-04AA-4303-843F-BEA87E8E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642" y="253375"/>
            <a:ext cx="9603275" cy="723656"/>
          </a:xfrm>
        </p:spPr>
        <p:txBody>
          <a:bodyPr/>
          <a:lstStyle/>
          <a:p>
            <a:r>
              <a:rPr lang="es-ES" dirty="0"/>
              <a:t>La solución del </a:t>
            </a:r>
            <a:r>
              <a:rPr lang="es-ES" dirty="0" err="1"/>
              <a:t>ts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671D23-2509-4BE0-A49A-014BAA2D0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643" y="1127342"/>
            <a:ext cx="10335412" cy="4960307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s-ES" sz="8000" u="sng" dirty="0"/>
              <a:t>CUESTIÓN PROCESAL PREVIA = Adecuación del procedimiento de conflicto colectivo</a:t>
            </a:r>
            <a:r>
              <a:rPr lang="es-ES" sz="8000" dirty="0"/>
              <a:t> para impugnar una MSCT colectiva</a:t>
            </a:r>
          </a:p>
          <a:p>
            <a:pPr lvl="0"/>
            <a:r>
              <a:rPr lang="es-ES" sz="8000" dirty="0"/>
              <a:t>FONDO: </a:t>
            </a:r>
          </a:p>
          <a:p>
            <a:pPr lvl="1"/>
            <a:r>
              <a:rPr lang="es-ES" sz="8000" dirty="0"/>
              <a:t>La </a:t>
            </a:r>
            <a:r>
              <a:rPr lang="es-ES" sz="8000" u="sng" dirty="0"/>
              <a:t>negociación en períodos de consulta </a:t>
            </a:r>
            <a:r>
              <a:rPr lang="es-ES" sz="8000" b="1" u="sng" dirty="0"/>
              <a:t>es negociación colectiva</a:t>
            </a:r>
            <a:endParaRPr lang="es-ES" sz="8000" dirty="0"/>
          </a:p>
          <a:p>
            <a:pPr lvl="1"/>
            <a:r>
              <a:rPr lang="es-ES" sz="8000" u="sng" dirty="0"/>
              <a:t>Sustituirla por acuerdos individuales contraviene ese derecho y, con él, el de libertad sindical</a:t>
            </a:r>
            <a:r>
              <a:rPr lang="es-ES" sz="8000" dirty="0"/>
              <a:t> (STS de 11 de octubre de 2016, Rec.68/16; y </a:t>
            </a:r>
            <a:r>
              <a:rPr lang="es-ES" sz="8000" b="1" dirty="0"/>
              <a:t>SSTC 225/2001 y 238/2005</a:t>
            </a:r>
            <a:r>
              <a:rPr lang="es-ES" sz="8000" dirty="0"/>
              <a:t>).</a:t>
            </a:r>
          </a:p>
          <a:p>
            <a:pPr lvl="0"/>
            <a:r>
              <a:rPr lang="es-ES" sz="8000" dirty="0"/>
              <a:t>CUANTÍA INDEMNIZACIÓN RECONOCIDA A SINDICATOS: daños morales (5.000 euros a cada uno), reitera doctrina sobre</a:t>
            </a:r>
          </a:p>
          <a:p>
            <a:pPr lvl="1"/>
            <a:r>
              <a:rPr lang="es-ES" sz="8000" dirty="0"/>
              <a:t>facultades del </a:t>
            </a:r>
            <a:r>
              <a:rPr lang="es-ES" sz="8000" u="sng" dirty="0"/>
              <a:t>órgano de instancia</a:t>
            </a:r>
            <a:endParaRPr lang="es-ES" sz="8000" dirty="0"/>
          </a:p>
          <a:p>
            <a:pPr lvl="1"/>
            <a:r>
              <a:rPr lang="es-ES" sz="8000" u="sng" dirty="0"/>
              <a:t>dificultad de valoración del daño</a:t>
            </a:r>
            <a:endParaRPr lang="es-ES" sz="8000" dirty="0"/>
          </a:p>
          <a:p>
            <a:pPr lvl="1"/>
            <a:r>
              <a:rPr lang="es-ES" sz="8000" u="sng" dirty="0"/>
              <a:t>finalidad reparadora y preventiva</a:t>
            </a:r>
            <a:r>
              <a:rPr lang="es-ES" sz="8000" dirty="0"/>
              <a:t> de dicha indemnización</a:t>
            </a:r>
          </a:p>
          <a:p>
            <a:pPr lvl="1"/>
            <a:r>
              <a:rPr lang="es-ES" sz="8000" dirty="0"/>
              <a:t>revisión </a:t>
            </a:r>
            <a:r>
              <a:rPr lang="es-ES" sz="8000" dirty="0" err="1"/>
              <a:t>via</a:t>
            </a:r>
            <a:r>
              <a:rPr lang="es-ES" sz="8000" dirty="0"/>
              <a:t> r</a:t>
            </a:r>
            <a:r>
              <a:rPr lang="es-ES" sz="8000" u="sng" dirty="0"/>
              <a:t>ecurso</a:t>
            </a:r>
            <a:r>
              <a:rPr lang="es-ES" sz="8000" dirty="0"/>
              <a:t> = sólo si fuere excesiva, irrazonable o desproporcionada (STS de 8 de febrero de 2018, Rec.274/16)</a:t>
            </a:r>
          </a:p>
          <a:p>
            <a:r>
              <a:rPr lang="es-ES" dirty="0"/>
              <a:t> </a:t>
            </a:r>
            <a:endParaRPr lang="es-ES" sz="1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4898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815" y="0"/>
            <a:ext cx="9709562" cy="1012136"/>
          </a:xfrm>
        </p:spPr>
        <p:txBody>
          <a:bodyPr>
            <a:normAutofit/>
          </a:bodyPr>
          <a:lstStyle/>
          <a:p>
            <a:r>
              <a:rPr lang="es-ES" sz="2800" dirty="0"/>
              <a:t>CONFLICTIVIDAD LABORAL: LA EROSIÓN DEL DERECHO DE HUELGA Y LAS NUEVAS FORMAS DE “ESQUIROLAJE”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301019"/>
              </p:ext>
            </p:extLst>
          </p:nvPr>
        </p:nvGraphicFramePr>
        <p:xfrm>
          <a:off x="1070733" y="2266614"/>
          <a:ext cx="10227744" cy="420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135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8B63B-2F08-4344-A05C-1DD966653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647" y="0"/>
            <a:ext cx="9603275" cy="1049235"/>
          </a:xfrm>
        </p:spPr>
        <p:txBody>
          <a:bodyPr/>
          <a:lstStyle/>
          <a:p>
            <a:r>
              <a:rPr lang="es-ES" b="0" i="0" u="none" strike="noStrike" dirty="0">
                <a:solidFill>
                  <a:srgbClr val="33AAFF"/>
                </a:solidFill>
                <a:effectLst/>
                <a:latin typeface="Times New Roman" panose="02020603050405020304" pitchFamily="18" charset="0"/>
                <a:hlinkClick r:id="rId2"/>
              </a:rPr>
              <a:t>“Acuerdo marco europeo sobre digitalización”</a:t>
            </a:r>
            <a:r>
              <a:rPr lang="es-ES" u="none" strike="noStrike" dirty="0">
                <a:solidFill>
                  <a:srgbClr val="666666"/>
                </a:solidFill>
                <a:latin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666666"/>
                </a:solidFill>
                <a:latin typeface="Times New Roman" panose="02020603050405020304" pitchFamily="18" charset="0"/>
              </a:rPr>
              <a:t>(22 junio)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5A8877-C0A8-4B77-9FCE-0751BACCF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19" y="1252603"/>
            <a:ext cx="11298477" cy="4922729"/>
          </a:xfrm>
        </p:spPr>
        <p:txBody>
          <a:bodyPr>
            <a:noAutofit/>
          </a:bodyPr>
          <a:lstStyle/>
          <a:p>
            <a:r>
              <a:rPr lang="es-ES" sz="2400" dirty="0"/>
              <a:t>Necesidad de preservar la </a:t>
            </a:r>
            <a:r>
              <a:rPr lang="es-ES" sz="2400" u="sng" dirty="0"/>
              <a:t>privacidad y la protección de datos</a:t>
            </a:r>
            <a:r>
              <a:rPr lang="es-ES" sz="2400" dirty="0"/>
              <a:t>, además del resto de DDFF de la UE</a:t>
            </a:r>
          </a:p>
          <a:p>
            <a:r>
              <a:rPr lang="es-ES" sz="2400" dirty="0"/>
              <a:t>Inteligencia Artificial y digitalización = uso de la tecnología para extender el </a:t>
            </a:r>
            <a:r>
              <a:rPr lang="es-ES" sz="2400" u="sng" dirty="0"/>
              <a:t>trabajo decente</a:t>
            </a:r>
            <a:r>
              <a:rPr lang="es-ES" sz="2400" dirty="0"/>
              <a:t>, </a:t>
            </a:r>
            <a:r>
              <a:rPr lang="es-ES" sz="2400" u="sng" dirty="0"/>
              <a:t>no para volver al siglo XIX</a:t>
            </a:r>
          </a:p>
          <a:p>
            <a:r>
              <a:rPr lang="es-ES" sz="2400" u="sng" dirty="0"/>
              <a:t>Gobernanza internacional del trabajo en plataformas digitales</a:t>
            </a:r>
          </a:p>
          <a:p>
            <a:r>
              <a:rPr lang="es-ES" sz="2400" u="sng" dirty="0"/>
              <a:t>Oportunidades y desafíos que se confían a la acción conjunta de las organizaciones </a:t>
            </a:r>
            <a:r>
              <a:rPr lang="es-ES" sz="2400" dirty="0"/>
              <a:t>representativas de trabajadores y empresarios</a:t>
            </a:r>
          </a:p>
          <a:p>
            <a:r>
              <a:rPr lang="es-ES" sz="2400" dirty="0"/>
              <a:t>Orientada a garantizar derechos: </a:t>
            </a:r>
            <a:r>
              <a:rPr lang="es-ES" sz="2400" u="sng" dirty="0"/>
              <a:t>formación, información, desconexión, límites en tiempo de trabajo, salud, transparencia (p.ej.: en procesos de selección, </a:t>
            </a:r>
            <a:r>
              <a:rPr lang="es-ES" sz="2400" u="sng" dirty="0" err="1"/>
              <a:t>etc</a:t>
            </a:r>
            <a:r>
              <a:rPr lang="es-ES" sz="2400" u="sng" dirty="0"/>
              <a:t>…,); derechos sindicales digitales, dignidad humana…</a:t>
            </a:r>
          </a:p>
        </p:txBody>
      </p:sp>
    </p:spTree>
    <p:extLst>
      <p:ext uri="{BB962C8B-B14F-4D97-AF65-F5344CB8AC3E}">
        <p14:creationId xmlns:p14="http://schemas.microsoft.com/office/powerpoint/2010/main" val="4166293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860" y="131904"/>
            <a:ext cx="8825659" cy="987478"/>
          </a:xfrm>
        </p:spPr>
        <p:txBody>
          <a:bodyPr/>
          <a:lstStyle/>
          <a:p>
            <a:r>
              <a:rPr lang="es-ES" sz="2800" dirty="0"/>
              <a:t>LOS CASOS REALES: CONTRATAS, ESQUIROLAJE ORGANIZATIVO Y ESQUIROLAJE COMERCIAL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861570"/>
              </p:ext>
            </p:extLst>
          </p:nvPr>
        </p:nvGraphicFramePr>
        <p:xfrm>
          <a:off x="874602" y="1653436"/>
          <a:ext cx="10098199" cy="462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1454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918385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7046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8757" y="143055"/>
            <a:ext cx="9603275" cy="475890"/>
          </a:xfrm>
        </p:spPr>
        <p:txBody>
          <a:bodyPr>
            <a:normAutofit fontScale="90000"/>
          </a:bodyPr>
          <a:lstStyle/>
          <a:p>
            <a:r>
              <a:rPr lang="es-ES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1240077"/>
            <a:ext cx="8825659" cy="5236923"/>
          </a:xfrm>
        </p:spPr>
        <p:txBody>
          <a:bodyPr>
            <a:normAutofit/>
          </a:bodyPr>
          <a:lstStyle/>
          <a:p>
            <a:r>
              <a:rPr lang="es-ES" sz="1400" dirty="0"/>
              <a:t>D. ÁLVAREZ ALONSO, “El ordenamiento laboral ante los desafíos de la «fragmentación empresarial» y la «atomización del trabajo»”, </a:t>
            </a:r>
            <a:r>
              <a:rPr lang="es-ES" sz="1400" i="1" dirty="0"/>
              <a:t>Trabajo y Derecho</a:t>
            </a:r>
            <a:r>
              <a:rPr lang="es-ES" sz="1400" dirty="0"/>
              <a:t> nº38, febrero 2018, pp.46 y ss.</a:t>
            </a:r>
          </a:p>
          <a:p>
            <a:r>
              <a:rPr lang="es-ES" sz="1400" dirty="0"/>
              <a:t> J. CABEZA PEREIRO, “Las elecciones a representantes en las pequeñas unidades productivas”, </a:t>
            </a:r>
            <a:r>
              <a:rPr lang="es-ES" sz="1400" i="1" dirty="0"/>
              <a:t>Tribunal Social</a:t>
            </a:r>
            <a:r>
              <a:rPr lang="es-ES" sz="1400" dirty="0"/>
              <a:t> nº155, 2003, pp.11 y ss.</a:t>
            </a:r>
          </a:p>
          <a:p>
            <a:r>
              <a:rPr lang="es-ES" sz="1400" dirty="0"/>
              <a:t> J. CABEZA PEREIRO, “Al paso de la jurisprudencia del Tribunal Supremo relativa a las unidades electorales, después de la Sentencia de 20 de febrero de 2008 “, </a:t>
            </a:r>
            <a:r>
              <a:rPr lang="es-ES" sz="1400" i="1" dirty="0"/>
              <a:t>RL</a:t>
            </a:r>
            <a:r>
              <a:rPr lang="es-ES" sz="1400" dirty="0"/>
              <a:t> nº23-24, 2008</a:t>
            </a:r>
          </a:p>
          <a:p>
            <a:r>
              <a:rPr lang="es-ES" sz="1400" dirty="0"/>
              <a:t> F.J. CALVO GALLEGO, “Límites del ámbito funcional en los convenios de sector: ¿de la “homogeneidad” a la tutela de la “unidad histórica”?”, </a:t>
            </a:r>
            <a:r>
              <a:rPr lang="es-ES" sz="1400" i="1" dirty="0"/>
              <a:t>CEF, Trabajo y Seguridad Social</a:t>
            </a:r>
            <a:r>
              <a:rPr lang="es-ES" sz="1400" dirty="0"/>
              <a:t>, núm.398, mayo 2016, pp.152 y ss.</a:t>
            </a:r>
          </a:p>
          <a:p>
            <a:r>
              <a:rPr lang="es-ES" sz="1400" dirty="0"/>
              <a:t> Mª E. CASAS BAAMONDE, “La necesaria reforma del Título II del Estatuto de los Trabajadores”, en J. CRUZ VILLALÓN, M. NOGUEIRA GUASTAVINO y R. MENÉNDEZ CALVO, </a:t>
            </a:r>
            <a:r>
              <a:rPr lang="es-ES" sz="1400" i="1" dirty="0"/>
              <a:t>Representación y representatividad colectiva en las relaciones laborales. Libro Homenaje a Ricardo Escudero Rodríguez</a:t>
            </a:r>
            <a:r>
              <a:rPr lang="es-ES" sz="1400" dirty="0"/>
              <a:t>, </a:t>
            </a:r>
            <a:r>
              <a:rPr lang="es-ES" sz="1400" dirty="0" err="1"/>
              <a:t>Bomarzo</a:t>
            </a:r>
            <a:r>
              <a:rPr lang="es-ES" sz="1400" dirty="0"/>
              <a:t>, Albacete, 2017, pp.89 y ss.</a:t>
            </a:r>
          </a:p>
          <a:p>
            <a:r>
              <a:rPr lang="es-ES" sz="1400" dirty="0"/>
              <a:t>J. CRUZ VILLALÓN, “Los sujetos y los escenarios de la negociación colectiva: de las unidades clásicas a los nuevos ámbitos convencionales”, en VV.AA. </a:t>
            </a:r>
            <a:r>
              <a:rPr lang="es-ES" sz="1400" i="1" dirty="0"/>
              <a:t>Veinte años de negociación colectiva: de la regulación legal a la experiencia </a:t>
            </a:r>
            <a:r>
              <a:rPr lang="es-ES" sz="1400" i="1" dirty="0" err="1"/>
              <a:t>negocial</a:t>
            </a:r>
            <a:r>
              <a:rPr lang="es-ES" sz="1400" i="1" dirty="0"/>
              <a:t>, XIII Jornadas de Estudio sobre la negociación colectiva</a:t>
            </a:r>
            <a:r>
              <a:rPr lang="es-ES" sz="1400" dirty="0"/>
              <a:t>, CCNCC, Madrid, 2001</a:t>
            </a:r>
          </a:p>
        </p:txBody>
      </p:sp>
    </p:spTree>
    <p:extLst>
      <p:ext uri="{BB962C8B-B14F-4D97-AF65-F5344CB8AC3E}">
        <p14:creationId xmlns:p14="http://schemas.microsoft.com/office/powerpoint/2010/main" val="17135272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207" y="2249906"/>
            <a:ext cx="8825659" cy="4130842"/>
          </a:xfrm>
        </p:spPr>
        <p:txBody>
          <a:bodyPr>
            <a:noAutofit/>
          </a:bodyPr>
          <a:lstStyle/>
          <a:p>
            <a:r>
              <a:rPr lang="es-ES" sz="1400" dirty="0"/>
              <a:t> J. CRUZ VILLALÓN, “Una propuesta de revisión de las reglas sobre representación de los trabajadores en la empresa”, en J. CRUZ VILLALÓN, M. NOGUEIRA GUASTAVINO y R. MENÉNDEZ CALVO, </a:t>
            </a:r>
            <a:r>
              <a:rPr lang="es-ES" sz="1400" i="1" dirty="0"/>
              <a:t>Representación y representatividad colectiva en las relaciones laborales. Libro Homenaje a Ricardo Escudero Rodríguez</a:t>
            </a:r>
            <a:r>
              <a:rPr lang="es-ES" sz="1400" dirty="0"/>
              <a:t>, </a:t>
            </a:r>
            <a:r>
              <a:rPr lang="es-ES" sz="1400" dirty="0" err="1"/>
              <a:t>Bomarzo</a:t>
            </a:r>
            <a:r>
              <a:rPr lang="es-ES" sz="1400" dirty="0"/>
              <a:t>, Albacete, 2017, pp.147 y ss.</a:t>
            </a:r>
          </a:p>
          <a:p>
            <a:r>
              <a:rPr lang="es-ES" sz="1400" dirty="0"/>
              <a:t> R. ESCUDERO RODRÍGUEZ, ”Subcontratación productiva y alteraciones en la negociación colectiva: sus peyorativos efectos sobre las condiciones de trabajo”, en VV.AA. </a:t>
            </a:r>
            <a:r>
              <a:rPr lang="es-ES" sz="1400" i="1" dirty="0"/>
              <a:t>Cuestiones actuales sobre la negociación colectiva, XIV Jornadas de Estudio sobre la Negociación Colectiva</a:t>
            </a:r>
            <a:r>
              <a:rPr lang="es-ES" sz="1400" dirty="0"/>
              <a:t>, CCNCC, MTAS, 2002</a:t>
            </a:r>
          </a:p>
          <a:p>
            <a:r>
              <a:rPr lang="es-ES" sz="1400" dirty="0"/>
              <a:t> A. ESTEVE SEGARRA, “La selección del convenio colectivo en empresas multiservicios. A propósito de la STS de 17 de marzo de 2015, recud.1464/2014”, </a:t>
            </a:r>
            <a:r>
              <a:rPr lang="es-ES" sz="1400" i="1" dirty="0"/>
              <a:t>RIL</a:t>
            </a:r>
            <a:r>
              <a:rPr lang="es-ES" sz="1400" dirty="0"/>
              <a:t> nº 9, 2015, p.18</a:t>
            </a:r>
          </a:p>
          <a:p>
            <a:r>
              <a:rPr lang="es-ES" sz="1400" dirty="0"/>
              <a:t> A. ESTEVE SEGARRA, “Las cláusulas de delimitación funcional inclusivas de las empresas multiservicios en convenios sectoriales”, </a:t>
            </a:r>
            <a:r>
              <a:rPr lang="es-ES" sz="1400" i="1" dirty="0"/>
              <a:t>Revista de Derecho Social</a:t>
            </a:r>
            <a:r>
              <a:rPr lang="es-ES" sz="1400" dirty="0"/>
              <a:t> nº71, 2015, pp.39 y ss.</a:t>
            </a:r>
          </a:p>
          <a:p>
            <a:r>
              <a:rPr lang="es-ES" sz="1400" dirty="0"/>
              <a:t> Mª L. DE LA FLOR FERNÁNDEZ, “La representación de los trabajadores en las micro y pequeñas empresas”, en J. CRUZ VILLALÓN, M. NOGUEIRA GUASTAVINO y R. MENÉNDEZ CALVO, </a:t>
            </a:r>
            <a:r>
              <a:rPr lang="es-ES" sz="1400" i="1" dirty="0"/>
              <a:t>Representación y representatividad colectiva en las relaciones laborales. Libro Homenaje a Ricardo Escudero Rodríguez</a:t>
            </a:r>
            <a:r>
              <a:rPr lang="es-ES" sz="1400" dirty="0"/>
              <a:t>, </a:t>
            </a:r>
            <a:r>
              <a:rPr lang="es-ES" sz="1400" dirty="0" err="1"/>
              <a:t>Bomarzo</a:t>
            </a:r>
            <a:r>
              <a:rPr lang="es-ES" sz="1400" dirty="0"/>
              <a:t>, Albacete, 2017, pp.377 y ss.</a:t>
            </a:r>
          </a:p>
          <a:p>
            <a:pPr marL="0" indent="0">
              <a:buNone/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36987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3963" y="375782"/>
            <a:ext cx="9603275" cy="237896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1089764"/>
            <a:ext cx="8825659" cy="5611825"/>
          </a:xfrm>
        </p:spPr>
        <p:txBody>
          <a:bodyPr>
            <a:noAutofit/>
          </a:bodyPr>
          <a:lstStyle/>
          <a:p>
            <a:r>
              <a:rPr lang="es-ES" sz="1400" dirty="0"/>
              <a:t>J.C. GARCÍA QUIÑONES, “La representación sindical </a:t>
            </a:r>
            <a:r>
              <a:rPr lang="es-ES" sz="1400" dirty="0" err="1"/>
              <a:t>interempresa</a:t>
            </a:r>
            <a:r>
              <a:rPr lang="es-ES" sz="1400" dirty="0"/>
              <a:t> o territorial”, en F. VALDÉS DAL-RÉ y Mª L. MOLERO MARAÑON (</a:t>
            </a:r>
            <a:r>
              <a:rPr lang="es-ES" sz="1400" dirty="0" err="1"/>
              <a:t>dir.</a:t>
            </a:r>
            <a:r>
              <a:rPr lang="es-ES" sz="1400" dirty="0"/>
              <a:t>), </a:t>
            </a:r>
            <a:r>
              <a:rPr lang="es-ES" sz="1400" i="1" dirty="0"/>
              <a:t>La representación de los trabajadores en las nuevas organizaciones de empresa</a:t>
            </a:r>
            <a:r>
              <a:rPr lang="es-ES" sz="1400" dirty="0"/>
              <a:t>, MTIN, </a:t>
            </a:r>
            <a:r>
              <a:rPr lang="es-ES" sz="1400" dirty="0" err="1"/>
              <a:t>Madrd</a:t>
            </a:r>
            <a:r>
              <a:rPr lang="es-ES" sz="1400" dirty="0"/>
              <a:t>, 2010, pp.135 y ss.</a:t>
            </a:r>
          </a:p>
          <a:p>
            <a:r>
              <a:rPr lang="es-ES" sz="1400" dirty="0" err="1"/>
              <a:t>J.Mª</a:t>
            </a:r>
            <a:r>
              <a:rPr lang="es-ES" sz="1400" dirty="0"/>
              <a:t> GOERLICH PESET, “Ejercicio del derecho de huelga en el contexto de la descentralización productiva”, Panel 3: Derechos colectivos en procesos de descentralización productiva, en AA.VV., </a:t>
            </a:r>
            <a:r>
              <a:rPr lang="es-ES" sz="1400" i="1" dirty="0"/>
              <a:t>Descentralización productiva: nuevas formas de trabajo y organización empresarial, XXVIII Congreso de Derecho del Trabajo y de la Seguridad Socia</a:t>
            </a:r>
            <a:r>
              <a:rPr lang="es-ES" sz="1400" dirty="0"/>
              <a:t>l, AEDTSS, Ed. CINCA, Madrid, 2018, pp.175 y ss. </a:t>
            </a:r>
          </a:p>
          <a:p>
            <a:r>
              <a:rPr lang="es-ES" sz="1400" dirty="0"/>
              <a:t>F.J. GÓMEZ ABELLEIRA, “La representación de los trabajadores en pequeñas empresas”, en J.R. MERCADER UGUINA (</a:t>
            </a:r>
            <a:r>
              <a:rPr lang="es-ES" sz="1400" dirty="0" err="1"/>
              <a:t>dir.</a:t>
            </a:r>
            <a:r>
              <a:rPr lang="es-ES" sz="1400" dirty="0"/>
              <a:t>), </a:t>
            </a:r>
            <a:r>
              <a:rPr lang="es-ES" sz="1400" i="1" dirty="0"/>
              <a:t>Las relaciones laborales en las pequeñas y medianas empresas: problemas actuales y perspectivas de futuro</a:t>
            </a:r>
            <a:r>
              <a:rPr lang="es-ES" sz="1400" dirty="0"/>
              <a:t>, Tiran lo Blanch, Valencia, 2015</a:t>
            </a:r>
          </a:p>
          <a:p>
            <a:r>
              <a:rPr lang="es-ES" sz="1400" dirty="0"/>
              <a:t>S. GONZÁLEZ ORTEGA, “El ejercicio de derechos colectivos en empresas sin representación”, en AA.VV. </a:t>
            </a:r>
            <a:r>
              <a:rPr lang="es-ES" sz="1400" i="1" dirty="0"/>
              <a:t>El ejercicio de los derechos colectivos de los trabajadores en la empresa</a:t>
            </a:r>
            <a:r>
              <a:rPr lang="es-ES" sz="1400" dirty="0"/>
              <a:t>, Madrid, 2011</a:t>
            </a:r>
          </a:p>
          <a:p>
            <a:r>
              <a:rPr lang="es-ES" sz="1400" dirty="0"/>
              <a:t>Mª R. MARTÍNEZ BARROSO, “Deberes de información, derechos de representación y negociación colectiva”, Panel 3: Derechos colectivos en procesos de descentralización productiva, en AA.VV., </a:t>
            </a:r>
            <a:r>
              <a:rPr lang="es-ES" sz="1400" i="1" dirty="0"/>
              <a:t>Descentralización productiva: nuevas formas de trabajo y organización empresarial, XXVIII Congreso de Derecho del Trabajo y de la Seguridad Socia</a:t>
            </a:r>
            <a:r>
              <a:rPr lang="es-ES" sz="1400" dirty="0"/>
              <a:t>l, AEDTSS, Ed. CINCA, Madrid, 2018, pp.203 y ss.</a:t>
            </a:r>
          </a:p>
        </p:txBody>
      </p:sp>
    </p:spTree>
    <p:extLst>
      <p:ext uri="{BB962C8B-B14F-4D97-AF65-F5344CB8AC3E}">
        <p14:creationId xmlns:p14="http://schemas.microsoft.com/office/powerpoint/2010/main" val="21977130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2448" y="2225841"/>
            <a:ext cx="9853941" cy="4379495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  <a:p>
            <a:r>
              <a:rPr lang="es-ES" sz="5600" dirty="0"/>
              <a:t>N. MENDOZA NAVAS, </a:t>
            </a:r>
            <a:r>
              <a:rPr lang="es-ES" sz="5600" i="1" dirty="0"/>
              <a:t>La selección del convenio colectivo aplicable en la empresa</a:t>
            </a:r>
            <a:r>
              <a:rPr lang="es-ES" sz="5600" dirty="0"/>
              <a:t>, Editorial </a:t>
            </a:r>
            <a:r>
              <a:rPr lang="es-ES" sz="5600" dirty="0" err="1"/>
              <a:t>Bomarzo</a:t>
            </a:r>
            <a:r>
              <a:rPr lang="es-ES" sz="5600" dirty="0"/>
              <a:t>, Albacete, 2014</a:t>
            </a:r>
          </a:p>
          <a:p>
            <a:r>
              <a:rPr lang="es-ES" sz="5600" dirty="0"/>
              <a:t> A.B. MUÑOZ RUIZ, “El convenio colectivo aplicable a las empresas multiservicios: situaciones posibles y criterios judiciales para su resolución”, </a:t>
            </a:r>
            <a:r>
              <a:rPr lang="es-ES" sz="5600" i="1" dirty="0"/>
              <a:t>TD </a:t>
            </a:r>
            <a:r>
              <a:rPr lang="es-ES" sz="5600" dirty="0"/>
              <a:t>nº 13, 2016.</a:t>
            </a:r>
          </a:p>
          <a:p>
            <a:r>
              <a:rPr lang="es-ES" sz="5600" dirty="0"/>
              <a:t> M. NOGUEIRA GUASTAVINO, “Partes negociadoras de los convenios colectivos estatutarios atípicos: grupos de empresas, redes intersectoriales, empresas de trabajo temporal y franjas de trabajadores”, en F. VALDÉS DAL-RÉ (</a:t>
            </a:r>
            <a:r>
              <a:rPr lang="es-ES" sz="5600" dirty="0" err="1"/>
              <a:t>dir.</a:t>
            </a:r>
            <a:r>
              <a:rPr lang="es-ES" sz="5600" dirty="0"/>
              <a:t>), </a:t>
            </a:r>
            <a:r>
              <a:rPr lang="es-ES" sz="5600" i="1" dirty="0"/>
              <a:t>Manual jurídico de la negociación colectiva</a:t>
            </a:r>
            <a:r>
              <a:rPr lang="es-ES" sz="5600" dirty="0"/>
              <a:t>, La Ley, Las Rozas, 2008, pp.307 y ss.</a:t>
            </a:r>
          </a:p>
          <a:p>
            <a:r>
              <a:rPr lang="es-ES" sz="5600" dirty="0"/>
              <a:t> E. PALOMO BALDA, “Legitimación de la representación unitaria para negociar convenios colectivos de empresa y principio de correspondencia”, en J. CRUZ VILLALÓN, M. NOGUEIRA GUASTAVINO y R. MENÉNDEZ CALVO, </a:t>
            </a:r>
            <a:r>
              <a:rPr lang="es-ES" sz="5600" i="1" dirty="0"/>
              <a:t>Representación y representatividad colectiva en las relaciones laborales. Libro Homenaje a Ricardo Escudero Rodríguez</a:t>
            </a:r>
            <a:r>
              <a:rPr lang="es-ES" sz="5600" dirty="0"/>
              <a:t>, </a:t>
            </a:r>
            <a:r>
              <a:rPr lang="es-ES" sz="5600" dirty="0" err="1"/>
              <a:t>Bomarzo</a:t>
            </a:r>
            <a:r>
              <a:rPr lang="es-ES" sz="5600" dirty="0"/>
              <a:t>, Albacete, 2017, pp.477 y ss.</a:t>
            </a:r>
          </a:p>
          <a:p>
            <a:r>
              <a:rPr lang="es-ES" sz="5600" dirty="0"/>
              <a:t>E. PALOMO BALDA, “El estatus laboral de los trabajadores de las empresas multiservicios y la problemática determinación del convenio colectivo sectorial de referencia” en </a:t>
            </a:r>
            <a:r>
              <a:rPr lang="es-ES" sz="5600" i="1" dirty="0"/>
              <a:t>La negociación colectiva en las empresas multiservicios. Un balance crítico</a:t>
            </a:r>
            <a:r>
              <a:rPr lang="es-ES" sz="5600" dirty="0"/>
              <a:t> (coord. Alfonso Mellado y otros), Observatorio de la negociación colectiva, Fundación 1º Mayo, </a:t>
            </a:r>
            <a:r>
              <a:rPr lang="es-ES" sz="5600" dirty="0" err="1"/>
              <a:t>Lefebvre</a:t>
            </a:r>
            <a:r>
              <a:rPr lang="es-ES" sz="5600" dirty="0"/>
              <a:t> El Derecho, Madrid, 2018</a:t>
            </a:r>
          </a:p>
          <a:p>
            <a:r>
              <a:rPr lang="es-ES" sz="5600" dirty="0"/>
              <a:t>G.P. ROJAS RIVERO, “Negociación colectiva y convenio colectivo aplicable en las empresas multiservicios”, en AA.VV., </a:t>
            </a:r>
            <a:r>
              <a:rPr lang="es-ES" sz="5600" i="1" dirty="0"/>
              <a:t>Descentralización productiva: nuevas formas de trabajo y organización empresarial, XXVIII Congreso de Derecho del Trabajo y de la Seguridad Socia</a:t>
            </a:r>
            <a:r>
              <a:rPr lang="es-ES" sz="5600" dirty="0"/>
              <a:t>l, AEDTSS, Ed. CINCA, Madrid, 2018, pp.275 y ss. [también disponible en </a:t>
            </a:r>
            <a:r>
              <a:rPr lang="es-ES" sz="5600" u="sng" dirty="0">
                <a:hlinkClick r:id="rId2"/>
              </a:rPr>
              <a:t>www.aedtss.com/</a:t>
            </a:r>
            <a:r>
              <a:rPr lang="es-ES" sz="5600" u="sng" dirty="0" err="1">
                <a:hlinkClick r:id="rId2"/>
              </a:rPr>
              <a:t>wp-content</a:t>
            </a:r>
            <a:r>
              <a:rPr lang="es-ES" sz="5600" u="sng" dirty="0">
                <a:hlinkClick r:id="rId2"/>
              </a:rPr>
              <a:t>/.../4-2-Negociacion-empresas-multiservicios-GRojas.pdf</a:t>
            </a:r>
            <a:r>
              <a:rPr lang="es-ES" sz="5600" u="sng" dirty="0"/>
              <a:t>]</a:t>
            </a:r>
            <a:endParaRPr lang="es-ES" sz="5600" dirty="0"/>
          </a:p>
          <a:p>
            <a:endParaRPr lang="es-ES" sz="5600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6806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D. SORIANO CORTÉS, “Canales estables de representación de los trabajadores y órganos adaptados a los nuevos modelos de gestión empresarial”, en J.E. LÓPEZ AHUMADA y R. MENÉNDEZ CALVO (</a:t>
            </a:r>
            <a:r>
              <a:rPr lang="es-ES" dirty="0" err="1"/>
              <a:t>dir.</a:t>
            </a:r>
            <a:r>
              <a:rPr lang="es-ES" dirty="0"/>
              <a:t> y coord.), </a:t>
            </a:r>
            <a:r>
              <a:rPr lang="es-ES" i="1" dirty="0"/>
              <a:t>Poder de dirección y estructuras empresariales complejas</a:t>
            </a:r>
            <a:r>
              <a:rPr lang="es-ES" dirty="0"/>
              <a:t>, Ed. CINCA, Madrid, 2018, pp.337 y ss.</a:t>
            </a:r>
          </a:p>
          <a:p>
            <a:r>
              <a:rPr lang="es-ES" dirty="0"/>
              <a:t> A .VICENTE PALACIO, </a:t>
            </a:r>
            <a:r>
              <a:rPr lang="es-ES" i="1" dirty="0"/>
              <a:t>Empresas multiservicios y precarización del empleo. El trabajador </a:t>
            </a:r>
            <a:r>
              <a:rPr lang="es-ES" i="1" dirty="0" err="1"/>
              <a:t>subcedido</a:t>
            </a:r>
            <a:r>
              <a:rPr lang="es-ES" dirty="0"/>
              <a:t>, Atelier, Barcelona, 2016</a:t>
            </a:r>
          </a:p>
          <a:p>
            <a:r>
              <a:rPr lang="es-ES" dirty="0"/>
              <a:t> A. VICENTE PALACIO, “Empresas multiservicios: negociación colectiva y subcontratación”, en J.L. MONEREO PÉREZ y S. PERÁN QUESADA (</a:t>
            </a:r>
            <a:r>
              <a:rPr lang="es-ES" dirty="0" err="1"/>
              <a:t>dir.</a:t>
            </a:r>
            <a:r>
              <a:rPr lang="es-ES" dirty="0"/>
              <a:t>), </a:t>
            </a:r>
            <a:r>
              <a:rPr lang="es-ES" i="1" dirty="0"/>
              <a:t>La externalización productiva a través de la subcontratación empresarial</a:t>
            </a:r>
            <a:r>
              <a:rPr lang="es-ES" dirty="0"/>
              <a:t>, </a:t>
            </a:r>
            <a:r>
              <a:rPr lang="es-ES" dirty="0" err="1"/>
              <a:t>Comares</a:t>
            </a:r>
            <a:r>
              <a:rPr lang="es-ES" dirty="0"/>
              <a:t>, Granada, 2018, pp.241 y ss.</a:t>
            </a:r>
          </a:p>
          <a:p>
            <a:r>
              <a:rPr lang="es-ES" dirty="0"/>
              <a:t> VV.AA., </a:t>
            </a:r>
            <a:r>
              <a:rPr lang="es-ES" i="1" dirty="0"/>
              <a:t>La negociación colectiva en las empresas multiservicios. Un balance crítico</a:t>
            </a:r>
            <a:r>
              <a:rPr lang="es-ES" dirty="0"/>
              <a:t> (coord. Alfonso Mellado y otros), Observatorio de la negociación colectiva, Fundación 1º Mayo, </a:t>
            </a:r>
            <a:r>
              <a:rPr lang="es-ES" dirty="0" err="1"/>
              <a:t>Lefebvre</a:t>
            </a:r>
            <a:r>
              <a:rPr lang="es-ES" dirty="0"/>
              <a:t> El Derecho, Madrid, 2018.</a:t>
            </a:r>
          </a:p>
          <a:p>
            <a:r>
              <a:rPr lang="es-ES" dirty="0"/>
              <a:t> </a:t>
            </a:r>
            <a:r>
              <a:rPr lang="es-ES" i="1" dirty="0"/>
              <a:t>El ámbito funcional de los convenios colectivos. Respuestas de la Comisión Consultiva Nacional a las consultas planteadas</a:t>
            </a:r>
            <a:r>
              <a:rPr lang="es-ES" dirty="0"/>
              <a:t>, CCNCC, Ministerio de Trabajo y Asuntos Sociales, Madrid, 1998</a:t>
            </a:r>
          </a:p>
          <a:p>
            <a:r>
              <a:rPr lang="es-ES" dirty="0"/>
              <a:t> Sobre el documento FIDE “por un nuevo marco legislativo laboral”, </a:t>
            </a:r>
            <a:r>
              <a:rPr lang="es-ES" i="1" dirty="0"/>
              <a:t>DRL</a:t>
            </a:r>
            <a:r>
              <a:rPr lang="es-ES" dirty="0"/>
              <a:t> nº1, enero 2107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10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79" y="316005"/>
            <a:ext cx="9603275" cy="736182"/>
          </a:xfrm>
        </p:spPr>
        <p:txBody>
          <a:bodyPr/>
          <a:lstStyle/>
          <a:p>
            <a:r>
              <a:rPr lang="es-ES" sz="2800" dirty="0"/>
              <a:t>LA “DECONSTRUCCIÓN” DE LA EMPRESA</a:t>
            </a:r>
            <a:r>
              <a:rPr lang="es-ES" dirty="0"/>
              <a:t> 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904546"/>
              </p:ext>
            </p:extLst>
          </p:nvPr>
        </p:nvGraphicFramePr>
        <p:xfrm>
          <a:off x="1357324" y="1189974"/>
          <a:ext cx="9697530" cy="501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852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2047B-5595-4D3B-820E-82FE5DAEF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42420"/>
            <a:ext cx="9603275" cy="922709"/>
          </a:xfrm>
        </p:spPr>
        <p:txBody>
          <a:bodyPr>
            <a:normAutofit fontScale="90000"/>
          </a:bodyPr>
          <a:lstStyle/>
          <a:p>
            <a:r>
              <a:rPr lang="es-ES" dirty="0"/>
              <a:t>Las llamadas “formas atípicas de trabajo” degradan las condiciones de empleo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D92D333-ADD6-4990-9D47-42550656E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785446"/>
              </p:ext>
            </p:extLst>
          </p:nvPr>
        </p:nvGraphicFramePr>
        <p:xfrm>
          <a:off x="1451579" y="1615858"/>
          <a:ext cx="9603275" cy="4334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47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589" y="150311"/>
            <a:ext cx="8825659" cy="1127344"/>
          </a:xfrm>
        </p:spPr>
        <p:txBody>
          <a:bodyPr>
            <a:normAutofit fontScale="90000"/>
          </a:bodyPr>
          <a:lstStyle/>
          <a:p>
            <a:br>
              <a:rPr lang="es-ES" sz="2400" dirty="0"/>
            </a:br>
            <a:r>
              <a:rPr lang="es-ES" sz="2700" dirty="0"/>
              <a:t>LIBERTAD SINDICAL</a:t>
            </a:r>
            <a:br>
              <a:rPr lang="es-ES" sz="2700" dirty="0"/>
            </a:br>
            <a:r>
              <a:rPr lang="es-ES" sz="2700" dirty="0"/>
              <a:t>DERECHOS DE ORGANIZACIÓN Y PERTENENCIA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868487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218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372979"/>
            <a:ext cx="9603275" cy="585870"/>
          </a:xfrm>
        </p:spPr>
        <p:txBody>
          <a:bodyPr/>
          <a:lstStyle/>
          <a:p>
            <a:r>
              <a:rPr lang="es-ES" dirty="0"/>
              <a:t>RETOS PARA LA ACCIÓN SINDICAL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627183"/>
              </p:ext>
            </p:extLst>
          </p:nvPr>
        </p:nvGraphicFramePr>
        <p:xfrm>
          <a:off x="1154954" y="2165685"/>
          <a:ext cx="10287078" cy="431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24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5D0ED-262F-4C74-94BE-76E52D74D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42420"/>
            <a:ext cx="9603275" cy="1423750"/>
          </a:xfrm>
        </p:spPr>
        <p:txBody>
          <a:bodyPr>
            <a:normAutofit fontScale="90000"/>
          </a:bodyPr>
          <a:lstStyle/>
          <a:p>
            <a:r>
              <a:rPr lang="es-ES" dirty="0"/>
              <a:t>¿HACE FALTA UN Replanteamiento del ámbito subjetivo del derecho de libertad sindical para incorporar a estos “nuevos trabajadores”?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B8F31-4A9D-4878-8B68-902F6D720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429" y="2079322"/>
            <a:ext cx="9603275" cy="3637544"/>
          </a:xfrm>
        </p:spPr>
        <p:txBody>
          <a:bodyPr>
            <a:normAutofit fontScale="92500"/>
          </a:bodyPr>
          <a:lstStyle/>
          <a:p>
            <a:r>
              <a:rPr lang="es-ES" sz="2400" b="1" u="sng" dirty="0">
                <a:hlinkClick r:id="rId2"/>
              </a:rPr>
              <a:t>TS (Sala de lo</a:t>
            </a:r>
            <a:r>
              <a:rPr lang="es-ES" sz="2400" b="1" dirty="0">
                <a:hlinkClick r:id="rId2"/>
              </a:rPr>
              <a:t> Social</a:t>
            </a:r>
            <a:r>
              <a:rPr lang="es-ES" sz="2400" b="1" u="sng" dirty="0">
                <a:hlinkClick r:id="rId2"/>
              </a:rPr>
              <a:t>, Sección1ª), sentencia núm. 347/2019 de 8 mayo.</a:t>
            </a:r>
            <a:r>
              <a:rPr lang="es-ES" sz="2400" b="1" dirty="0">
                <a:hlinkClick r:id="rId2"/>
              </a:rPr>
              <a:t> </a:t>
            </a:r>
            <a:r>
              <a:rPr lang="es-ES" sz="2400" dirty="0"/>
              <a:t>RJ 2019\2389</a:t>
            </a:r>
          </a:p>
          <a:p>
            <a:r>
              <a:rPr lang="es-ES" sz="2400" dirty="0"/>
              <a:t>SOCIOS TRABAJADORES DE COOPERATIVAS DE TRABAJO ASOCIADO</a:t>
            </a:r>
          </a:p>
          <a:p>
            <a:r>
              <a:rPr lang="es-ES" sz="2400" dirty="0"/>
              <a:t>Dado el </a:t>
            </a:r>
            <a:r>
              <a:rPr lang="es-ES" sz="2400" u="sng" dirty="0"/>
              <a:t>status mixto societario-laboral </a:t>
            </a:r>
            <a:r>
              <a:rPr lang="es-ES" sz="2400" dirty="0"/>
              <a:t>que mantienen con la cooperativa procede aplicar la </a:t>
            </a:r>
            <a:r>
              <a:rPr lang="es-ES" sz="2400" u="sng" dirty="0"/>
              <a:t>normativa laboral</a:t>
            </a:r>
            <a:r>
              <a:rPr lang="es-ES" sz="2400" dirty="0"/>
              <a:t>, en ausencia de previsión legal contraria</a:t>
            </a:r>
          </a:p>
          <a:p>
            <a:r>
              <a:rPr lang="es-ES" sz="2400" dirty="0"/>
              <a:t>Máxime cuando se trata de un </a:t>
            </a:r>
            <a:r>
              <a:rPr lang="es-ES" sz="2400" u="sng" dirty="0"/>
              <a:t>derecho fundamental tan amplio</a:t>
            </a:r>
            <a:r>
              <a:rPr lang="es-ES" sz="2400" dirty="0"/>
              <a:t>, subjetiva y objetivamente, como el de la </a:t>
            </a:r>
            <a:r>
              <a:rPr lang="es-ES" sz="2400" b="1" u="sng" dirty="0"/>
              <a:t>libertad sindical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976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51AE6-FEB1-4D20-BAAC-8760BBB14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determinación autónoma del ámbito de la acción sindical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816CA972-8B36-4E08-B81B-518F35668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055943"/>
              </p:ext>
            </p:extLst>
          </p:nvPr>
        </p:nvGraphicFramePr>
        <p:xfrm>
          <a:off x="1075798" y="2178570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390445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288</TotalTime>
  <Words>4187</Words>
  <Application>Microsoft Macintosh PowerPoint</Application>
  <PresentationFormat>Panorámica</PresentationFormat>
  <Paragraphs>193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0" baseType="lpstr">
      <vt:lpstr>Arial</vt:lpstr>
      <vt:lpstr>Gill Sans MT</vt:lpstr>
      <vt:lpstr>Times New Roman</vt:lpstr>
      <vt:lpstr>Galería</vt:lpstr>
      <vt:lpstr>Nuevos retos para los actores del sistema de relaciones laborales   Carolina Martínez Moreno Universidad de Oviedo </vt:lpstr>
      <vt:lpstr>LAS NUEVAS FORMAS DE EMPLEO PRECARIO, LA ATOMIZACIÓN EMPRESARIAL, el “micro trabajo” Y LAS DIFICULTADES PARA LA ACCIÓN COLECTIVA </vt:lpstr>
      <vt:lpstr>“Acuerdo marco europeo sobre digitalización” (22 junio)</vt:lpstr>
      <vt:lpstr>LA “DECONSTRUCCIÓN” DE LA EMPRESA </vt:lpstr>
      <vt:lpstr>Las llamadas “formas atípicas de trabajo” degradan las condiciones de empleo </vt:lpstr>
      <vt:lpstr> LIBERTAD SINDICAL DERECHOS DE ORGANIZACIÓN Y PERTENENCIA</vt:lpstr>
      <vt:lpstr>RETOS PARA LA ACCIÓN SINDICAL</vt:lpstr>
      <vt:lpstr>¿HACE FALTA UN Replanteamiento del ámbito subjetivo del derecho de libertad sindical para incorporar a estos “nuevos trabajadores”?</vt:lpstr>
      <vt:lpstr>La determinación autónoma del ámbito de la acción sindical</vt:lpstr>
      <vt:lpstr>La versatilidad de las secciones sindicales</vt:lpstr>
      <vt:lpstr>NUEVOS ÁMBITOS Y ¿NUEVAS UNIDADES ELECTORALES?</vt:lpstr>
      <vt:lpstr>LA MEJOR ARTICULACIÓN DE LAS SECCIONES EN LOS ESTATUTOS YNORMAS SINDICALES INTERNAS</vt:lpstr>
      <vt:lpstr>LA REPRESENTACIÓN Y PARTICIPACIÓN EN LA EMPRESA: PROBLEMAS del modelo diseñado en el título ii del estatuto de los trabajadores</vt:lpstr>
      <vt:lpstr>¿Comités conjuntos? La jurisprudencia restrictiva sobre el art.63.2 et</vt:lpstr>
      <vt:lpstr>LAS POSIBLES SOLUCIONES</vt:lpstr>
      <vt:lpstr>El papel de la negociación colectiva en la conformación de nuevas unidades electorales </vt:lpstr>
      <vt:lpstr>La digitalización de la información y las consultas</vt:lpstr>
      <vt:lpstr> derechos sindicales digitales STS núm.27/2019, de 15 de enero, RJ 2019/800,  asunto «Banco Marenostrum, SA». Con una llamada de atención de la ponente (l. arastey) a las partes en conflicto  </vt:lpstr>
      <vt:lpstr>Otra vez sobre uso sindical del correo electrónico. STS num.134/2019, de 21 de febrero, RJ 2019/2035 </vt:lpstr>
      <vt:lpstr>LA NEGOCIACIÓN COLECTIVA: EL CASO PARADIGMÁTICO DE LAS EMPRESAS MULTISERVICIOS</vt:lpstr>
      <vt:lpstr>Los daños colaterales de la prioridad aplicativa del convenio de empresa: quiebra del principio de correspondencia en los “falsos” convenios de empresa</vt:lpstr>
      <vt:lpstr>Soluciones posibles para las multiservicios y los trabajadores digitales</vt:lpstr>
      <vt:lpstr>Convenio sectorial de aplicación en EM</vt:lpstr>
      <vt:lpstr>POSIBLE APLICACIÓN DE MÚLTIPLES CONVENIOS</vt:lpstr>
      <vt:lpstr>Otras alternativas</vt:lpstr>
      <vt:lpstr>Otras anomalías en la práctica de la negociación</vt:lpstr>
      <vt:lpstr>Modificación sustancial mediante pactos individuales “en masa”</vt:lpstr>
      <vt:lpstr>La solución del ts</vt:lpstr>
      <vt:lpstr>CONFLICTIVIDAD LABORAL: LA EROSIÓN DEL DERECHO DE HUELGA Y LAS NUEVAS FORMAS DE “ESQUIROLAJE”</vt:lpstr>
      <vt:lpstr>LOS CASOS REALES: CONTRATAS, ESQUIROLAJE ORGANIZATIVO Y ESQUIROLAJE COMERCIAL</vt:lpstr>
      <vt:lpstr>Presentación de PowerPoint</vt:lpstr>
      <vt:lpstr>BIBLIOGRAFÍA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Nuevos retos para los actores del sistema de relaciones laborales   Carolina Martínez Moreno Universidad de Oviedo </dc:title>
  <dc:creator>CAROLINA MARTINEZ MORENO</dc:creator>
  <cp:lastModifiedBy>luis fernandez</cp:lastModifiedBy>
  <cp:revision>21</cp:revision>
  <dcterms:created xsi:type="dcterms:W3CDTF">2020-06-30T09:24:00Z</dcterms:created>
  <dcterms:modified xsi:type="dcterms:W3CDTF">2020-07-06T08:05:54Z</dcterms:modified>
</cp:coreProperties>
</file>