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2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77" r:id="rId3"/>
    <p:sldId id="278" r:id="rId4"/>
    <p:sldId id="280" r:id="rId5"/>
    <p:sldId id="279" r:id="rId6"/>
    <p:sldId id="281" r:id="rId7"/>
    <p:sldId id="282" r:id="rId8"/>
    <p:sldId id="289" r:id="rId9"/>
    <p:sldId id="320" r:id="rId10"/>
    <p:sldId id="318" r:id="rId11"/>
    <p:sldId id="283" r:id="rId12"/>
    <p:sldId id="284" r:id="rId13"/>
    <p:sldId id="285" r:id="rId14"/>
    <p:sldId id="286" r:id="rId15"/>
    <p:sldId id="287" r:id="rId16"/>
    <p:sldId id="288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5" r:id="rId32"/>
    <p:sldId id="306" r:id="rId33"/>
    <p:sldId id="319" r:id="rId34"/>
    <p:sldId id="308" r:id="rId35"/>
    <p:sldId id="304" r:id="rId36"/>
    <p:sldId id="310" r:id="rId37"/>
    <p:sldId id="311" r:id="rId38"/>
    <p:sldId id="312" r:id="rId39"/>
    <p:sldId id="313" r:id="rId40"/>
    <p:sldId id="314" r:id="rId41"/>
    <p:sldId id="315" r:id="rId42"/>
    <p:sldId id="316" r:id="rId43"/>
  </p:sldIdLst>
  <p:sldSz cx="9144000" cy="6858000" type="screen4x3"/>
  <p:notesSz cx="7099300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3300"/>
    <a:srgbClr val="00FF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16" autoAdjust="0"/>
  </p:normalViewPr>
  <p:slideViewPr>
    <p:cSldViewPr>
      <p:cViewPr varScale="1">
        <p:scale>
          <a:sx n="111" d="100"/>
          <a:sy n="111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FLG\Apuntes\CI\Grado%202012-13\Tema%203\Funcion%20coste%20unidimension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FLG\Apuntes\CI\Grado%202012-13\Tema%203\M&#233;todo%20distancia%20euclide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Costes</c:v>
          </c:tx>
          <c:spPr>
            <a:ln>
              <a:solidFill>
                <a:srgbClr val="0000FF"/>
              </a:solidFill>
            </a:ln>
          </c:spPr>
          <c:marker>
            <c:symbol val="circle"/>
            <c:size val="7"/>
            <c:spPr>
              <a:solidFill>
                <a:srgbClr val="0000FF"/>
              </a:solidFill>
              <a:ln>
                <a:noFill/>
              </a:ln>
            </c:spPr>
          </c:marker>
          <c:dLbls>
            <c:dLbl>
              <c:idx val="2"/>
              <c:layout>
                <c:manualLayout>
                  <c:x val="-1.6666666666666614E-2"/>
                  <c:y val="-4.166666666666666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0277799650043745"/>
                  <c:y val="5.09259259259258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111111111111112E-2"/>
                  <c:y val="3.240740740740748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3055555555555556"/>
                  <c:y val="-2.777777777777777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9444444444444445E-2"/>
                  <c:y val="3.703703703703703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3333333333333333"/>
                  <c:y val="-1.851851851851851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xVal>
            <c:numRef>
              <c:f>Hoja1!$B$2:$I$2</c:f>
              <c:numCache>
                <c:formatCode>General</c:formatCode>
                <c:ptCount val="8"/>
                <c:pt idx="0">
                  <c:v>0</c:v>
                </c:pt>
                <c:pt idx="1">
                  <c:v>2</c:v>
                </c:pt>
                <c:pt idx="2">
                  <c:v>7</c:v>
                </c:pt>
                <c:pt idx="3">
                  <c:v>8</c:v>
                </c:pt>
                <c:pt idx="4">
                  <c:v>10</c:v>
                </c:pt>
                <c:pt idx="5">
                  <c:v>15</c:v>
                </c:pt>
                <c:pt idx="6">
                  <c:v>17</c:v>
                </c:pt>
                <c:pt idx="7">
                  <c:v>23</c:v>
                </c:pt>
              </c:numCache>
            </c:numRef>
          </c:xVal>
          <c:yVal>
            <c:numRef>
              <c:f>Hoja1!$B$4:$I$4</c:f>
              <c:numCache>
                <c:formatCode>General</c:formatCode>
                <c:ptCount val="8"/>
                <c:pt idx="0">
                  <c:v>343</c:v>
                </c:pt>
                <c:pt idx="1">
                  <c:v>293</c:v>
                </c:pt>
                <c:pt idx="2">
                  <c:v>208</c:v>
                </c:pt>
                <c:pt idx="3">
                  <c:v>197</c:v>
                </c:pt>
                <c:pt idx="4">
                  <c:v>195</c:v>
                </c:pt>
                <c:pt idx="5">
                  <c:v>220</c:v>
                </c:pt>
                <c:pt idx="6">
                  <c:v>234</c:v>
                </c:pt>
                <c:pt idx="7">
                  <c:v>324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138688"/>
        <c:axId val="151140608"/>
      </c:scatterChart>
      <c:valAx>
        <c:axId val="15113868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en-US" sz="1200" b="0"/>
                  <a:t>Distancia km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51140608"/>
        <c:crosses val="autoZero"/>
        <c:crossBetween val="midCat"/>
      </c:valAx>
      <c:valAx>
        <c:axId val="1511406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s-ES" sz="1200" b="0"/>
                  <a:t>Costes</a:t>
                </a:r>
                <a:r>
                  <a:rPr lang="es-ES" sz="1200" b="0" baseline="0"/>
                  <a:t> €</a:t>
                </a:r>
                <a:endParaRPr lang="es-ES" sz="1200" b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51138688"/>
        <c:crosses val="autoZero"/>
        <c:crossBetween val="midCat"/>
      </c:valAx>
      <c:spPr>
        <a:solidFill>
          <a:srgbClr val="FFFFCC"/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pp</c:v>
          </c:tx>
          <c:spPr>
            <a:ln w="28575">
              <a:solidFill>
                <a:srgbClr val="0000FF"/>
              </a:solidFill>
            </a:ln>
          </c:spPr>
          <c:marker>
            <c:symbol val="circle"/>
            <c:size val="6"/>
            <c:spPr>
              <a:solidFill>
                <a:srgbClr val="0000FF"/>
              </a:solidFill>
            </c:spPr>
          </c:marker>
          <c:dPt>
            <c:idx val="1"/>
            <c:bubble3D val="0"/>
            <c:spPr>
              <a:ln w="28575">
                <a:noFill/>
              </a:ln>
            </c:spPr>
          </c:dPt>
          <c:dPt>
            <c:idx val="2"/>
            <c:bubble3D val="0"/>
            <c:spPr>
              <a:ln w="28575">
                <a:noFill/>
              </a:ln>
            </c:spPr>
          </c:dPt>
          <c:dPt>
            <c:idx val="3"/>
            <c:bubble3D val="0"/>
            <c:spPr>
              <a:ln w="28575">
                <a:noFill/>
              </a:ln>
            </c:spPr>
          </c:dPt>
          <c:xVal>
            <c:numRef>
              <c:f>Hoja1!$C$6:$C$9</c:f>
              <c:numCache>
                <c:formatCode>General</c:formatCode>
                <c:ptCount val="4"/>
                <c:pt idx="0">
                  <c:v>3</c:v>
                </c:pt>
                <c:pt idx="1">
                  <c:v>7</c:v>
                </c:pt>
                <c:pt idx="2">
                  <c:v>15</c:v>
                </c:pt>
                <c:pt idx="3">
                  <c:v>10</c:v>
                </c:pt>
              </c:numCache>
            </c:numRef>
          </c:xVal>
          <c:yVal>
            <c:numRef>
              <c:f>Hoja1!$D$6:$D$9</c:f>
              <c:numCache>
                <c:formatCode>General</c:formatCode>
                <c:ptCount val="4"/>
                <c:pt idx="0">
                  <c:v>3</c:v>
                </c:pt>
                <c:pt idx="1">
                  <c:v>9</c:v>
                </c:pt>
                <c:pt idx="2">
                  <c:v>4</c:v>
                </c:pt>
                <c:pt idx="3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270912"/>
        <c:axId val="151272448"/>
      </c:scatterChart>
      <c:valAx>
        <c:axId val="151270912"/>
        <c:scaling>
          <c:orientation val="minMax"/>
          <c:max val="16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151272448"/>
        <c:crosses val="autoZero"/>
        <c:crossBetween val="midCat"/>
      </c:valAx>
      <c:valAx>
        <c:axId val="1512724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51270912"/>
        <c:crosses val="autoZero"/>
        <c:crossBetween val="midCat"/>
        <c:majorUnit val="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66" tIns="48783" rIns="97566" bIns="48783" numCol="1" anchor="t" anchorCtr="0" compatLnSpc="1">
            <a:prstTxWarp prst="textNoShape">
              <a:avLst/>
            </a:prstTxWarp>
          </a:bodyPr>
          <a:lstStyle>
            <a:lvl1pPr defTabSz="97631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66" tIns="48783" rIns="97566" bIns="48783" numCol="1" anchor="t" anchorCtr="0" compatLnSpc="1">
            <a:prstTxWarp prst="textNoShape">
              <a:avLst/>
            </a:prstTxWarp>
          </a:bodyPr>
          <a:lstStyle>
            <a:lvl1pPr algn="r" defTabSz="97631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66" tIns="48783" rIns="97566" bIns="48783" numCol="1" anchor="b" anchorCtr="0" compatLnSpc="1">
            <a:prstTxWarp prst="textNoShape">
              <a:avLst/>
            </a:prstTxWarp>
          </a:bodyPr>
          <a:lstStyle>
            <a:lvl1pPr defTabSz="97631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66" tIns="48783" rIns="97566" bIns="48783" numCol="1" anchor="b" anchorCtr="0" compatLnSpc="1">
            <a:prstTxWarp prst="textNoShape">
              <a:avLst/>
            </a:prstTxWarp>
          </a:bodyPr>
          <a:lstStyle>
            <a:lvl1pPr algn="r" defTabSz="976313">
              <a:defRPr sz="1300"/>
            </a:lvl1pPr>
          </a:lstStyle>
          <a:p>
            <a:pPr>
              <a:defRPr/>
            </a:pPr>
            <a:fld id="{729C705E-3171-43B4-A4A0-BA79DD9634F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11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66" tIns="48783" rIns="97566" bIns="48783" numCol="1" anchor="t" anchorCtr="0" compatLnSpc="1">
            <a:prstTxWarp prst="textNoShape">
              <a:avLst/>
            </a:prstTxWarp>
          </a:bodyPr>
          <a:lstStyle>
            <a:lvl1pPr defTabSz="97631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66" tIns="48783" rIns="97566" bIns="48783" numCol="1" anchor="t" anchorCtr="0" compatLnSpc="1">
            <a:prstTxWarp prst="textNoShape">
              <a:avLst/>
            </a:prstTxWarp>
          </a:bodyPr>
          <a:lstStyle>
            <a:lvl1pPr algn="r" defTabSz="97631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862513"/>
            <a:ext cx="568325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66" tIns="48783" rIns="97566" bIns="48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Haga clic para modificar el estilo de texto del patrón</a:t>
            </a:r>
          </a:p>
          <a:p>
            <a:pPr lvl="1"/>
            <a:r>
              <a:rPr lang="en-US" noProof="0" smtClean="0"/>
              <a:t>Segundo nivel</a:t>
            </a:r>
          </a:p>
          <a:p>
            <a:pPr lvl="2"/>
            <a:r>
              <a:rPr lang="en-US" noProof="0" smtClean="0"/>
              <a:t>Tercer nivel</a:t>
            </a:r>
          </a:p>
          <a:p>
            <a:pPr lvl="3"/>
            <a:r>
              <a:rPr lang="en-US" noProof="0" smtClean="0"/>
              <a:t>Cuarto nivel</a:t>
            </a:r>
          </a:p>
          <a:p>
            <a:pPr lvl="4"/>
            <a:r>
              <a:rPr lang="en-US" noProof="0" smtClean="0"/>
              <a:t>Quinto nivel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66" tIns="48783" rIns="97566" bIns="48783" numCol="1" anchor="b" anchorCtr="0" compatLnSpc="1">
            <a:prstTxWarp prst="textNoShape">
              <a:avLst/>
            </a:prstTxWarp>
          </a:bodyPr>
          <a:lstStyle>
            <a:lvl1pPr defTabSz="97631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66" tIns="48783" rIns="97566" bIns="48783" numCol="1" anchor="b" anchorCtr="0" compatLnSpc="1">
            <a:prstTxWarp prst="textNoShape">
              <a:avLst/>
            </a:prstTxWarp>
          </a:bodyPr>
          <a:lstStyle>
            <a:lvl1pPr algn="r" defTabSz="976313">
              <a:defRPr sz="1300"/>
            </a:lvl1pPr>
          </a:lstStyle>
          <a:p>
            <a:pPr>
              <a:defRPr/>
            </a:pPr>
            <a:fld id="{4760E6EB-628B-47B7-B849-222CBAE2A65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51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63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CFC1D4-C7DC-45EE-B4D3-24804760B77C}" type="slidenum">
              <a:rPr lang="en-US" smtClean="0"/>
              <a:pPr eaLnBrk="1" hangingPunct="1"/>
              <a:t>1</a:t>
            </a:fld>
            <a:endParaRPr lang="en-US" dirty="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err="1" smtClean="0"/>
              <a:t>Hola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63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64A508-7CE4-4D9A-84D4-F2BC098CD252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Hola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63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64A508-7CE4-4D9A-84D4-F2BC098CD252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Hola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63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64A508-7CE4-4D9A-84D4-F2BC098CD252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Hola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63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64A508-7CE4-4D9A-84D4-F2BC098CD252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Hola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63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64A508-7CE4-4D9A-84D4-F2BC098CD252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Hola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63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64A508-7CE4-4D9A-84D4-F2BC098CD252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Hola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63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64A508-7CE4-4D9A-84D4-F2BC098CD252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Hola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63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64A508-7CE4-4D9A-84D4-F2BC098CD252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Hola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63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64A508-7CE4-4D9A-84D4-F2BC098CD252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Hola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63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64A508-7CE4-4D9A-84D4-F2BC098CD252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Hola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63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64A508-7CE4-4D9A-84D4-F2BC098CD252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Hola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63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64A508-7CE4-4D9A-84D4-F2BC098CD252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Hola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63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64A508-7CE4-4D9A-84D4-F2BC098CD252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Hola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63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64A508-7CE4-4D9A-84D4-F2BC098CD252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Hola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63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64A508-7CE4-4D9A-84D4-F2BC098CD252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Hola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63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64A508-7CE4-4D9A-84D4-F2BC098CD252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Hola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63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64A508-7CE4-4D9A-84D4-F2BC098CD252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Hola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63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64A508-7CE4-4D9A-84D4-F2BC098CD252}" type="slidenum">
              <a:rPr lang="en-US" smtClean="0"/>
              <a:pPr eaLnBrk="1" hangingPunct="1"/>
              <a:t>26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err="1" smtClean="0"/>
              <a:t>Hola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63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64A508-7CE4-4D9A-84D4-F2BC098CD252}" type="slidenum">
              <a:rPr lang="en-US" smtClean="0"/>
              <a:pPr eaLnBrk="1" hangingPunct="1"/>
              <a:t>27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Hola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63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64A508-7CE4-4D9A-84D4-F2BC098CD252}" type="slidenum">
              <a:rPr lang="en-US" smtClean="0"/>
              <a:pPr eaLnBrk="1" hangingPunct="1"/>
              <a:t>28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Hola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63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64A508-7CE4-4D9A-84D4-F2BC098CD252}" type="slidenum">
              <a:rPr lang="en-US" smtClean="0"/>
              <a:pPr eaLnBrk="1" hangingPunct="1"/>
              <a:t>29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Hola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63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64A508-7CE4-4D9A-84D4-F2BC098CD252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Hola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63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64A508-7CE4-4D9A-84D4-F2BC098CD252}" type="slidenum">
              <a:rPr lang="en-US" smtClean="0"/>
              <a:pPr eaLnBrk="1" hangingPunct="1"/>
              <a:t>30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Hola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63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64A508-7CE4-4D9A-84D4-F2BC098CD252}" type="slidenum">
              <a:rPr lang="en-US" smtClean="0"/>
              <a:pPr eaLnBrk="1" hangingPunct="1"/>
              <a:t>31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Hola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63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64A508-7CE4-4D9A-84D4-F2BC098CD252}" type="slidenum">
              <a:rPr lang="en-US" smtClean="0"/>
              <a:pPr eaLnBrk="1" hangingPunct="1"/>
              <a:t>32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Hola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63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64A508-7CE4-4D9A-84D4-F2BC098CD252}" type="slidenum">
              <a:rPr lang="en-US" smtClean="0"/>
              <a:pPr eaLnBrk="1" hangingPunct="1"/>
              <a:t>34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Hola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63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64A508-7CE4-4D9A-84D4-F2BC098CD252}" type="slidenum">
              <a:rPr lang="en-US" smtClean="0"/>
              <a:pPr eaLnBrk="1" hangingPunct="1"/>
              <a:t>35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Hola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63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64A508-7CE4-4D9A-84D4-F2BC098CD252}" type="slidenum">
              <a:rPr lang="en-US" smtClean="0"/>
              <a:pPr eaLnBrk="1" hangingPunct="1"/>
              <a:t>36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Hola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63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64A508-7CE4-4D9A-84D4-F2BC098CD252}" type="slidenum">
              <a:rPr lang="en-US" smtClean="0"/>
              <a:pPr eaLnBrk="1" hangingPunct="1"/>
              <a:t>37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Hola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63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64A508-7CE4-4D9A-84D4-F2BC098CD252}" type="slidenum">
              <a:rPr lang="en-US" smtClean="0"/>
              <a:pPr eaLnBrk="1" hangingPunct="1"/>
              <a:t>38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Hola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63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64A508-7CE4-4D9A-84D4-F2BC098CD252}" type="slidenum">
              <a:rPr lang="en-US" smtClean="0"/>
              <a:pPr eaLnBrk="1" hangingPunct="1"/>
              <a:t>39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Hola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63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64A508-7CE4-4D9A-84D4-F2BC098CD252}" type="slidenum">
              <a:rPr lang="en-US" smtClean="0"/>
              <a:pPr eaLnBrk="1" hangingPunct="1"/>
              <a:t>40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Hola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63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64A508-7CE4-4D9A-84D4-F2BC098CD252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Hola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63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64A508-7CE4-4D9A-84D4-F2BC098CD252}" type="slidenum">
              <a:rPr lang="en-US" smtClean="0"/>
              <a:pPr eaLnBrk="1" hangingPunct="1"/>
              <a:t>41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Hola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63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64A508-7CE4-4D9A-84D4-F2BC098CD252}" type="slidenum">
              <a:rPr lang="en-US" smtClean="0"/>
              <a:pPr eaLnBrk="1" hangingPunct="1"/>
              <a:t>42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Hola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63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64A508-7CE4-4D9A-84D4-F2BC098CD252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Hola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63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64A508-7CE4-4D9A-84D4-F2BC098CD252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Hola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63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64A508-7CE4-4D9A-84D4-F2BC098CD252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Hola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63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64A508-7CE4-4D9A-84D4-F2BC098CD252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Hola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63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763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64A508-7CE4-4D9A-84D4-F2BC098CD252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Hola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3C5C3-FEBE-4AC3-829B-E77EC3252E2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1252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14DFC-353C-45B1-BAE3-EEC8F09DC8B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419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09762-56E9-41BD-BB10-FB73F635743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0097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7D736-D4EB-4910-B557-C8B026549B0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3599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D4850-54C6-4525-8BD0-60A7522C143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170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01207-FBEB-40B8-B4F6-0003CADF78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306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89A02-61AC-4CC1-9E5B-522F6C86C2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5893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92002-CAE2-44EA-80F2-9994B2208F9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4149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DB1EC-2B40-416D-B48E-446D7536E55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0995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1508E-2920-43AD-8726-39A27A72985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6333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ADBD0-52BB-400A-B5F8-35DC634E672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6875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Untitled-2 copy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23336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LOGO4 copy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9" descr="Untitled-1 copy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7620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0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04800"/>
            <a:ext cx="90011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1 CuadroTexto"/>
          <p:cNvSpPr txBox="1">
            <a:spLocks noChangeArrowheads="1"/>
          </p:cNvSpPr>
          <p:nvPr userDrawn="1"/>
        </p:nvSpPr>
        <p:spPr bwMode="auto">
          <a:xfrm rot="-5400000">
            <a:off x="-1229519" y="3634582"/>
            <a:ext cx="3249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sz="2000" b="1" smtClean="0">
                <a:solidFill>
                  <a:srgbClr val="800000"/>
                </a:solidFill>
                <a:latin typeface="Bodoni MT" pitchFamily="18" charset="0"/>
              </a:rPr>
              <a:t>Ingeniería de la Construcción</a:t>
            </a:r>
          </a:p>
        </p:txBody>
      </p:sp>
      <p:sp>
        <p:nvSpPr>
          <p:cNvPr id="1031" name="11 CuadroTexto"/>
          <p:cNvSpPr txBox="1">
            <a:spLocks noChangeArrowheads="1"/>
          </p:cNvSpPr>
          <p:nvPr userDrawn="1"/>
        </p:nvSpPr>
        <p:spPr bwMode="auto">
          <a:xfrm>
            <a:off x="2057400" y="76200"/>
            <a:ext cx="5389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sz="2400" b="1" dirty="0" smtClean="0">
                <a:solidFill>
                  <a:srgbClr val="993300"/>
                </a:solidFill>
                <a:latin typeface="Arial Narrow" pitchFamily="34" charset="0"/>
              </a:rPr>
              <a:t>TEMA 3. ELECCIÓN DEL EMPLAZAMIENTO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0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aatalayuela.com/Imagenes/_LaAtalayuela_Abril2007_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03" y="1524000"/>
            <a:ext cx="5753100" cy="460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Rectángulo"/>
          <p:cNvSpPr>
            <a:spLocks noChangeArrowheads="1"/>
          </p:cNvSpPr>
          <p:nvPr/>
        </p:nvSpPr>
        <p:spPr bwMode="auto">
          <a:xfrm>
            <a:off x="1219200" y="1288732"/>
            <a:ext cx="76200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b="1" dirty="0" smtClean="0">
                <a:latin typeface="Arial Narrow" pitchFamily="34" charset="0"/>
              </a:rPr>
              <a:t>3.6.2 MÉTODO DE LA PONDERACIÓN DE FACTORES</a:t>
            </a:r>
          </a:p>
          <a:p>
            <a:pPr algn="just">
              <a:defRPr/>
            </a:pPr>
            <a:r>
              <a:rPr lang="es-ES" dirty="0" smtClean="0">
                <a:latin typeface="Arial Narrow" pitchFamily="34" charset="0"/>
              </a:rPr>
              <a:t>- A cada factor se le asigna un peso determinado.</a:t>
            </a:r>
          </a:p>
          <a:p>
            <a:pPr algn="just"/>
            <a:r>
              <a:rPr lang="es-ES" dirty="0" smtClean="0">
                <a:latin typeface="Arial Narrow" pitchFamily="34" charset="0"/>
              </a:rPr>
              <a:t>- </a:t>
            </a:r>
            <a:r>
              <a:rPr lang="es-ES" dirty="0">
                <a:latin typeface="Arial Narrow" pitchFamily="34" charset="0"/>
              </a:rPr>
              <a:t>El valor asignado </a:t>
            </a:r>
            <a:r>
              <a:rPr lang="es-ES" dirty="0" smtClean="0">
                <a:latin typeface="Arial Narrow" pitchFamily="34" charset="0"/>
              </a:rPr>
              <a:t>depende </a:t>
            </a:r>
            <a:r>
              <a:rPr lang="es-ES" dirty="0">
                <a:latin typeface="Arial Narrow" pitchFamily="34" charset="0"/>
              </a:rPr>
              <a:t>de la </a:t>
            </a:r>
            <a:r>
              <a:rPr lang="es-ES" dirty="0" smtClean="0">
                <a:latin typeface="Arial Narrow" pitchFamily="34" charset="0"/>
              </a:rPr>
              <a:t>importancia que </a:t>
            </a:r>
            <a:r>
              <a:rPr lang="es-ES" dirty="0">
                <a:latin typeface="Arial Narrow" pitchFamily="34" charset="0"/>
              </a:rPr>
              <a:t>tenga para cada </a:t>
            </a:r>
            <a:r>
              <a:rPr lang="es-ES" dirty="0" smtClean="0">
                <a:latin typeface="Arial Narrow" pitchFamily="34" charset="0"/>
              </a:rPr>
              <a:t>empresa.</a:t>
            </a:r>
          </a:p>
          <a:p>
            <a:r>
              <a:rPr lang="es-ES" dirty="0" smtClean="0">
                <a:latin typeface="Arial Narrow" pitchFamily="34" charset="0"/>
              </a:rPr>
              <a:t>- Los </a:t>
            </a:r>
            <a:r>
              <a:rPr lang="es-ES" dirty="0">
                <a:latin typeface="Arial Narrow" pitchFamily="34" charset="0"/>
              </a:rPr>
              <a:t>valores se establecen de acuerdo con el criterio de </a:t>
            </a:r>
            <a:r>
              <a:rPr lang="es-ES" dirty="0" smtClean="0">
                <a:latin typeface="Arial Narrow" pitchFamily="34" charset="0"/>
              </a:rPr>
              <a:t>la persona </a:t>
            </a:r>
            <a:r>
              <a:rPr lang="es-ES" dirty="0">
                <a:latin typeface="Arial Narrow" pitchFamily="34" charset="0"/>
              </a:rPr>
              <a:t>que realiza la evaluación, tomando como base </a:t>
            </a:r>
            <a:r>
              <a:rPr lang="es-ES" dirty="0" smtClean="0">
                <a:latin typeface="Arial Narrow" pitchFamily="34" charset="0"/>
              </a:rPr>
              <a:t>la influencia </a:t>
            </a:r>
            <a:r>
              <a:rPr lang="es-ES" dirty="0">
                <a:latin typeface="Arial Narrow" pitchFamily="34" charset="0"/>
              </a:rPr>
              <a:t>que </a:t>
            </a:r>
            <a:r>
              <a:rPr lang="es-ES" dirty="0" smtClean="0">
                <a:latin typeface="Arial Narrow" pitchFamily="34" charset="0"/>
              </a:rPr>
              <a:t>tengan en el proceso y/o en el costo de producción.</a:t>
            </a:r>
            <a:endParaRPr lang="es-ES" dirty="0">
              <a:latin typeface="Arial Narrow" pitchFamily="34" charset="0"/>
            </a:endParaRPr>
          </a:p>
          <a:p>
            <a:pPr algn="just"/>
            <a:r>
              <a:rPr lang="es-ES" dirty="0" smtClean="0">
                <a:latin typeface="Arial Narrow" pitchFamily="34" charset="0"/>
              </a:rPr>
              <a:t>- En </a:t>
            </a:r>
            <a:r>
              <a:rPr lang="es-ES" dirty="0">
                <a:latin typeface="Arial Narrow" pitchFamily="34" charset="0"/>
              </a:rPr>
              <a:t>la asignación de valores a </a:t>
            </a:r>
            <a:r>
              <a:rPr lang="es-ES" dirty="0" err="1" smtClean="0">
                <a:latin typeface="Arial Narrow" pitchFamily="34" charset="0"/>
              </a:rPr>
              <a:t>subfactores</a:t>
            </a:r>
            <a:r>
              <a:rPr lang="es-ES" dirty="0" smtClean="0">
                <a:latin typeface="Arial Narrow" pitchFamily="34" charset="0"/>
              </a:rPr>
              <a:t> se </a:t>
            </a:r>
            <a:r>
              <a:rPr lang="es-ES" dirty="0">
                <a:latin typeface="Arial Narrow" pitchFamily="34" charset="0"/>
              </a:rPr>
              <a:t>seguirá el mismo criterio que en el </a:t>
            </a:r>
            <a:r>
              <a:rPr lang="es-ES" dirty="0" smtClean="0">
                <a:latin typeface="Arial Narrow" pitchFamily="34" charset="0"/>
              </a:rPr>
              <a:t>punto anterior.</a:t>
            </a:r>
          </a:p>
          <a:p>
            <a:pPr algn="just"/>
            <a:r>
              <a:rPr lang="es-ES" dirty="0" smtClean="0">
                <a:latin typeface="Arial Narrow" pitchFamily="34" charset="0"/>
              </a:rPr>
              <a:t>La </a:t>
            </a:r>
            <a:r>
              <a:rPr lang="es-ES" dirty="0">
                <a:latin typeface="Arial Narrow" pitchFamily="34" charset="0"/>
              </a:rPr>
              <a:t>suma de los valores máximos de </a:t>
            </a:r>
            <a:r>
              <a:rPr lang="es-ES" dirty="0" smtClean="0">
                <a:latin typeface="Arial Narrow" pitchFamily="34" charset="0"/>
              </a:rPr>
              <a:t>dichos </a:t>
            </a:r>
            <a:r>
              <a:rPr lang="es-ES" dirty="0" err="1" smtClean="0">
                <a:latin typeface="Arial Narrow" pitchFamily="34" charset="0"/>
              </a:rPr>
              <a:t>subfactores</a:t>
            </a:r>
            <a:r>
              <a:rPr lang="es-ES" dirty="0" smtClean="0">
                <a:latin typeface="Arial Narrow" pitchFamily="34" charset="0"/>
              </a:rPr>
              <a:t> será </a:t>
            </a:r>
            <a:r>
              <a:rPr lang="es-ES" dirty="0">
                <a:latin typeface="Arial Narrow" pitchFamily="34" charset="0"/>
              </a:rPr>
              <a:t>igual al valor máximo asignado al </a:t>
            </a:r>
            <a:r>
              <a:rPr lang="es-ES" dirty="0" smtClean="0">
                <a:latin typeface="Arial Narrow" pitchFamily="34" charset="0"/>
              </a:rPr>
              <a:t>factor.</a:t>
            </a:r>
          </a:p>
          <a:p>
            <a:pPr algn="just">
              <a:spcBef>
                <a:spcPts val="1200"/>
              </a:spcBef>
            </a:pPr>
            <a:r>
              <a:rPr lang="es-ES" b="1" dirty="0" smtClean="0">
                <a:latin typeface="Arial Narrow" pitchFamily="34" charset="0"/>
              </a:rPr>
              <a:t>3.6.2.1 Procedimiento</a:t>
            </a:r>
          </a:p>
          <a:p>
            <a:r>
              <a:rPr lang="es-ES" dirty="0">
                <a:latin typeface="Arial Narrow" pitchFamily="34" charset="0"/>
              </a:rPr>
              <a:t>1. Identificar los factores y </a:t>
            </a:r>
            <a:r>
              <a:rPr lang="es-ES" dirty="0" err="1">
                <a:latin typeface="Arial Narrow" pitchFamily="34" charset="0"/>
              </a:rPr>
              <a:t>subfactores</a:t>
            </a:r>
            <a:r>
              <a:rPr lang="es-ES" dirty="0">
                <a:latin typeface="Arial Narrow" pitchFamily="34" charset="0"/>
              </a:rPr>
              <a:t> más relevantes para determinar la localización.</a:t>
            </a:r>
          </a:p>
          <a:p>
            <a:r>
              <a:rPr lang="es-ES" dirty="0">
                <a:latin typeface="Arial Narrow" pitchFamily="34" charset="0"/>
              </a:rPr>
              <a:t>2. Asignar una ponderación a cada factor para indicar su importancia relativa.</a:t>
            </a:r>
          </a:p>
          <a:p>
            <a:r>
              <a:rPr lang="es-ES" dirty="0">
                <a:latin typeface="Arial Narrow" pitchFamily="34" charset="0"/>
              </a:rPr>
              <a:t>3. Asignar una escala común a cada factor.</a:t>
            </a:r>
          </a:p>
          <a:p>
            <a:r>
              <a:rPr lang="es-ES" dirty="0">
                <a:latin typeface="Arial Narrow" pitchFamily="34" charset="0"/>
              </a:rPr>
              <a:t>4. Calificar cada lugar potencial de acuerdo a la escala diseñada y según las ponderaciones.</a:t>
            </a:r>
          </a:p>
          <a:p>
            <a:r>
              <a:rPr lang="es-ES" dirty="0">
                <a:latin typeface="Arial Narrow" pitchFamily="34" charset="0"/>
              </a:rPr>
              <a:t>5. Sumar los puntos de cada ubicación, y escoger la ubicación que tenga más puntos</a:t>
            </a:r>
            <a:r>
              <a:rPr lang="es-ES" dirty="0" smtClean="0">
                <a:latin typeface="Arial Narrow" pitchFamily="34" charset="0"/>
              </a:rPr>
              <a:t>.</a:t>
            </a:r>
            <a:endParaRPr lang="es-ES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53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47800" y="1447800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latin typeface="Arial Narrow" pitchFamily="34" charset="0"/>
              </a:rPr>
              <a:t>3.6.1.2 Lista de algunos factores y </a:t>
            </a:r>
            <a:r>
              <a:rPr lang="es-ES" b="1" dirty="0" err="1" smtClean="0">
                <a:latin typeface="Arial Narrow" pitchFamily="34" charset="0"/>
              </a:rPr>
              <a:t>subfactores</a:t>
            </a:r>
            <a:r>
              <a:rPr lang="es-ES" b="1" dirty="0" smtClean="0">
                <a:latin typeface="Arial Narrow" pitchFamily="34" charset="0"/>
              </a:rPr>
              <a:t> más utilizados</a:t>
            </a:r>
            <a:endParaRPr lang="es-ES" b="1" dirty="0">
              <a:latin typeface="Arial Narrow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676400" y="204948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>
                <a:latin typeface="Arial Narrow" pitchFamily="34" charset="0"/>
              </a:rPr>
              <a:t>1. MANO DE OBRA</a:t>
            </a:r>
          </a:p>
          <a:p>
            <a:r>
              <a:rPr lang="es-ES" dirty="0">
                <a:latin typeface="Arial Narrow" pitchFamily="34" charset="0"/>
              </a:rPr>
              <a:t>1.1. Costo</a:t>
            </a:r>
          </a:p>
          <a:p>
            <a:r>
              <a:rPr lang="es-ES" dirty="0">
                <a:latin typeface="Arial Narrow" pitchFamily="34" charset="0"/>
              </a:rPr>
              <a:t>1.2. Disponibilidad</a:t>
            </a:r>
          </a:p>
          <a:p>
            <a:r>
              <a:rPr lang="es-ES" dirty="0">
                <a:latin typeface="Arial Narrow" pitchFamily="34" charset="0"/>
              </a:rPr>
              <a:t>1.3. Estabilidad</a:t>
            </a:r>
          </a:p>
          <a:p>
            <a:r>
              <a:rPr lang="es-ES" dirty="0">
                <a:latin typeface="Arial Narrow" pitchFamily="34" charset="0"/>
              </a:rPr>
              <a:t>1.4. Productividad.</a:t>
            </a:r>
          </a:p>
          <a:p>
            <a:r>
              <a:rPr lang="es-ES" dirty="0">
                <a:latin typeface="Arial Narrow" pitchFamily="34" charset="0"/>
              </a:rPr>
              <a:t>2. MERCADOS.</a:t>
            </a:r>
          </a:p>
          <a:p>
            <a:r>
              <a:rPr lang="es-ES" dirty="0">
                <a:latin typeface="Arial Narrow" pitchFamily="34" charset="0"/>
              </a:rPr>
              <a:t>2.1. De clientes.</a:t>
            </a:r>
          </a:p>
          <a:p>
            <a:r>
              <a:rPr lang="es-ES" dirty="0">
                <a:latin typeface="Arial Narrow" pitchFamily="34" charset="0"/>
              </a:rPr>
              <a:t>2.2. De materias primas.</a:t>
            </a:r>
          </a:p>
          <a:p>
            <a:r>
              <a:rPr lang="es-ES" dirty="0">
                <a:latin typeface="Arial Narrow" pitchFamily="34" charset="0"/>
              </a:rPr>
              <a:t>3. ENERGÉTICOS.</a:t>
            </a:r>
          </a:p>
          <a:p>
            <a:r>
              <a:rPr lang="es-ES" dirty="0">
                <a:latin typeface="Arial Narrow" pitchFamily="34" charset="0"/>
              </a:rPr>
              <a:t>3.1. Energía Eléctrica.</a:t>
            </a:r>
          </a:p>
          <a:p>
            <a:r>
              <a:rPr lang="es-ES" dirty="0">
                <a:latin typeface="Arial Narrow" pitchFamily="34" charset="0"/>
              </a:rPr>
              <a:t>3.2. Combustibles</a:t>
            </a:r>
            <a:r>
              <a:rPr lang="es-ES" dirty="0" smtClean="0">
                <a:latin typeface="Arial Narrow" pitchFamily="34" charset="0"/>
              </a:rPr>
              <a:t>.</a:t>
            </a:r>
          </a:p>
          <a:p>
            <a:r>
              <a:rPr lang="es-ES" dirty="0">
                <a:latin typeface="Arial Narrow" pitchFamily="34" charset="0"/>
              </a:rPr>
              <a:t>4. COMUNICACIONES Y TRANSPORTES.</a:t>
            </a:r>
          </a:p>
          <a:p>
            <a:r>
              <a:rPr lang="es-ES" dirty="0">
                <a:latin typeface="Arial Narrow" pitchFamily="34" charset="0"/>
              </a:rPr>
              <a:t>4.1. Transportes.</a:t>
            </a:r>
          </a:p>
          <a:p>
            <a:r>
              <a:rPr lang="es-ES" dirty="0">
                <a:latin typeface="Arial Narrow" pitchFamily="34" charset="0"/>
              </a:rPr>
              <a:t>4.2. Comunicaciones.</a:t>
            </a:r>
          </a:p>
        </p:txBody>
      </p:sp>
    </p:spTree>
    <p:extLst>
      <p:ext uri="{BB962C8B-B14F-4D97-AF65-F5344CB8AC3E}">
        <p14:creationId xmlns:p14="http://schemas.microsoft.com/office/powerpoint/2010/main" val="82553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52600" y="1066800"/>
            <a:ext cx="6705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Arial Narrow" pitchFamily="34" charset="0"/>
              </a:rPr>
              <a:t>5. AGUA</a:t>
            </a:r>
          </a:p>
          <a:p>
            <a:r>
              <a:rPr lang="es-ES" dirty="0">
                <a:latin typeface="Arial Narrow" pitchFamily="34" charset="0"/>
              </a:rPr>
              <a:t>5.1. Disponibilidad, </a:t>
            </a:r>
            <a:r>
              <a:rPr lang="es-ES" dirty="0" smtClean="0">
                <a:latin typeface="Arial Narrow" pitchFamily="34" charset="0"/>
              </a:rPr>
              <a:t>cantidad.</a:t>
            </a:r>
            <a:endParaRPr lang="es-ES" dirty="0">
              <a:latin typeface="Arial Narrow" pitchFamily="34" charset="0"/>
            </a:endParaRPr>
          </a:p>
          <a:p>
            <a:r>
              <a:rPr lang="es-ES" dirty="0">
                <a:latin typeface="Arial Narrow" pitchFamily="34" charset="0"/>
              </a:rPr>
              <a:t>5.2. Legislación, Calidad, características biológicas y</a:t>
            </a:r>
          </a:p>
          <a:p>
            <a:r>
              <a:rPr lang="es-ES" dirty="0">
                <a:latin typeface="Arial Narrow" pitchFamily="34" charset="0"/>
              </a:rPr>
              <a:t>químicas. Análisis y tratamiento necesario.</a:t>
            </a:r>
          </a:p>
          <a:p>
            <a:r>
              <a:rPr lang="es-ES" dirty="0">
                <a:latin typeface="Arial Narrow" pitchFamily="34" charset="0"/>
              </a:rPr>
              <a:t>5.3. Confiabilidad.</a:t>
            </a:r>
          </a:p>
          <a:p>
            <a:r>
              <a:rPr lang="es-ES" dirty="0">
                <a:latin typeface="Arial Narrow" pitchFamily="34" charset="0"/>
              </a:rPr>
              <a:t>5.4. Distancia, profundidad, costo de perforación,</a:t>
            </a:r>
          </a:p>
          <a:p>
            <a:r>
              <a:rPr lang="es-ES" dirty="0">
                <a:latin typeface="Arial Narrow" pitchFamily="34" charset="0"/>
              </a:rPr>
              <a:t>p</a:t>
            </a:r>
            <a:r>
              <a:rPr lang="es-ES" dirty="0" smtClean="0">
                <a:latin typeface="Arial Narrow" pitchFamily="34" charset="0"/>
              </a:rPr>
              <a:t>ermisos.</a:t>
            </a:r>
          </a:p>
          <a:p>
            <a:r>
              <a:rPr lang="es-ES" dirty="0">
                <a:latin typeface="Arial Narrow" pitchFamily="34" charset="0"/>
              </a:rPr>
              <a:t>6. CARACTERÍSTICAS DEL LUGAR</a:t>
            </a:r>
          </a:p>
          <a:p>
            <a:r>
              <a:rPr lang="es-ES" dirty="0">
                <a:latin typeface="Arial Narrow" pitchFamily="34" charset="0"/>
              </a:rPr>
              <a:t>6.1. Clima y topografía.</a:t>
            </a:r>
          </a:p>
          <a:p>
            <a:r>
              <a:rPr lang="es-ES" dirty="0">
                <a:latin typeface="Arial Narrow" pitchFamily="34" charset="0"/>
              </a:rPr>
              <a:t>6.2. Desarrollo </a:t>
            </a:r>
            <a:r>
              <a:rPr lang="es-ES" dirty="0" smtClean="0">
                <a:latin typeface="Arial Narrow" pitchFamily="34" charset="0"/>
              </a:rPr>
              <a:t>Urbano.</a:t>
            </a:r>
            <a:endParaRPr lang="es-ES" dirty="0">
              <a:latin typeface="Arial Narrow" pitchFamily="34" charset="0"/>
            </a:endParaRPr>
          </a:p>
          <a:p>
            <a:r>
              <a:rPr lang="es-ES" dirty="0">
                <a:latin typeface="Arial Narrow" pitchFamily="34" charset="0"/>
              </a:rPr>
              <a:t>6.3. Desarrollo Industrial.</a:t>
            </a:r>
          </a:p>
          <a:p>
            <a:r>
              <a:rPr lang="es-ES" dirty="0">
                <a:latin typeface="Arial Narrow" pitchFamily="34" charset="0"/>
              </a:rPr>
              <a:t>6.4. Desarrollo Comercial</a:t>
            </a:r>
            <a:r>
              <a:rPr lang="es-ES" dirty="0" smtClean="0">
                <a:latin typeface="Arial Narrow" pitchFamily="34" charset="0"/>
              </a:rPr>
              <a:t>.</a:t>
            </a:r>
          </a:p>
          <a:p>
            <a:r>
              <a:rPr lang="es-ES" dirty="0">
                <a:latin typeface="Arial Narrow" pitchFamily="34" charset="0"/>
              </a:rPr>
              <a:t>7. CONTROL AMBIENTAL</a:t>
            </a:r>
          </a:p>
          <a:p>
            <a:r>
              <a:rPr lang="es-ES" dirty="0">
                <a:latin typeface="Arial Narrow" pitchFamily="34" charset="0"/>
              </a:rPr>
              <a:t>7.1. Leyes y especificaciones relacionadas con el control</a:t>
            </a:r>
          </a:p>
          <a:p>
            <a:r>
              <a:rPr lang="es-ES" dirty="0">
                <a:latin typeface="Arial Narrow" pitchFamily="34" charset="0"/>
              </a:rPr>
              <a:t>ambiental: agua, aire, tierra.</a:t>
            </a:r>
          </a:p>
          <a:p>
            <a:r>
              <a:rPr lang="es-ES" dirty="0">
                <a:latin typeface="Arial Narrow" pitchFamily="34" charset="0"/>
              </a:rPr>
              <a:t>7.2. Contaminación atmosférica (índices).</a:t>
            </a:r>
          </a:p>
          <a:p>
            <a:r>
              <a:rPr lang="es-ES" dirty="0">
                <a:latin typeface="Arial Narrow" pitchFamily="34" charset="0"/>
              </a:rPr>
              <a:t>7.3. Medios de disposición de efluentes. (Fosas sépticas.</a:t>
            </a:r>
          </a:p>
          <a:p>
            <a:r>
              <a:rPr lang="es-ES" dirty="0">
                <a:latin typeface="Arial Narrow" pitchFamily="34" charset="0"/>
              </a:rPr>
              <a:t>Plantas de tratamiento de aguas negras. Plantas de</a:t>
            </a:r>
          </a:p>
          <a:p>
            <a:r>
              <a:rPr lang="es-ES" dirty="0">
                <a:latin typeface="Arial Narrow" pitchFamily="34" charset="0"/>
              </a:rPr>
              <a:t>tratamiento de aguas industriales. Pozos de</a:t>
            </a:r>
          </a:p>
          <a:p>
            <a:r>
              <a:rPr lang="es-ES" dirty="0">
                <a:latin typeface="Arial Narrow" pitchFamily="34" charset="0"/>
              </a:rPr>
              <a:t>absorción).</a:t>
            </a:r>
          </a:p>
        </p:txBody>
      </p:sp>
    </p:spTree>
    <p:extLst>
      <p:ext uri="{BB962C8B-B14F-4D97-AF65-F5344CB8AC3E}">
        <p14:creationId xmlns:p14="http://schemas.microsoft.com/office/powerpoint/2010/main" val="82553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76400" y="892076"/>
            <a:ext cx="6172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Arial Narrow" pitchFamily="34" charset="0"/>
              </a:rPr>
              <a:t>8. COSTES DE LA VIDA</a:t>
            </a:r>
          </a:p>
          <a:p>
            <a:r>
              <a:rPr lang="es-ES" dirty="0">
                <a:latin typeface="Arial Narrow" pitchFamily="34" charset="0"/>
              </a:rPr>
              <a:t>8.1. Vivienda.</a:t>
            </a:r>
          </a:p>
          <a:p>
            <a:r>
              <a:rPr lang="es-ES" dirty="0">
                <a:latin typeface="Arial Narrow" pitchFamily="34" charset="0"/>
              </a:rPr>
              <a:t>8.2. Artículos de consumo.</a:t>
            </a:r>
          </a:p>
          <a:p>
            <a:r>
              <a:rPr lang="es-ES" dirty="0">
                <a:latin typeface="Arial Narrow" pitchFamily="34" charset="0"/>
              </a:rPr>
              <a:t>8.3. Gastos de casa. ( Electricidad. Gas. Teléfono. Otros).</a:t>
            </a:r>
          </a:p>
          <a:p>
            <a:r>
              <a:rPr lang="es-ES" dirty="0">
                <a:latin typeface="Arial Narrow" pitchFamily="34" charset="0"/>
              </a:rPr>
              <a:t>8.4. Transportes. (Tranvías. Camiones. Taxis. Otros).</a:t>
            </a:r>
          </a:p>
          <a:p>
            <a:r>
              <a:rPr lang="es-ES" dirty="0">
                <a:latin typeface="Arial Narrow" pitchFamily="34" charset="0"/>
              </a:rPr>
              <a:t>9. ASPECTOS FISCALES Y FINANCIEROS.</a:t>
            </a:r>
          </a:p>
          <a:p>
            <a:r>
              <a:rPr lang="es-ES" dirty="0">
                <a:latin typeface="Arial Narrow" pitchFamily="34" charset="0"/>
              </a:rPr>
              <a:t>9.1. Aspectos fiscales.</a:t>
            </a:r>
          </a:p>
          <a:p>
            <a:r>
              <a:rPr lang="es-ES" dirty="0">
                <a:latin typeface="Arial Narrow" pitchFamily="34" charset="0"/>
              </a:rPr>
              <a:t>9.2. Facilidades Financieras.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53773" y="3084829"/>
            <a:ext cx="6247227" cy="346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354544" y="6553200"/>
            <a:ext cx="27414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dirty="0" smtClean="0"/>
              <a:t>Fuente: Factory </a:t>
            </a:r>
            <a:r>
              <a:rPr lang="es-ES" sz="1000" dirty="0"/>
              <a:t>Management &amp; </a:t>
            </a:r>
            <a:r>
              <a:rPr lang="es-ES" sz="1000" dirty="0" err="1"/>
              <a:t>Maintenance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82553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1676400" y="1226024"/>
            <a:ext cx="6168788" cy="4765343"/>
            <a:chOff x="1676400" y="1226024"/>
            <a:chExt cx="6168788" cy="476534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601" y="4129250"/>
              <a:ext cx="6019799" cy="1862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676400" y="1226024"/>
              <a:ext cx="6168788" cy="29479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2553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19584" y="990600"/>
            <a:ext cx="6019799" cy="198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19584" y="2971800"/>
            <a:ext cx="6019799" cy="3654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53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5400"/>
            <a:ext cx="4733925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53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Rectángulo"/>
              <p:cNvSpPr/>
              <p:nvPr/>
            </p:nvSpPr>
            <p:spPr>
              <a:xfrm>
                <a:off x="1189630" y="1576621"/>
                <a:ext cx="7620000" cy="45193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r>
                  <a:rPr lang="es-ES" b="1" dirty="0" smtClean="0">
                    <a:latin typeface="Arial Narrow" pitchFamily="34" charset="0"/>
                  </a:rPr>
                  <a:t>3.6.3 MÉTODO UNIDIMENSIONAL PARA OPTIMIZAR EL COSTE DEL TRANSPORTE</a:t>
                </a:r>
              </a:p>
              <a:p>
                <a:pPr algn="just">
                  <a:defRPr/>
                </a:pPr>
                <a:endParaRPr lang="es-ES" b="1" dirty="0">
                  <a:latin typeface="Arial Narrow" pitchFamily="34" charset="0"/>
                </a:endParaRPr>
              </a:p>
              <a:p>
                <a:pPr algn="just"/>
                <a:r>
                  <a:rPr lang="es-ES" sz="1600" dirty="0" smtClean="0">
                    <a:latin typeface="Arial Narrow" pitchFamily="34" charset="0"/>
                  </a:rPr>
                  <a:t>- Sean “</a:t>
                </a:r>
                <a:r>
                  <a:rPr lang="es-ES" sz="1600" b="1" dirty="0" smtClean="0">
                    <a:latin typeface="Arial Narrow" pitchFamily="34" charset="0"/>
                  </a:rPr>
                  <a:t>n</a:t>
                </a:r>
                <a:r>
                  <a:rPr lang="es-ES" sz="1600" dirty="0">
                    <a:latin typeface="Arial Narrow" pitchFamily="34" charset="0"/>
                  </a:rPr>
                  <a:t>” instalaciones situadas en los </a:t>
                </a:r>
                <a:r>
                  <a:rPr lang="es-ES" sz="1600" dirty="0" smtClean="0">
                    <a:latin typeface="Arial Narrow" pitchFamily="34" charset="0"/>
                  </a:rPr>
                  <a:t>puntos </a:t>
                </a:r>
                <a:r>
                  <a:rPr lang="es-ES" sz="1600" b="1" dirty="0" smtClean="0">
                    <a:latin typeface="Arial Narrow" pitchFamily="34" charset="0"/>
                  </a:rPr>
                  <a:t>P(1), </a:t>
                </a:r>
                <a:r>
                  <a:rPr lang="es-ES" sz="1600" b="1" dirty="0">
                    <a:latin typeface="Arial Narrow" pitchFamily="34" charset="0"/>
                  </a:rPr>
                  <a:t>P(2</a:t>
                </a:r>
                <a:r>
                  <a:rPr lang="es-ES" sz="1600" b="1" dirty="0" smtClean="0">
                    <a:latin typeface="Arial Narrow" pitchFamily="34" charset="0"/>
                  </a:rPr>
                  <a:t>), P(i),… P(n</a:t>
                </a:r>
                <a:r>
                  <a:rPr lang="es-ES" sz="1600" b="1" dirty="0">
                    <a:latin typeface="Arial Narrow" pitchFamily="34" charset="0"/>
                  </a:rPr>
                  <a:t>)</a:t>
                </a:r>
              </a:p>
              <a:p>
                <a:pPr algn="just"/>
                <a:r>
                  <a:rPr lang="es-ES" sz="1600" dirty="0" smtClean="0">
                    <a:latin typeface="Arial Narrow" pitchFamily="34" charset="0"/>
                  </a:rPr>
                  <a:t>- Se pretende  situar una nueva instalación  en el punto </a:t>
                </a:r>
                <a:r>
                  <a:rPr lang="es-ES" sz="1600" b="1" dirty="0" smtClean="0">
                    <a:latin typeface="Arial Narrow" pitchFamily="34" charset="0"/>
                  </a:rPr>
                  <a:t>X</a:t>
                </a:r>
                <a:r>
                  <a:rPr lang="es-ES" sz="1600" dirty="0" smtClean="0">
                    <a:latin typeface="Arial Narrow" pitchFamily="34" charset="0"/>
                  </a:rPr>
                  <a:t>.</a:t>
                </a:r>
                <a:endParaRPr lang="es-ES" sz="1600" dirty="0">
                  <a:latin typeface="Arial Narrow" pitchFamily="34" charset="0"/>
                </a:endParaRPr>
              </a:p>
              <a:p>
                <a:pPr algn="just"/>
                <a:r>
                  <a:rPr lang="es-ES" sz="1600" dirty="0" smtClean="0">
                    <a:latin typeface="Arial Narrow" pitchFamily="34" charset="0"/>
                  </a:rPr>
                  <a:t>- Los </a:t>
                </a:r>
                <a:r>
                  <a:rPr lang="es-ES" sz="1600" dirty="0">
                    <a:latin typeface="Arial Narrow" pitchFamily="34" charset="0"/>
                  </a:rPr>
                  <a:t>costes son </a:t>
                </a:r>
                <a:r>
                  <a:rPr lang="es-ES" sz="1600" dirty="0" smtClean="0">
                    <a:latin typeface="Arial Narrow" pitchFamily="34" charset="0"/>
                  </a:rPr>
                  <a:t>proporcionales a </a:t>
                </a:r>
                <a:r>
                  <a:rPr lang="es-ES" sz="1600" dirty="0">
                    <a:latin typeface="Arial Narrow" pitchFamily="34" charset="0"/>
                  </a:rPr>
                  <a:t>la distancia </a:t>
                </a:r>
                <a:r>
                  <a:rPr lang="es-ES" sz="1600" dirty="0" smtClean="0">
                    <a:latin typeface="Arial Narrow" pitchFamily="34" charset="0"/>
                  </a:rPr>
                  <a:t>entre  </a:t>
                </a:r>
                <a:r>
                  <a:rPr lang="es-ES" sz="1600" b="1" dirty="0" smtClean="0">
                    <a:latin typeface="Arial Narrow" pitchFamily="34" charset="0"/>
                  </a:rPr>
                  <a:t>X </a:t>
                </a:r>
                <a:r>
                  <a:rPr lang="es-ES" sz="1600" dirty="0" smtClean="0">
                    <a:latin typeface="Arial Narrow" pitchFamily="34" charset="0"/>
                  </a:rPr>
                  <a:t>y </a:t>
                </a:r>
                <a:r>
                  <a:rPr lang="es-ES" sz="1600" b="1" dirty="0">
                    <a:latin typeface="Arial Narrow" pitchFamily="34" charset="0"/>
                  </a:rPr>
                  <a:t>P(i</a:t>
                </a:r>
                <a:r>
                  <a:rPr lang="es-ES" sz="1600" b="1" dirty="0" smtClean="0">
                    <a:latin typeface="Arial Narrow" pitchFamily="34" charset="0"/>
                  </a:rPr>
                  <a:t>)</a:t>
                </a:r>
                <a:r>
                  <a:rPr lang="es-ES" sz="1600" dirty="0" smtClean="0">
                    <a:latin typeface="Arial Narrow" pitchFamily="34" charset="0"/>
                  </a:rPr>
                  <a:t>. El coeficiente de proporcionalidad es </a:t>
                </a:r>
                <a:r>
                  <a:rPr lang="es-ES" sz="1600" b="1" dirty="0" smtClean="0">
                    <a:latin typeface="Arial Narrow" pitchFamily="34" charset="0"/>
                  </a:rPr>
                  <a:t>w(i)</a:t>
                </a:r>
                <a:r>
                  <a:rPr lang="es-ES" sz="1600" dirty="0" smtClean="0">
                    <a:latin typeface="Arial Narrow" pitchFamily="34" charset="0"/>
                  </a:rPr>
                  <a:t> conocido como “peso”.</a:t>
                </a:r>
              </a:p>
              <a:p>
                <a:pPr algn="just"/>
                <a:r>
                  <a:rPr lang="es-ES" sz="1600" dirty="0" smtClean="0">
                    <a:latin typeface="Arial Narrow" pitchFamily="34" charset="0"/>
                  </a:rPr>
                  <a:t>- Dimensiones </a:t>
                </a:r>
                <a:r>
                  <a:rPr lang="es-ES" sz="1600" dirty="0">
                    <a:latin typeface="Arial Narrow" pitchFamily="34" charset="0"/>
                  </a:rPr>
                  <a:t>de </a:t>
                </a:r>
                <a:r>
                  <a:rPr lang="es-ES" sz="1600" b="1" dirty="0" smtClean="0">
                    <a:latin typeface="Arial Narrow" pitchFamily="34" charset="0"/>
                  </a:rPr>
                  <a:t>w(i)</a:t>
                </a:r>
                <a:r>
                  <a:rPr lang="es-ES" sz="1600" dirty="0" smtClean="0">
                    <a:latin typeface="Arial Narrow" pitchFamily="34" charset="0"/>
                  </a:rPr>
                  <a:t>: </a:t>
                </a:r>
                <a:r>
                  <a:rPr lang="es-ES" sz="1600" dirty="0">
                    <a:latin typeface="Arial Narrow" pitchFamily="34" charset="0"/>
                  </a:rPr>
                  <a:t>unidades monetarias por unidad </a:t>
                </a:r>
                <a:r>
                  <a:rPr lang="es-ES" sz="1600" dirty="0" smtClean="0">
                    <a:latin typeface="Arial Narrow" pitchFamily="34" charset="0"/>
                  </a:rPr>
                  <a:t>de distancia </a:t>
                </a:r>
                <a:r>
                  <a:rPr lang="es-ES" sz="1600" dirty="0">
                    <a:latin typeface="Arial Narrow" pitchFamily="34" charset="0"/>
                  </a:rPr>
                  <a:t>(Euros/ </a:t>
                </a:r>
                <a:r>
                  <a:rPr lang="es-ES" sz="1600" dirty="0" smtClean="0">
                    <a:latin typeface="Arial Narrow" pitchFamily="34" charset="0"/>
                  </a:rPr>
                  <a:t>Km).</a:t>
                </a:r>
                <a:endParaRPr lang="es-ES" sz="1600" dirty="0">
                  <a:latin typeface="Arial Narrow" pitchFamily="34" charset="0"/>
                </a:endParaRPr>
              </a:p>
              <a:p>
                <a:pPr algn="just"/>
                <a:r>
                  <a:rPr lang="es-ES" sz="1600" dirty="0" smtClean="0">
                    <a:latin typeface="Arial Narrow" pitchFamily="34" charset="0"/>
                  </a:rPr>
                  <a:t>- El </a:t>
                </a:r>
                <a:r>
                  <a:rPr lang="es-ES" sz="1600" dirty="0">
                    <a:latin typeface="Arial Narrow" pitchFamily="34" charset="0"/>
                  </a:rPr>
                  <a:t>valor de </a:t>
                </a:r>
                <a:r>
                  <a:rPr lang="es-ES" sz="1600" b="1" dirty="0">
                    <a:latin typeface="Arial Narrow" pitchFamily="34" charset="0"/>
                  </a:rPr>
                  <a:t>w(i)</a:t>
                </a:r>
                <a:r>
                  <a:rPr lang="es-ES" sz="1600" dirty="0">
                    <a:latin typeface="Arial Narrow" pitchFamily="34" charset="0"/>
                  </a:rPr>
                  <a:t> tiene en cuenta tanto el valor del coste </a:t>
                </a:r>
                <a:r>
                  <a:rPr lang="es-ES" sz="1600" dirty="0" smtClean="0">
                    <a:latin typeface="Arial Narrow" pitchFamily="34" charset="0"/>
                  </a:rPr>
                  <a:t>de recorrer </a:t>
                </a:r>
                <a:r>
                  <a:rPr lang="es-ES" sz="1600" dirty="0">
                    <a:latin typeface="Arial Narrow" pitchFamily="34" charset="0"/>
                  </a:rPr>
                  <a:t>la unidad de </a:t>
                </a:r>
                <a:r>
                  <a:rPr lang="es-ES" sz="1600" dirty="0" smtClean="0">
                    <a:latin typeface="Arial Narrow" pitchFamily="34" charset="0"/>
                  </a:rPr>
                  <a:t>distancia (Euros/Km) </a:t>
                </a:r>
                <a:r>
                  <a:rPr lang="es-ES" sz="1600" dirty="0">
                    <a:latin typeface="Arial Narrow" pitchFamily="34" charset="0"/>
                  </a:rPr>
                  <a:t>como el </a:t>
                </a:r>
                <a:r>
                  <a:rPr lang="es-ES" sz="1600" dirty="0" smtClean="0">
                    <a:latin typeface="Arial Narrow" pitchFamily="34" charset="0"/>
                  </a:rPr>
                  <a:t>volumen de </a:t>
                </a:r>
                <a:r>
                  <a:rPr lang="es-ES" sz="1600" dirty="0">
                    <a:latin typeface="Arial Narrow" pitchFamily="34" charset="0"/>
                  </a:rPr>
                  <a:t>transacciones previstas (desplazamientos/año</a:t>
                </a:r>
                <a:r>
                  <a:rPr lang="es-ES" sz="1600" dirty="0" smtClean="0">
                    <a:latin typeface="Arial Narrow" pitchFamily="34" charset="0"/>
                  </a:rPr>
                  <a:t>).</a:t>
                </a:r>
                <a:endParaRPr lang="es-ES" sz="1600" dirty="0">
                  <a:latin typeface="Arial Narrow" pitchFamily="34" charset="0"/>
                </a:endParaRPr>
              </a:p>
              <a:p>
                <a:pPr algn="just"/>
                <a:r>
                  <a:rPr lang="es-ES" sz="1600" dirty="0" smtClean="0">
                    <a:latin typeface="Arial Narrow" pitchFamily="34" charset="0"/>
                  </a:rPr>
                  <a:t>- Los </a:t>
                </a:r>
                <a:r>
                  <a:rPr lang="es-ES" sz="1600" dirty="0">
                    <a:latin typeface="Arial Narrow" pitchFamily="34" charset="0"/>
                  </a:rPr>
                  <a:t>desplazamientos se producen </a:t>
                </a:r>
                <a:r>
                  <a:rPr lang="es-ES" sz="1600" dirty="0" smtClean="0">
                    <a:latin typeface="Arial Narrow" pitchFamily="34" charset="0"/>
                  </a:rPr>
                  <a:t>entre la </a:t>
                </a:r>
                <a:r>
                  <a:rPr lang="es-ES" sz="1600" dirty="0">
                    <a:latin typeface="Arial Narrow" pitchFamily="34" charset="0"/>
                  </a:rPr>
                  <a:t>nueva instalación y las situadas en los </a:t>
                </a:r>
                <a:r>
                  <a:rPr lang="es-ES" sz="1600" b="1" dirty="0">
                    <a:latin typeface="Arial Narrow" pitchFamily="34" charset="0"/>
                  </a:rPr>
                  <a:t>P(i</a:t>
                </a:r>
                <a:r>
                  <a:rPr lang="es-ES" sz="1600" b="1" dirty="0" smtClean="0">
                    <a:latin typeface="Arial Narrow" pitchFamily="34" charset="0"/>
                  </a:rPr>
                  <a:t>)</a:t>
                </a:r>
                <a:r>
                  <a:rPr lang="es-ES" sz="1600" dirty="0" smtClean="0">
                    <a:latin typeface="Arial Narrow" pitchFamily="34" charset="0"/>
                  </a:rPr>
                  <a:t>.</a:t>
                </a:r>
              </a:p>
              <a:p>
                <a:pPr algn="just"/>
                <a:r>
                  <a:rPr lang="es-ES" sz="1600" dirty="0" smtClean="0">
                    <a:latin typeface="Arial Narrow" pitchFamily="34" charset="0"/>
                  </a:rPr>
                  <a:t>- Si </a:t>
                </a:r>
                <a:r>
                  <a:rPr lang="es-ES" sz="1600" dirty="0">
                    <a:latin typeface="Arial Narrow" pitchFamily="34" charset="0"/>
                  </a:rPr>
                  <a:t>se designa por </a:t>
                </a:r>
                <a:r>
                  <a:rPr lang="es-ES" sz="1600" b="1" dirty="0">
                    <a:latin typeface="Arial Narrow" pitchFamily="34" charset="0"/>
                  </a:rPr>
                  <a:t>d[X,P(i)] </a:t>
                </a:r>
                <a:r>
                  <a:rPr lang="es-ES" sz="1600" dirty="0">
                    <a:latin typeface="Arial Narrow" pitchFamily="34" charset="0"/>
                  </a:rPr>
                  <a:t>a la distancia </a:t>
                </a:r>
                <a:r>
                  <a:rPr lang="es-ES" sz="1600" b="1" dirty="0">
                    <a:latin typeface="Arial Narrow" pitchFamily="34" charset="0"/>
                  </a:rPr>
                  <a:t>(</a:t>
                </a:r>
                <a:r>
                  <a:rPr lang="es-ES" sz="1600" b="1" dirty="0" smtClean="0">
                    <a:latin typeface="Arial Narrow" pitchFamily="34" charset="0"/>
                  </a:rPr>
                  <a:t>Km)  </a:t>
                </a:r>
                <a:r>
                  <a:rPr lang="es-ES" sz="1600" dirty="0" smtClean="0">
                    <a:latin typeface="Arial Narrow" pitchFamily="34" charset="0"/>
                  </a:rPr>
                  <a:t>entre </a:t>
                </a:r>
                <a:r>
                  <a:rPr lang="es-ES" sz="1600" b="1" dirty="0" smtClean="0">
                    <a:latin typeface="Arial Narrow" pitchFamily="34" charset="0"/>
                  </a:rPr>
                  <a:t>X</a:t>
                </a:r>
                <a:r>
                  <a:rPr lang="es-ES" sz="1600" dirty="0" smtClean="0">
                    <a:latin typeface="Arial Narrow" pitchFamily="34" charset="0"/>
                  </a:rPr>
                  <a:t> y </a:t>
                </a:r>
                <a:r>
                  <a:rPr lang="es-ES" sz="1600" b="1" dirty="0">
                    <a:latin typeface="Arial Narrow" pitchFamily="34" charset="0"/>
                  </a:rPr>
                  <a:t>P(i)</a:t>
                </a:r>
                <a:r>
                  <a:rPr lang="es-ES" sz="1600" dirty="0">
                    <a:latin typeface="Arial Narrow" pitchFamily="34" charset="0"/>
                  </a:rPr>
                  <a:t> </a:t>
                </a:r>
                <a:r>
                  <a:rPr lang="es-ES" sz="1600" dirty="0" smtClean="0">
                    <a:latin typeface="Arial Narrow" pitchFamily="34" charset="0"/>
                  </a:rPr>
                  <a:t>el </a:t>
                </a:r>
                <a:r>
                  <a:rPr lang="es-ES" sz="1600" dirty="0">
                    <a:latin typeface="Arial Narrow" pitchFamily="34" charset="0"/>
                  </a:rPr>
                  <a:t>coste total </a:t>
                </a:r>
                <a:r>
                  <a:rPr lang="es-ES" sz="1600" b="1" dirty="0">
                    <a:latin typeface="Arial Narrow" pitchFamily="34" charset="0"/>
                  </a:rPr>
                  <a:t>f(X)</a:t>
                </a:r>
                <a:r>
                  <a:rPr lang="es-ES" sz="1600" dirty="0">
                    <a:latin typeface="Arial Narrow" pitchFamily="34" charset="0"/>
                  </a:rPr>
                  <a:t> se puede expresar</a:t>
                </a:r>
                <a:r>
                  <a:rPr lang="es-ES" sz="1600" dirty="0" smtClean="0">
                    <a:latin typeface="Arial Narrow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s-E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s-ES" sz="16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s-ES" sz="16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sz="16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s-ES" sz="16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s-ES" sz="16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s-ES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s-ES" sz="16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s-ES" sz="1600" b="0" i="1" smtClean="0">
                              <a:latin typeface="Cambria Math"/>
                            </a:rPr>
                            <m:t>)∙</m:t>
                          </m:r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E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s-ES" sz="1600" b="0" i="1" smtClean="0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  <m:r>
                                <a:rPr lang="es-ES" sz="16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s-ES" sz="1600" b="0" i="1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  <m:r>
                                <a:rPr lang="es-ES" sz="1600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s-ES" sz="16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s-ES" sz="16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s-ES" sz="1600" dirty="0">
                  <a:latin typeface="Arial Narrow" pitchFamily="34" charset="0"/>
                </a:endParaRPr>
              </a:p>
              <a:p>
                <a:endParaRPr lang="es-ES" sz="1600" dirty="0" smtClean="0">
                  <a:latin typeface="Arial Narrow" pitchFamily="34" charset="0"/>
                </a:endParaRPr>
              </a:p>
              <a:p>
                <a:pPr algn="just"/>
                <a:r>
                  <a:rPr lang="es-ES" sz="1600" dirty="0">
                    <a:latin typeface="Arial Narrow" pitchFamily="34" charset="0"/>
                  </a:rPr>
                  <a:t>El espacio en que se sitúan las instalaciones puede tener </a:t>
                </a:r>
                <a:r>
                  <a:rPr lang="es-ES" sz="1600" dirty="0" smtClean="0">
                    <a:latin typeface="Arial Narrow" pitchFamily="34" charset="0"/>
                  </a:rPr>
                  <a:t>UNA, DOS </a:t>
                </a:r>
                <a:r>
                  <a:rPr lang="es-ES" sz="1600" dirty="0">
                    <a:latin typeface="Arial Narrow" pitchFamily="34" charset="0"/>
                  </a:rPr>
                  <a:t>O TRES </a:t>
                </a:r>
                <a:r>
                  <a:rPr lang="es-ES" sz="1600" dirty="0" smtClean="0">
                    <a:latin typeface="Arial Narrow" pitchFamily="34" charset="0"/>
                  </a:rPr>
                  <a:t>DIMENSIONES. El </a:t>
                </a:r>
                <a:r>
                  <a:rPr lang="es-ES" sz="1600" dirty="0">
                    <a:latin typeface="Arial Narrow" pitchFamily="34" charset="0"/>
                  </a:rPr>
                  <a:t>estudio unidimensional es sencillo y su estudio </a:t>
                </a:r>
                <a:r>
                  <a:rPr lang="es-ES" sz="1600" dirty="0" smtClean="0">
                    <a:latin typeface="Arial Narrow" pitchFamily="34" charset="0"/>
                  </a:rPr>
                  <a:t>es interesante </a:t>
                </a:r>
                <a:r>
                  <a:rPr lang="es-ES" sz="1600" dirty="0">
                    <a:latin typeface="Arial Narrow" pitchFamily="34" charset="0"/>
                  </a:rPr>
                  <a:t>porque sirve de base para el </a:t>
                </a:r>
                <a:r>
                  <a:rPr lang="es-ES" sz="1600" dirty="0" err="1">
                    <a:latin typeface="Arial Narrow" pitchFamily="34" charset="0"/>
                  </a:rPr>
                  <a:t>bi</a:t>
                </a:r>
                <a:r>
                  <a:rPr lang="es-ES" sz="1600" dirty="0">
                    <a:latin typeface="Arial Narrow" pitchFamily="34" charset="0"/>
                  </a:rPr>
                  <a:t> o </a:t>
                </a:r>
                <a:r>
                  <a:rPr lang="es-ES" sz="1600" dirty="0" smtClean="0">
                    <a:latin typeface="Arial Narrow" pitchFamily="34" charset="0"/>
                  </a:rPr>
                  <a:t>tridimensional.</a:t>
                </a:r>
                <a:endParaRPr lang="es-ES" sz="1600" dirty="0">
                  <a:latin typeface="Arial Narrow" pitchFamily="34" charset="0"/>
                </a:endParaRPr>
              </a:p>
            </p:txBody>
          </p:sp>
        </mc:Choice>
        <mc:Fallback xmlns="">
          <p:sp>
            <p:nvSpPr>
              <p:cNvPr id="2" name="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630" y="1576621"/>
                <a:ext cx="7620000" cy="4519379"/>
              </a:xfrm>
              <a:prstGeom prst="rect">
                <a:avLst/>
              </a:prstGeom>
              <a:blipFill rotWithShape="1">
                <a:blip r:embed="rId3"/>
                <a:stretch>
                  <a:fillRect l="-640" t="-540" r="-480" b="-94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553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Rectángulo"/>
              <p:cNvSpPr/>
              <p:nvPr/>
            </p:nvSpPr>
            <p:spPr>
              <a:xfrm>
                <a:off x="1219200" y="1600200"/>
                <a:ext cx="7620000" cy="43885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600" dirty="0" smtClean="0">
                    <a:latin typeface="Arial Narrow" pitchFamily="34" charset="0"/>
                  </a:rPr>
                  <a:t>- Se </a:t>
                </a:r>
                <a:r>
                  <a:rPr lang="es-ES" sz="1600" dirty="0">
                    <a:latin typeface="Arial Narrow" pitchFamily="34" charset="0"/>
                  </a:rPr>
                  <a:t>desea determinar el emplazamiento </a:t>
                </a:r>
                <a:r>
                  <a:rPr lang="es-ES" sz="1600" dirty="0" smtClean="0">
                    <a:latin typeface="Arial Narrow" pitchFamily="34" charset="0"/>
                  </a:rPr>
                  <a:t>óptimo de </a:t>
                </a:r>
                <a:r>
                  <a:rPr lang="es-ES" sz="1600" dirty="0">
                    <a:latin typeface="Arial Narrow" pitchFamily="34" charset="0"/>
                  </a:rPr>
                  <a:t>una planta industrial cuyos clientes se sitúan a lo largo </a:t>
                </a:r>
                <a:r>
                  <a:rPr lang="es-ES" sz="1600" dirty="0" smtClean="0">
                    <a:latin typeface="Arial Narrow" pitchFamily="34" charset="0"/>
                  </a:rPr>
                  <a:t>de una </a:t>
                </a:r>
                <a:r>
                  <a:rPr lang="es-ES" sz="1600" dirty="0">
                    <a:latin typeface="Arial Narrow" pitchFamily="34" charset="0"/>
                  </a:rPr>
                  <a:t>vía de </a:t>
                </a:r>
                <a:r>
                  <a:rPr lang="es-ES" sz="1600" dirty="0" smtClean="0">
                    <a:latin typeface="Arial Narrow" pitchFamily="34" charset="0"/>
                  </a:rPr>
                  <a:t>comunicación (río</a:t>
                </a:r>
                <a:r>
                  <a:rPr lang="es-ES" sz="1600" dirty="0">
                    <a:latin typeface="Arial Narrow" pitchFamily="34" charset="0"/>
                  </a:rPr>
                  <a:t>, canal, costa, autopista vía férrea, etc</a:t>
                </a:r>
                <a:r>
                  <a:rPr lang="es-ES" sz="1600" dirty="0" smtClean="0">
                    <a:latin typeface="Arial Narrow" pitchFamily="34" charset="0"/>
                  </a:rPr>
                  <a:t>.)</a:t>
                </a:r>
                <a:endParaRPr lang="es-ES" sz="1600" dirty="0">
                  <a:latin typeface="Arial Narrow" pitchFamily="34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600" dirty="0" smtClean="0">
                    <a:latin typeface="Arial Narrow" pitchFamily="34" charset="0"/>
                  </a:rPr>
                  <a:t>- Cada </a:t>
                </a:r>
                <a:r>
                  <a:rPr lang="es-ES" sz="1600" dirty="0">
                    <a:latin typeface="Arial Narrow" pitchFamily="34" charset="0"/>
                  </a:rPr>
                  <a:t>posición tiene asociado un coste.</a:t>
                </a: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600" dirty="0" smtClean="0">
                    <a:latin typeface="Arial Narrow" pitchFamily="34" charset="0"/>
                  </a:rPr>
                  <a:t>- Fijada </a:t>
                </a:r>
                <a:r>
                  <a:rPr lang="es-ES" sz="1600" dirty="0">
                    <a:latin typeface="Arial Narrow" pitchFamily="34" charset="0"/>
                  </a:rPr>
                  <a:t>la posición de la nueva planta el coste mejoraría </a:t>
                </a:r>
                <a:r>
                  <a:rPr lang="es-ES" sz="1600" dirty="0" smtClean="0">
                    <a:latin typeface="Arial Narrow" pitchFamily="34" charset="0"/>
                  </a:rPr>
                  <a:t>si se pudiera desplazar hacia una parte del resto de instalaciones cuyo peso </a:t>
                </a:r>
                <a:r>
                  <a:rPr lang="es-ES" sz="1600" dirty="0">
                    <a:latin typeface="Arial Narrow" pitchFamily="34" charset="0"/>
                  </a:rPr>
                  <a:t>asociado </a:t>
                </a:r>
                <a:r>
                  <a:rPr lang="es-ES" sz="1600" dirty="0" smtClean="0">
                    <a:latin typeface="Arial Narrow" pitchFamily="34" charset="0"/>
                  </a:rPr>
                  <a:t>es superior al de </a:t>
                </a:r>
                <a:r>
                  <a:rPr lang="es-ES" sz="1600" dirty="0">
                    <a:latin typeface="Arial Narrow" pitchFamily="34" charset="0"/>
                  </a:rPr>
                  <a:t>la otra parte de las instalaciones</a:t>
                </a:r>
                <a:r>
                  <a:rPr lang="es-ES" sz="1600" dirty="0" smtClean="0">
                    <a:latin typeface="Arial Narrow" pitchFamily="34" charset="0"/>
                  </a:rPr>
                  <a:t>.</a:t>
                </a: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600" dirty="0" smtClean="0">
                    <a:latin typeface="Arial Narrow" pitchFamily="34" charset="0"/>
                  </a:rPr>
                  <a:t>- Este imaginario movimiento debe interrumpirse en un punto que no deje más de la mitad del peso a su derecha, ni tampoco más de la mitad a su izquierda.</a:t>
                </a: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600" dirty="0" smtClean="0">
                    <a:latin typeface="Arial Narrow" pitchFamily="34" charset="0"/>
                  </a:rPr>
                  <a:t>- El punto óptimo será, por lo tanto, aquel que tiene a su derecha y a su izquierda la mitad del peso total.</a:t>
                </a: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600" dirty="0" smtClean="0">
                    <a:latin typeface="Arial Narrow" pitchFamily="34" charset="0"/>
                  </a:rPr>
                  <a:t>- En este caso el  modelo matemático a resolver es:</a:t>
                </a:r>
              </a:p>
              <a:p>
                <a:pPr marL="285750" indent="-285750" algn="just">
                  <a:buFontTx/>
                  <a:buChar char="-"/>
                </a:pPr>
                <a:endParaRPr lang="es-ES" sz="1600" dirty="0" smtClean="0">
                  <a:latin typeface="Arial Narrow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/>
                        </a:rPr>
                        <m:t>𝑀𝑖𝑛</m:t>
                      </m:r>
                      <m:r>
                        <a:rPr lang="es-ES" sz="1600" b="0" i="1" smtClean="0">
                          <a:latin typeface="Cambria Math"/>
                        </a:rPr>
                        <m:t>[</m:t>
                      </m:r>
                      <m:r>
                        <a:rPr lang="es-ES" sz="16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s-E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sz="1600" i="1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s-ES" sz="1600" b="0" i="1" smtClean="0">
                          <a:latin typeface="Cambria Math"/>
                        </a:rPr>
                        <m:t>]</m:t>
                      </m:r>
                      <m:r>
                        <a:rPr lang="es-ES" sz="16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s-ES" sz="16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sz="1600" i="1">
                              <a:latin typeface="Cambria Math"/>
                            </a:rPr>
                            <m:t>𝑖</m:t>
                          </m:r>
                          <m:r>
                            <a:rPr lang="es-ES" sz="16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s-ES" sz="16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s-ES" sz="1600" i="1">
                              <a:latin typeface="Cambria Math"/>
                            </a:rPr>
                            <m:t>𝑤</m:t>
                          </m:r>
                          <m:r>
                            <a:rPr lang="es-ES" sz="1600" i="1">
                              <a:latin typeface="Cambria Math"/>
                            </a:rPr>
                            <m:t>(</m:t>
                          </m:r>
                          <m:r>
                            <a:rPr lang="es-ES" sz="1600" i="1">
                              <a:latin typeface="Cambria Math"/>
                            </a:rPr>
                            <m:t>𝑖</m:t>
                          </m:r>
                          <m:r>
                            <a:rPr lang="es-ES" sz="1600" i="1">
                              <a:latin typeface="Cambria Math"/>
                            </a:rPr>
                            <m:t>)∙</m:t>
                          </m:r>
                        </m:e>
                      </m:nary>
                      <m:d>
                        <m:dPr>
                          <m:begChr m:val="|"/>
                          <m:endChr m:val="|"/>
                          <m:ctrlPr>
                            <a:rPr lang="es-ES" sz="16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s-ES" sz="1600" dirty="0">
                  <a:latin typeface="Arial Narrow" pitchFamily="34" charset="0"/>
                </a:endParaRPr>
              </a:p>
              <a:p>
                <a:pPr algn="just"/>
                <a:endParaRPr lang="es-ES" sz="1600" dirty="0">
                  <a:latin typeface="Arial Narrow" pitchFamily="34" charset="0"/>
                </a:endParaRPr>
              </a:p>
              <a:p>
                <a:pPr algn="just"/>
                <a:r>
                  <a:rPr lang="es-ES" sz="1600" b="1" dirty="0">
                    <a:latin typeface="Arial Narrow" pitchFamily="34" charset="0"/>
                  </a:rPr>
                  <a:t>a(i)</a:t>
                </a:r>
                <a:r>
                  <a:rPr lang="es-ES" sz="1600" dirty="0">
                    <a:latin typeface="Arial Narrow" pitchFamily="34" charset="0"/>
                  </a:rPr>
                  <a:t> </a:t>
                </a:r>
                <a:r>
                  <a:rPr lang="es-ES" sz="1600" dirty="0" smtClean="0">
                    <a:latin typeface="Arial Narrow" pitchFamily="34" charset="0"/>
                  </a:rPr>
                  <a:t>es la </a:t>
                </a:r>
                <a:r>
                  <a:rPr lang="es-ES" sz="1600" dirty="0">
                    <a:latin typeface="Arial Narrow" pitchFamily="34" charset="0"/>
                  </a:rPr>
                  <a:t>coordenada de las instalaciones </a:t>
                </a:r>
                <a:r>
                  <a:rPr lang="es-ES" sz="1600" dirty="0" smtClean="0">
                    <a:latin typeface="Arial Narrow" pitchFamily="34" charset="0"/>
                  </a:rPr>
                  <a:t>existentes en el punto </a:t>
                </a:r>
                <a:r>
                  <a:rPr lang="es-ES" sz="1600" b="1" dirty="0">
                    <a:latin typeface="Arial Narrow" pitchFamily="34" charset="0"/>
                  </a:rPr>
                  <a:t>P(i</a:t>
                </a:r>
                <a:r>
                  <a:rPr lang="es-ES" sz="1600" b="1" dirty="0" smtClean="0">
                    <a:latin typeface="Arial Narrow" pitchFamily="34" charset="0"/>
                  </a:rPr>
                  <a:t>)</a:t>
                </a:r>
                <a:r>
                  <a:rPr lang="es-ES" sz="1600" dirty="0" smtClean="0">
                    <a:latin typeface="Arial Narrow" pitchFamily="34" charset="0"/>
                  </a:rPr>
                  <a:t>.</a:t>
                </a:r>
                <a:endParaRPr lang="es-ES" sz="1600" dirty="0">
                  <a:latin typeface="Arial Narrow" pitchFamily="34" charset="0"/>
                </a:endParaRPr>
              </a:p>
            </p:txBody>
          </p:sp>
        </mc:Choice>
        <mc:Fallback xmlns="">
          <p:sp>
            <p:nvSpPr>
              <p:cNvPr id="2" name="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600200"/>
                <a:ext cx="7620000" cy="4388574"/>
              </a:xfrm>
              <a:prstGeom prst="rect">
                <a:avLst/>
              </a:prstGeom>
              <a:blipFill rotWithShape="1">
                <a:blip r:embed="rId3"/>
                <a:stretch>
                  <a:fillRect l="-400" t="-278" r="-400" b="-97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553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19200" y="1295400"/>
            <a:ext cx="7620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ES" sz="1600" dirty="0" smtClean="0">
                <a:latin typeface="Arial Narrow" pitchFamily="34" charset="0"/>
              </a:rPr>
              <a:t>- Para resolver el problema se procede de la siguiente manera: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ES" sz="1600" dirty="0">
                <a:latin typeface="Arial Narrow" pitchFamily="34" charset="0"/>
              </a:rPr>
              <a:t>	</a:t>
            </a:r>
            <a:r>
              <a:rPr lang="es-ES" sz="1600" dirty="0" smtClean="0">
                <a:latin typeface="Arial Narrow" pitchFamily="34" charset="0"/>
              </a:rPr>
              <a:t>1) Se ordenan las instalaciones según su posición de izquierda a derecha.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ES" sz="1600" dirty="0">
                <a:latin typeface="Arial Narrow" pitchFamily="34" charset="0"/>
              </a:rPr>
              <a:t>	</a:t>
            </a:r>
            <a:r>
              <a:rPr lang="es-ES" sz="1600" dirty="0" smtClean="0">
                <a:latin typeface="Arial Narrow" pitchFamily="34" charset="0"/>
              </a:rPr>
              <a:t>2) Se determina en cada una de ellas la suma acumulada de los pesos.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ES" sz="1600" dirty="0">
                <a:latin typeface="Arial Narrow" pitchFamily="34" charset="0"/>
              </a:rPr>
              <a:t>	</a:t>
            </a:r>
            <a:r>
              <a:rPr lang="es-ES" sz="1600" dirty="0" smtClean="0">
                <a:latin typeface="Arial Narrow" pitchFamily="34" charset="0"/>
              </a:rPr>
              <a:t>3) El punto óptimo corresponde a aquel donde se iguale o supere la semisuma del peso 	total.</a:t>
            </a:r>
            <a:endParaRPr lang="es-ES" sz="1600" dirty="0">
              <a:latin typeface="Arial Narrow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ES" sz="1600" dirty="0" smtClean="0">
                <a:latin typeface="Arial Narrow" pitchFamily="34" charset="0"/>
              </a:rPr>
              <a:t>Ejemplo 1:</a:t>
            </a:r>
            <a:r>
              <a:rPr lang="es-ES" sz="1600" dirty="0">
                <a:latin typeface="Arial Narrow" pitchFamily="34" charset="0"/>
              </a:rPr>
              <a:t> </a:t>
            </a:r>
            <a:r>
              <a:rPr lang="es-ES" sz="1600" dirty="0" smtClean="0">
                <a:latin typeface="Arial Narrow" pitchFamily="34" charset="0"/>
              </a:rPr>
              <a:t>Buscar </a:t>
            </a:r>
            <a:r>
              <a:rPr lang="es-ES" sz="1600" dirty="0">
                <a:latin typeface="Arial Narrow" pitchFamily="34" charset="0"/>
              </a:rPr>
              <a:t>la localización óptima para una nueva </a:t>
            </a:r>
            <a:r>
              <a:rPr lang="es-ES" sz="1600" dirty="0" smtClean="0">
                <a:latin typeface="Arial Narrow" pitchFamily="34" charset="0"/>
              </a:rPr>
              <a:t>planta de distribución </a:t>
            </a:r>
            <a:r>
              <a:rPr lang="es-ES" sz="1600" dirty="0">
                <a:latin typeface="Arial Narrow" pitchFamily="34" charset="0"/>
              </a:rPr>
              <a:t>cuyos costes de transporte son proporcionales </a:t>
            </a:r>
            <a:r>
              <a:rPr lang="es-ES" sz="1600" dirty="0" smtClean="0">
                <a:latin typeface="Arial Narrow" pitchFamily="34" charset="0"/>
              </a:rPr>
              <a:t>a la distancia. Los ocho puntos de venta a los que distribuye se encuentran situados en la costa Mediterránea.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36006"/>
              </p:ext>
            </p:extLst>
          </p:nvPr>
        </p:nvGraphicFramePr>
        <p:xfrm>
          <a:off x="1600200" y="3962400"/>
          <a:ext cx="68580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5000"/>
                <a:gridCol w="619125"/>
                <a:gridCol w="619125"/>
                <a:gridCol w="619125"/>
                <a:gridCol w="619125"/>
                <a:gridCol w="619125"/>
                <a:gridCol w="619125"/>
                <a:gridCol w="619125"/>
                <a:gridCol w="6191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Punto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P1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P2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P3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P4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P5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P6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P7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P8</a:t>
                      </a:r>
                      <a:endParaRPr lang="es-E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Peso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2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4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3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5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3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1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4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7</a:t>
                      </a:r>
                      <a:endParaRPr lang="es-E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Distancia entre plantas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2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5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1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2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5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2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6</a:t>
                      </a:r>
                      <a:endParaRPr lang="es-ES" sz="1200" dirty="0"/>
                    </a:p>
                  </a:txBody>
                  <a:tcPr anchor="ctr"/>
                </a:tc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Solución</a:t>
                      </a:r>
                      <a:endParaRPr lang="es-ES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Pesos acumulados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2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6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9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14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17</a:t>
                      </a:r>
                      <a:endParaRPr lang="es-ES" sz="1200" dirty="0"/>
                    </a:p>
                  </a:txBody>
                  <a:tcPr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18</a:t>
                      </a:r>
                      <a:endParaRPr lang="es-ES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22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29</a:t>
                      </a:r>
                      <a:endParaRPr lang="es-ES" sz="1200" dirty="0"/>
                    </a:p>
                  </a:txBody>
                  <a:tcPr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4101718" y="6019800"/>
                <a:ext cx="1635063" cy="626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ES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𝑤</m:t>
                              </m:r>
                              <m:r>
                                <a:rPr lang="es-E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s-E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s-E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>
                            <a:rPr lang="es-E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s-ES" b="0" i="1" smtClean="0">
                          <a:latin typeface="Cambria Math"/>
                        </a:rPr>
                        <m:t>=14,5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718" y="6019800"/>
                <a:ext cx="1635063" cy="6260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553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Rectángulo"/>
          <p:cNvSpPr>
            <a:spLocks noChangeArrowheads="1"/>
          </p:cNvSpPr>
          <p:nvPr/>
        </p:nvSpPr>
        <p:spPr bwMode="auto">
          <a:xfrm>
            <a:off x="1447800" y="1634728"/>
            <a:ext cx="6335713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sz="2000" b="1" dirty="0" smtClean="0">
                <a:latin typeface="Arial Narrow" pitchFamily="34" charset="0"/>
              </a:rPr>
              <a:t>3.1 INTRODUCCIÓN</a:t>
            </a:r>
          </a:p>
          <a:p>
            <a:pPr algn="just">
              <a:defRPr/>
            </a:pPr>
            <a:endParaRPr lang="es-ES" sz="2000" b="1" dirty="0">
              <a:latin typeface="Arial Narrow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  <a:defRPr/>
            </a:pPr>
            <a:r>
              <a:rPr lang="es-ES" dirty="0" smtClean="0">
                <a:latin typeface="Arial Narrow" pitchFamily="34" charset="0"/>
              </a:rPr>
              <a:t>Decisión importantísima, ¡no hay marcha atrás!</a:t>
            </a:r>
          </a:p>
          <a:p>
            <a:pPr marL="285750" indent="-285750" algn="just">
              <a:buFont typeface="Wingdings" pitchFamily="2" charset="2"/>
              <a:buChar char="§"/>
              <a:defRPr/>
            </a:pPr>
            <a:r>
              <a:rPr lang="es-ES" dirty="0" smtClean="0">
                <a:latin typeface="Arial Narrow" pitchFamily="34" charset="0"/>
              </a:rPr>
              <a:t>Decisión estratégica:  </a:t>
            </a:r>
          </a:p>
          <a:p>
            <a:pPr algn="just">
              <a:defRPr/>
            </a:pPr>
            <a:r>
              <a:rPr lang="es-ES" dirty="0" smtClean="0">
                <a:latin typeface="Arial Narrow" pitchFamily="34" charset="0"/>
              </a:rPr>
              <a:t>	- Suministro </a:t>
            </a:r>
            <a:r>
              <a:rPr lang="es-ES" smtClean="0">
                <a:latin typeface="Arial Narrow" pitchFamily="34" charset="0"/>
              </a:rPr>
              <a:t>materias primas.</a:t>
            </a:r>
            <a:endParaRPr lang="es-ES" dirty="0" smtClean="0">
              <a:latin typeface="Arial Narrow" pitchFamily="34" charset="0"/>
            </a:endParaRPr>
          </a:p>
          <a:p>
            <a:pPr algn="just">
              <a:defRPr/>
            </a:pPr>
            <a:r>
              <a:rPr lang="es-ES" dirty="0" smtClean="0">
                <a:latin typeface="Arial Narrow" pitchFamily="34" charset="0"/>
              </a:rPr>
              <a:t> 	- Procedencia de la energía.</a:t>
            </a:r>
          </a:p>
          <a:p>
            <a:pPr algn="just">
              <a:defRPr/>
            </a:pPr>
            <a:r>
              <a:rPr lang="es-ES" dirty="0">
                <a:latin typeface="Arial Narrow" pitchFamily="34" charset="0"/>
              </a:rPr>
              <a:t>	</a:t>
            </a:r>
            <a:r>
              <a:rPr lang="es-ES" dirty="0" smtClean="0">
                <a:latin typeface="Arial Narrow" pitchFamily="34" charset="0"/>
              </a:rPr>
              <a:t>- Cantidad y calidad de la mano de obra .</a:t>
            </a:r>
          </a:p>
          <a:p>
            <a:pPr algn="just">
              <a:defRPr/>
            </a:pPr>
            <a:r>
              <a:rPr lang="es-ES" dirty="0">
                <a:latin typeface="Arial Narrow" pitchFamily="34" charset="0"/>
              </a:rPr>
              <a:t>	</a:t>
            </a:r>
            <a:r>
              <a:rPr lang="es-ES" dirty="0" smtClean="0">
                <a:latin typeface="Arial Narrow" pitchFamily="34" charset="0"/>
              </a:rPr>
              <a:t>- Mercado.</a:t>
            </a:r>
          </a:p>
          <a:p>
            <a:pPr marL="285750" indent="-285750" algn="just">
              <a:buFont typeface="Wingdings" pitchFamily="2" charset="2"/>
              <a:buChar char="§"/>
              <a:defRPr/>
            </a:pPr>
            <a:r>
              <a:rPr lang="es-ES" dirty="0" smtClean="0">
                <a:latin typeface="Arial Narrow" pitchFamily="34" charset="0"/>
              </a:rPr>
              <a:t>Tarea de la Dirección de la empresa asesorada por  la dirección técnica.</a:t>
            </a:r>
          </a:p>
          <a:p>
            <a:pPr marL="285750" indent="-285750" algn="just">
              <a:buFont typeface="Wingdings" pitchFamily="2" charset="2"/>
              <a:buChar char="§"/>
              <a:defRPr/>
            </a:pPr>
            <a:r>
              <a:rPr lang="es-ES" dirty="0" smtClean="0">
                <a:latin typeface="Arial Narrow" pitchFamily="34" charset="0"/>
              </a:rPr>
              <a:t>No es solo un problema de ingeniería: es también un problema empresarial.</a:t>
            </a:r>
          </a:p>
          <a:p>
            <a:pPr marL="285750" indent="-285750" algn="just">
              <a:buFont typeface="Wingdings" pitchFamily="2" charset="2"/>
              <a:buChar char="§"/>
              <a:defRPr/>
            </a:pPr>
            <a:r>
              <a:rPr lang="es-ES" dirty="0" smtClean="0">
                <a:latin typeface="Arial Narrow" pitchFamily="34" charset="0"/>
              </a:rPr>
              <a:t>No tiene solución única.</a:t>
            </a:r>
          </a:p>
          <a:p>
            <a:pPr marL="285750" indent="-285750" algn="just">
              <a:buFont typeface="Wingdings" pitchFamily="2" charset="2"/>
              <a:buChar char="§"/>
              <a:defRPr/>
            </a:pPr>
            <a:r>
              <a:rPr lang="es-ES" dirty="0" smtClean="0">
                <a:latin typeface="Arial Narrow" pitchFamily="34" charset="0"/>
              </a:rPr>
              <a:t>Métodos teóricos: óptica económica</a:t>
            </a:r>
          </a:p>
          <a:p>
            <a:pPr marL="285750" indent="-285750" algn="just">
              <a:buFont typeface="Wingdings" pitchFamily="2" charset="2"/>
              <a:buChar char="§"/>
              <a:defRPr/>
            </a:pPr>
            <a:r>
              <a:rPr lang="es-ES" dirty="0" smtClean="0">
                <a:latin typeface="Arial Narrow" pitchFamily="34" charset="0"/>
              </a:rPr>
              <a:t>Combinación  acertada de  un método teórico y elementos subjetivos.</a:t>
            </a:r>
            <a:endParaRPr lang="es-ES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95400" y="1066800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Cálculo de </a:t>
            </a:r>
            <a:r>
              <a:rPr lang="es-ES" b="1" dirty="0"/>
              <a:t>la función de coste para cada una de </a:t>
            </a:r>
            <a:r>
              <a:rPr lang="es-ES" b="1" dirty="0" smtClean="0"/>
              <a:t>las instalaciones: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Rectángulo"/>
              <p:cNvSpPr/>
              <p:nvPr/>
            </p:nvSpPr>
            <p:spPr>
              <a:xfrm>
                <a:off x="3380204" y="1371600"/>
                <a:ext cx="2944396" cy="8485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s-E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i="1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s-E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s-E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i="1">
                              <a:latin typeface="Cambria Math"/>
                            </a:rPr>
                            <m:t>𝑖</m:t>
                          </m:r>
                          <m:r>
                            <a:rPr lang="es-E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s-E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s-ES" i="1">
                              <a:latin typeface="Cambria Math"/>
                            </a:rPr>
                            <m:t>𝑤</m:t>
                          </m:r>
                          <m:r>
                            <a:rPr lang="es-ES" i="1">
                              <a:latin typeface="Cambria Math"/>
                            </a:rPr>
                            <m:t>(</m:t>
                          </m:r>
                          <m:r>
                            <a:rPr lang="es-ES" i="1">
                              <a:latin typeface="Cambria Math"/>
                            </a:rPr>
                            <m:t>𝑖</m:t>
                          </m:r>
                          <m:r>
                            <a:rPr lang="es-ES" i="1">
                              <a:latin typeface="Cambria Math"/>
                            </a:rPr>
                            <m:t>)∙</m:t>
                          </m:r>
                        </m:e>
                      </m:nary>
                      <m:d>
                        <m:dPr>
                          <m:begChr m:val="|"/>
                          <m:endChr m:val="|"/>
                          <m:ctrlPr>
                            <a:rPr lang="es-E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ES" i="1">
                              <a:latin typeface="Cambria Math"/>
                              <a:ea typeface="Cambria Math"/>
                            </a:rPr>
                            <m:t>𝑋</m:t>
                          </m:r>
                          <m:r>
                            <a:rPr lang="es-ES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s-ES" i="1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s-ES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s-ES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s-ES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s-ES" dirty="0">
                  <a:latin typeface="Arial Narrow" pitchFamily="34" charset="0"/>
                </a:endParaRPr>
              </a:p>
            </p:txBody>
          </p:sp>
        </mc:Choice>
        <mc:Fallback xmlns="">
          <p:sp>
            <p:nvSpPr>
              <p:cNvPr id="3" name="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204" y="1371600"/>
                <a:ext cx="2944396" cy="8485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021017"/>
              </p:ext>
            </p:extLst>
          </p:nvPr>
        </p:nvGraphicFramePr>
        <p:xfrm>
          <a:off x="1403083" y="2248741"/>
          <a:ext cx="6898638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6998"/>
                <a:gridCol w="675765"/>
                <a:gridCol w="635125"/>
                <a:gridCol w="635125"/>
                <a:gridCol w="635125"/>
                <a:gridCol w="635125"/>
                <a:gridCol w="635125"/>
                <a:gridCol w="635125"/>
                <a:gridCol w="6351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Punto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P1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P2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P3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P4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P5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P6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P7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P8</a:t>
                      </a:r>
                      <a:endParaRPr lang="es-E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Distancia entre plantas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2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5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1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2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5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2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6</a:t>
                      </a:r>
                      <a:endParaRPr lang="es-E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Distancia al origen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0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2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7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8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10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15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17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23</a:t>
                      </a:r>
                      <a:endParaRPr lang="es-E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Peso</a:t>
                      </a:r>
                      <a:endParaRPr lang="es-E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2</a:t>
                      </a:r>
                      <a:endParaRPr lang="es-E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4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3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5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3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1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4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7</a:t>
                      </a:r>
                      <a:endParaRPr lang="es-E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i="1" dirty="0" smtClean="0">
                          <a:latin typeface="Cambria Math" pitchFamily="18" charset="0"/>
                          <a:ea typeface="Cambria Math" pitchFamily="18" charset="0"/>
                        </a:rPr>
                        <a:t>f(x)</a:t>
                      </a:r>
                      <a:endParaRPr lang="es-ES" sz="1200" i="1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343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293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208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197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195</a:t>
                      </a:r>
                      <a:endParaRPr lang="es-ES" sz="1200" dirty="0"/>
                    </a:p>
                  </a:txBody>
                  <a:tcPr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220</a:t>
                      </a:r>
                      <a:endParaRPr lang="es-ES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234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324</a:t>
                      </a:r>
                      <a:endParaRPr lang="es-ES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5343355"/>
              </p:ext>
            </p:extLst>
          </p:nvPr>
        </p:nvGraphicFramePr>
        <p:xfrm>
          <a:off x="2566402" y="4191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2553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Rectángulo"/>
              <p:cNvSpPr/>
              <p:nvPr/>
            </p:nvSpPr>
            <p:spPr>
              <a:xfrm>
                <a:off x="1020170" y="1581906"/>
                <a:ext cx="7819030" cy="37975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  <a:defRPr/>
                </a:pPr>
                <a:r>
                  <a:rPr lang="es-ES" sz="1600" b="1" dirty="0" smtClean="0">
                    <a:latin typeface="Arial Narrow" pitchFamily="34" charset="0"/>
                  </a:rPr>
                  <a:t>3.6.3.1 COSTES PROPORCIONALES AL CUADRADO DE LA DISTANCIA (GRAVEDAD)</a:t>
                </a: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  <a:defRPr/>
                </a:pPr>
                <a:endParaRPr lang="es-ES" sz="1600" b="1" dirty="0">
                  <a:latin typeface="Arial Narrow" pitchFamily="34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600" dirty="0" smtClean="0">
                    <a:latin typeface="Arial Narrow" pitchFamily="34" charset="0"/>
                  </a:rPr>
                  <a:t>- Los costes son proporcionales al cuadrado del tiempo que se tarda en recorrer la distancia.</a:t>
                </a: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600" dirty="0" smtClean="0">
                    <a:latin typeface="Arial Narrow" pitchFamily="34" charset="0"/>
                  </a:rPr>
                  <a:t>- Ejemplo: El trayecto del coche de bomberos hasta un incendio.</a:t>
                </a: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600" dirty="0" smtClean="0">
                    <a:latin typeface="Arial Narrow" pitchFamily="34" charset="0"/>
                  </a:rPr>
                  <a:t>- La función que expresa el coste es :</a:t>
                </a: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/>
                        </a:rPr>
                        <m:t>𝐶𝑇𝑇</m:t>
                      </m:r>
                      <m:r>
                        <a:rPr lang="es-ES" sz="160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s-ES" sz="16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s-ES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s-ES" sz="16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s-ES" sz="1600" b="0" i="1" smtClean="0">
                              <a:latin typeface="Cambria Math"/>
                            </a:rPr>
                            <m:t>)∙</m:t>
                          </m:r>
                          <m:sSup>
                            <m:sSupPr>
                              <m:ctrlPr>
                                <a:rPr lang="es-E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S" sz="1600" b="0" i="1" smtClean="0">
                                  <a:latin typeface="Cambria Math"/>
                                  <a:ea typeface="Cambria Math"/>
                                </a:rPr>
                                <m:t>[</m:t>
                              </m:r>
                              <m:r>
                                <a:rPr lang="es-ES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s-ES" sz="16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s-ES" sz="1600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es-ES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S" sz="16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s-ES" sz="1600" b="0" i="1" smtClean="0">
                                  <a:latin typeface="Cambria Math"/>
                                  <a:ea typeface="Cambria Math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s-ES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s-ES" sz="1600" dirty="0">
                  <a:latin typeface="Arial Narrow" pitchFamily="34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600" dirty="0" smtClean="0">
                    <a:latin typeface="Arial Narrow" pitchFamily="34" charset="0"/>
                  </a:rPr>
                  <a:t>La función anterior se hace mínima en el punto en que se anula su derivada primera, por lo tanto: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/>
                        </a:rPr>
                        <m:t>𝑓</m:t>
                      </m:r>
                      <m:r>
                        <a:rPr lang="es-ES" sz="1600" b="0" i="1" smtClean="0">
                          <a:latin typeface="Cambria Math"/>
                        </a:rPr>
                        <m:t>′(</m:t>
                      </m:r>
                      <m:r>
                        <a:rPr lang="es-ES" sz="1600" b="0" i="1" smtClean="0">
                          <a:latin typeface="Cambria Math"/>
                        </a:rPr>
                        <m:t>𝑥</m:t>
                      </m:r>
                      <m:r>
                        <a:rPr lang="es-ES" sz="1600" b="0" i="1" smtClean="0">
                          <a:latin typeface="Cambria Math"/>
                        </a:rPr>
                        <m:t>)=2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s-ES" sz="16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s-ES" sz="1600" i="1">
                              <a:latin typeface="Cambria Math"/>
                            </a:rPr>
                            <m:t>𝑤</m:t>
                          </m:r>
                          <m:d>
                            <m:dPr>
                              <m:ctrlPr>
                                <a:rPr lang="es-ES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sz="1600" i="1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  <m:r>
                            <a:rPr lang="es-ES" sz="1600" i="1">
                              <a:latin typeface="Cambria Math"/>
                            </a:rPr>
                            <m:t>∙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ES" sz="16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s-ES" sz="16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s-ES" sz="16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s-ES" sz="16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es-ES" sz="1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S" sz="16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d>
                          <m:r>
                            <a:rPr lang="es-ES" sz="1600" i="1">
                              <a:latin typeface="Cambria Math"/>
                              <a:ea typeface="Cambria Math"/>
                            </a:rPr>
                            <m:t>=0</m:t>
                          </m:r>
                          <m:r>
                            <a:rPr lang="es-ES" sz="1600" i="1" smtClean="0"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s-E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s-ES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s-ES" sz="1600" i="1">
                                      <a:latin typeface="Cambria Math"/>
                                    </a:rPr>
                                    <m:t>𝑤</m:t>
                                  </m:r>
                                  <m:d>
                                    <m:dPr>
                                      <m:ctrlPr>
                                        <a:rPr lang="es-ES" sz="16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1600" i="1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lang="es-ES" sz="1600" i="1">
                                      <a:latin typeface="Cambria Math"/>
                                    </a:rPr>
                                    <m:t>∙</m:t>
                                  </m:r>
                                  <m:r>
                                    <a:rPr lang="es-ES" sz="1600" b="0" i="1" smtClean="0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s-ES" sz="16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s-ES" sz="1600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s-ES" sz="1600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s-ES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s-ES" sz="1600" i="1">
                                      <a:latin typeface="Cambria Math"/>
                                    </a:rPr>
                                    <m:t>𝑤</m:t>
                                  </m:r>
                                  <m:d>
                                    <m:dPr>
                                      <m:ctrlPr>
                                        <a:rPr lang="es-ES" sz="16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1600" i="1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</m:nary>
                            </m:den>
                          </m:f>
                        </m:e>
                      </m:nary>
                    </m:oMath>
                  </m:oMathPara>
                </a14:m>
                <a:endParaRPr lang="es-ES" sz="1600" dirty="0" smtClean="0">
                  <a:latin typeface="Arial Narrow" pitchFamily="34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600" dirty="0" smtClean="0">
                    <a:latin typeface="Arial Narrow" pitchFamily="34" charset="0"/>
                  </a:rPr>
                  <a:t>- Como se observa el punto óptimo se corresponde con el centro de gravedad de la serie de puntos considerados.</a:t>
                </a:r>
              </a:p>
            </p:txBody>
          </p:sp>
        </mc:Choice>
        <mc:Fallback xmlns="">
          <p:sp>
            <p:nvSpPr>
              <p:cNvPr id="2" name="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170" y="1581906"/>
                <a:ext cx="7819030" cy="3797578"/>
              </a:xfrm>
              <a:prstGeom prst="rect">
                <a:avLst/>
              </a:prstGeom>
              <a:blipFill rotWithShape="1">
                <a:blip r:embed="rId3"/>
                <a:stretch>
                  <a:fillRect l="-390" t="-482" b="-128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553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276350" y="1128712"/>
            <a:ext cx="708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rial Narrow" pitchFamily="34" charset="0"/>
              </a:rPr>
              <a:t>Ejemplo </a:t>
            </a:r>
            <a:r>
              <a:rPr lang="es-ES" dirty="0" smtClean="0">
                <a:latin typeface="Arial Narrow" pitchFamily="34" charset="0"/>
              </a:rPr>
              <a:t>2: </a:t>
            </a:r>
            <a:r>
              <a:rPr lang="es-ES" dirty="0">
                <a:latin typeface="Arial Narrow" pitchFamily="34" charset="0"/>
              </a:rPr>
              <a:t>Buscar la localización óptima para </a:t>
            </a:r>
            <a:r>
              <a:rPr lang="es-ES" dirty="0" smtClean="0">
                <a:latin typeface="Arial Narrow" pitchFamily="34" charset="0"/>
              </a:rPr>
              <a:t>un parque de bomberos que cubra las necesidades del servicio de las ocho áreas de servicio del ejercicio anterior. El origen de coordenadas se ha desplazado. </a:t>
            </a:r>
            <a:endParaRPr lang="es-ES" dirty="0">
              <a:latin typeface="Arial Narrow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882892"/>
              </p:ext>
            </p:extLst>
          </p:nvPr>
        </p:nvGraphicFramePr>
        <p:xfrm>
          <a:off x="1414145" y="2133600"/>
          <a:ext cx="6948805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5000"/>
                <a:gridCol w="619125"/>
                <a:gridCol w="688340"/>
                <a:gridCol w="619125"/>
                <a:gridCol w="640715"/>
                <a:gridCol w="619125"/>
                <a:gridCol w="619125"/>
                <a:gridCol w="619125"/>
                <a:gridCol w="6191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Punto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P1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P2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P3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P4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P5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P6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P7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P8</a:t>
                      </a:r>
                      <a:endParaRPr lang="es-E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Peso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2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4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3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5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3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1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4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7</a:t>
                      </a:r>
                      <a:endParaRPr lang="es-E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Distancia entre plantas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 smtClean="0"/>
                        <a:t>2</a:t>
                      </a:r>
                      <a:endParaRPr lang="es-E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4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9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10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12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17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19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25</a:t>
                      </a:r>
                      <a:endParaRPr lang="es-ES" sz="1200" dirty="0"/>
                    </a:p>
                  </a:txBody>
                  <a:tcPr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Rectángulo"/>
              <p:cNvSpPr/>
              <p:nvPr/>
            </p:nvSpPr>
            <p:spPr>
              <a:xfrm>
                <a:off x="1447800" y="3458945"/>
                <a:ext cx="3417281" cy="610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s-ES" sz="160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ES" sz="1600" i="1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s-ES" sz="1600" i="1">
                                  <a:latin typeface="Cambria Math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s-ES" sz="1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S" sz="1600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s-ES" sz="1600" i="1">
                                  <a:latin typeface="Cambria Math"/>
                                </a:rPr>
                                <m:t>∙</m:t>
                              </m:r>
                              <m:r>
                                <a:rPr lang="es-ES" sz="16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s-ES" sz="16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s-ES" sz="16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s-ES" sz="16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ES" sz="1600" i="1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s-ES" sz="1600" i="1">
                                  <a:latin typeface="Cambria Math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s-ES" sz="1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S" sz="1600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nary>
                        </m:den>
                      </m:f>
                      <m:r>
                        <a:rPr lang="es-ES" sz="16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/>
                            </a:rPr>
                            <m:t>401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/>
                            </a:rPr>
                            <m:t>29</m:t>
                          </m:r>
                        </m:den>
                      </m:f>
                      <m:r>
                        <a:rPr lang="es-ES" sz="1600" b="0" i="1" smtClean="0">
                          <a:latin typeface="Cambria Math"/>
                        </a:rPr>
                        <m:t>=13,82 </m:t>
                      </m:r>
                      <m:r>
                        <a:rPr lang="es-ES" sz="1600" b="0" i="1" smtClean="0">
                          <a:latin typeface="Cambria Math"/>
                        </a:rPr>
                        <m:t>𝑘𝑚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458945"/>
                <a:ext cx="3417281" cy="6105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1276348" y="4134771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Arial Narrow" pitchFamily="34" charset="0"/>
              </a:rPr>
              <a:t>La función del coste para cada una de las instalaciones existentes vale: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Rectángulo"/>
              <p:cNvSpPr/>
              <p:nvPr/>
            </p:nvSpPr>
            <p:spPr>
              <a:xfrm>
                <a:off x="3681805" y="4479605"/>
                <a:ext cx="2712602" cy="688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/>
                        </a:rPr>
                        <m:t>𝑓</m:t>
                      </m:r>
                      <m:r>
                        <a:rPr lang="es-ES" sz="1600" b="0" i="1" smtClean="0">
                          <a:latin typeface="Cambria Math"/>
                        </a:rPr>
                        <m:t>(</m:t>
                      </m:r>
                      <m:r>
                        <a:rPr lang="es-ES" sz="1600" b="0" i="1" smtClean="0">
                          <a:latin typeface="Cambria Math"/>
                        </a:rPr>
                        <m:t>𝑥</m:t>
                      </m:r>
                      <m:r>
                        <a:rPr lang="es-ES" sz="1600" b="0" i="1" smtClean="0">
                          <a:latin typeface="Cambria Math"/>
                        </a:rPr>
                        <m:t>)=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s-ES" sz="1600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s-ES" sz="1600" i="1">
                              <a:latin typeface="Cambria Math"/>
                            </a:rPr>
                            <m:t>𝑤</m:t>
                          </m:r>
                          <m:r>
                            <a:rPr lang="es-ES" sz="1600" i="1">
                              <a:latin typeface="Cambria Math"/>
                            </a:rPr>
                            <m:t>(</m:t>
                          </m:r>
                          <m:r>
                            <a:rPr lang="es-ES" sz="1600" i="1">
                              <a:latin typeface="Cambria Math"/>
                            </a:rPr>
                            <m:t>𝑖</m:t>
                          </m:r>
                          <m:r>
                            <a:rPr lang="es-ES" sz="1600" i="1">
                              <a:latin typeface="Cambria Math"/>
                            </a:rPr>
                            <m:t>)∙</m:t>
                          </m:r>
                          <m:sSup>
                            <m:sSupPr>
                              <m:ctrlPr>
                                <a:rPr lang="es-ES" sz="16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S" sz="1600" i="1">
                                  <a:latin typeface="Cambria Math"/>
                                  <a:ea typeface="Cambria Math"/>
                                </a:rPr>
                                <m:t>[</m:t>
                              </m:r>
                              <m:r>
                                <a:rPr lang="es-ES" sz="16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s-ES" sz="16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s-ES" sz="16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es-ES" sz="1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S" sz="16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s-ES" sz="1600" i="1">
                                  <a:latin typeface="Cambria Math"/>
                                  <a:ea typeface="Cambria Math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s-ES" sz="16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s-ES" sz="1600" dirty="0">
                  <a:latin typeface="Arial Narrow" pitchFamily="34" charset="0"/>
                </a:endParaRPr>
              </a:p>
            </p:txBody>
          </p:sp>
        </mc:Choice>
        <mc:Fallback xmlns="">
          <p:sp>
            <p:nvSpPr>
              <p:cNvPr id="7" name="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805" y="4479605"/>
                <a:ext cx="2712602" cy="6885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808241"/>
              </p:ext>
            </p:extLst>
          </p:nvPr>
        </p:nvGraphicFramePr>
        <p:xfrm>
          <a:off x="1423667" y="5135345"/>
          <a:ext cx="6948813" cy="13147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1933"/>
                <a:gridCol w="684610"/>
                <a:gridCol w="684610"/>
                <a:gridCol w="684610"/>
                <a:gridCol w="684610"/>
                <a:gridCol w="684610"/>
                <a:gridCol w="684610"/>
                <a:gridCol w="684610"/>
                <a:gridCol w="684610"/>
              </a:tblGrid>
              <a:tr h="471947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Punto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P1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P2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P3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P4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P5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P6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P7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P8</a:t>
                      </a:r>
                      <a:endParaRPr lang="es-ES" sz="1200" dirty="0"/>
                    </a:p>
                  </a:txBody>
                  <a:tcPr anchor="ctr"/>
                </a:tc>
              </a:tr>
              <a:tr h="471947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Distancia al origen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0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2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7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8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10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15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17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23</a:t>
                      </a:r>
                      <a:endParaRPr lang="es-E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i="1" dirty="0" smtClean="0">
                          <a:latin typeface="Cambria Math" pitchFamily="18" charset="0"/>
                          <a:ea typeface="Cambria Math" pitchFamily="18" charset="0"/>
                        </a:rPr>
                        <a:t>f(x)</a:t>
                      </a:r>
                      <a:endParaRPr lang="es-ES" sz="1200" i="1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5867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4611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2486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2235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1907</a:t>
                      </a:r>
                      <a:endParaRPr lang="es-ES" sz="1200" dirty="0"/>
                    </a:p>
                  </a:txBody>
                  <a:tcPr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2102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2586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5430</a:t>
                      </a:r>
                      <a:endParaRPr lang="es-ES" sz="1200" dirty="0"/>
                    </a:p>
                  </a:txBody>
                  <a:tcPr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Rectángulo"/>
              <p:cNvSpPr/>
              <p:nvPr/>
            </p:nvSpPr>
            <p:spPr>
              <a:xfrm>
                <a:off x="5832898" y="3612192"/>
                <a:ext cx="191289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s-E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13,82</m:t>
                          </m:r>
                        </m:e>
                      </m:d>
                      <m:r>
                        <a:rPr lang="es-ES" sz="1600" i="1">
                          <a:latin typeface="Cambria Math"/>
                        </a:rPr>
                        <m:t>=</m:t>
                      </m:r>
                      <m:r>
                        <a:rPr lang="es-ES" sz="1600" b="0" i="1" smtClean="0">
                          <a:latin typeface="Cambria Math"/>
                        </a:rPr>
                        <m:t>1810 €</m:t>
                      </m:r>
                    </m:oMath>
                  </m:oMathPara>
                </a14:m>
                <a:endParaRPr lang="es-ES" sz="1600" dirty="0">
                  <a:latin typeface="Arial Narrow" pitchFamily="34" charset="0"/>
                </a:endParaRPr>
              </a:p>
            </p:txBody>
          </p:sp>
        </mc:Choice>
        <mc:Fallback xmlns="">
          <p:sp>
            <p:nvSpPr>
              <p:cNvPr id="9" name="8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898" y="3612192"/>
                <a:ext cx="1912896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1454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553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19200" y="2388275"/>
            <a:ext cx="762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Arial Narrow" pitchFamily="34" charset="0"/>
              </a:rPr>
              <a:t>3.6.4 </a:t>
            </a:r>
            <a:r>
              <a:rPr lang="es-ES" b="1" dirty="0">
                <a:latin typeface="Arial Narrow" pitchFamily="34" charset="0"/>
              </a:rPr>
              <a:t>MÉTODOS </a:t>
            </a:r>
            <a:r>
              <a:rPr lang="es-ES" b="1" dirty="0" smtClean="0">
                <a:latin typeface="Arial Narrow" pitchFamily="34" charset="0"/>
              </a:rPr>
              <a:t>CUANTITATIVOS </a:t>
            </a:r>
            <a:r>
              <a:rPr lang="es-ES" b="1" dirty="0">
                <a:latin typeface="Arial Narrow" pitchFamily="34" charset="0"/>
              </a:rPr>
              <a:t>BIDIMENSIONALES</a:t>
            </a:r>
          </a:p>
          <a:p>
            <a:endParaRPr lang="es-ES" dirty="0">
              <a:latin typeface="Arial Narrow" pitchFamily="34" charset="0"/>
            </a:endParaRPr>
          </a:p>
          <a:p>
            <a:endParaRPr lang="es-ES" dirty="0">
              <a:latin typeface="Arial Narrow" pitchFamily="34" charset="0"/>
            </a:endParaRPr>
          </a:p>
          <a:p>
            <a:r>
              <a:rPr lang="es-ES" dirty="0">
                <a:latin typeface="Arial Narrow" pitchFamily="34" charset="0"/>
              </a:rPr>
              <a:t>-METÓDO DE LA DISTANCIA </a:t>
            </a:r>
            <a:r>
              <a:rPr lang="es-ES" dirty="0" smtClean="0">
                <a:latin typeface="Arial Narrow" pitchFamily="34" charset="0"/>
              </a:rPr>
              <a:t>RECTANGULAR.</a:t>
            </a:r>
            <a:endParaRPr lang="es-ES" dirty="0">
              <a:latin typeface="Arial Narrow" pitchFamily="34" charset="0"/>
            </a:endParaRPr>
          </a:p>
          <a:p>
            <a:r>
              <a:rPr lang="es-ES" dirty="0">
                <a:latin typeface="Arial Narrow" pitchFamily="34" charset="0"/>
              </a:rPr>
              <a:t>-MÉTODO DE LA DISTANCIA EUCLIDEA AL CUADRADO.</a:t>
            </a:r>
          </a:p>
          <a:p>
            <a:r>
              <a:rPr lang="es-ES" dirty="0">
                <a:latin typeface="Arial Narrow" pitchFamily="34" charset="0"/>
              </a:rPr>
              <a:t>-MÉTODO DE LA DISTANCIA EUCLIDEA.</a:t>
            </a:r>
          </a:p>
        </p:txBody>
      </p:sp>
    </p:spTree>
    <p:extLst>
      <p:ext uri="{BB962C8B-B14F-4D97-AF65-F5344CB8AC3E}">
        <p14:creationId xmlns:p14="http://schemas.microsoft.com/office/powerpoint/2010/main" val="82553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1217579" y="1384042"/>
            <a:ext cx="7162800" cy="5016758"/>
            <a:chOff x="1217579" y="1066800"/>
            <a:chExt cx="7162800" cy="5016758"/>
          </a:xfrm>
        </p:grpSpPr>
        <p:sp>
          <p:nvSpPr>
            <p:cNvPr id="2" name="1 Rectángulo"/>
            <p:cNvSpPr/>
            <p:nvPr/>
          </p:nvSpPr>
          <p:spPr>
            <a:xfrm>
              <a:off x="1217579" y="1066800"/>
              <a:ext cx="7162800" cy="50167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600" b="1" dirty="0" smtClean="0">
                  <a:latin typeface="Arial Narrow" pitchFamily="34" charset="0"/>
                </a:rPr>
                <a:t>3.6.4.1 MÉTODO DE LA DISTANCIA </a:t>
              </a:r>
              <a:r>
                <a:rPr lang="es-ES" sz="1600" b="1" dirty="0">
                  <a:latin typeface="Arial Narrow" pitchFamily="34" charset="0"/>
                </a:rPr>
                <a:t>RECTANGULAR </a:t>
              </a:r>
              <a:r>
                <a:rPr lang="es-ES" sz="1600" b="1" dirty="0" smtClean="0">
                  <a:latin typeface="Arial Narrow" pitchFamily="34" charset="0"/>
                </a:rPr>
                <a:t>( </a:t>
              </a:r>
              <a:r>
                <a:rPr lang="es-ES" sz="1600" b="1" dirty="0">
                  <a:latin typeface="Arial Narrow" pitchFamily="34" charset="0"/>
                </a:rPr>
                <a:t>Manhattan)</a:t>
              </a:r>
            </a:p>
            <a:p>
              <a:pPr algn="just"/>
              <a:r>
                <a:rPr lang="es-ES" sz="1600" dirty="0">
                  <a:latin typeface="Arial Narrow" pitchFamily="34" charset="0"/>
                </a:rPr>
                <a:t>Las comunicaciones tienen lugar a través de una red </a:t>
              </a:r>
              <a:r>
                <a:rPr lang="es-ES" sz="1600" dirty="0" smtClean="0">
                  <a:latin typeface="Arial Narrow" pitchFamily="34" charset="0"/>
                </a:rPr>
                <a:t>de pasillos </a:t>
              </a:r>
              <a:r>
                <a:rPr lang="es-ES" sz="1600" dirty="0">
                  <a:latin typeface="Arial Narrow" pitchFamily="34" charset="0"/>
                </a:rPr>
                <a:t>o calles </a:t>
              </a:r>
              <a:r>
                <a:rPr lang="es-ES" sz="1600" dirty="0" smtClean="0">
                  <a:latin typeface="Arial Narrow" pitchFamily="34" charset="0"/>
                </a:rPr>
                <a:t>ortogonales. Para </a:t>
              </a:r>
              <a:r>
                <a:rPr lang="es-ES" sz="1600" dirty="0">
                  <a:latin typeface="Arial Narrow" pitchFamily="34" charset="0"/>
                </a:rPr>
                <a:t>situarse en un punto son necesarios dos </a:t>
              </a:r>
              <a:r>
                <a:rPr lang="es-ES" sz="1600" dirty="0" smtClean="0">
                  <a:latin typeface="Arial Narrow" pitchFamily="34" charset="0"/>
                </a:rPr>
                <a:t>movimientos ortogonales (ej</a:t>
              </a:r>
              <a:r>
                <a:rPr lang="es-ES" sz="1600" dirty="0">
                  <a:latin typeface="Arial Narrow" pitchFamily="34" charset="0"/>
                </a:rPr>
                <a:t>. movimiento puente grúa</a:t>
              </a:r>
              <a:r>
                <a:rPr lang="es-ES" sz="1600" dirty="0" smtClean="0">
                  <a:latin typeface="Arial Narrow" pitchFamily="34" charset="0"/>
                </a:rPr>
                <a:t>).</a:t>
              </a:r>
              <a:r>
                <a:rPr lang="es-ES" sz="1600" dirty="0">
                  <a:latin typeface="Arial Narrow" pitchFamily="34" charset="0"/>
                </a:rPr>
                <a:t> </a:t>
              </a:r>
              <a:r>
                <a:rPr lang="es-ES" sz="1600" dirty="0" smtClean="0">
                  <a:latin typeface="Arial Narrow" pitchFamily="34" charset="0"/>
                </a:rPr>
                <a:t>El </a:t>
              </a:r>
              <a:r>
                <a:rPr lang="es-ES" sz="1600" dirty="0">
                  <a:latin typeface="Arial Narrow" pitchFamily="34" charset="0"/>
                </a:rPr>
                <a:t>cálculo de la distancia entre dos puntos de </a:t>
              </a:r>
              <a:r>
                <a:rPr lang="es-ES" sz="1600" dirty="0" smtClean="0">
                  <a:latin typeface="Arial Narrow" pitchFamily="34" charset="0"/>
                </a:rPr>
                <a:t>coordenadas </a:t>
              </a:r>
              <a:r>
                <a:rPr lang="es-ES" sz="1600" b="1" dirty="0" smtClean="0">
                  <a:latin typeface="Cambria Math" pitchFamily="18" charset="0"/>
                  <a:ea typeface="Cambria Math" pitchFamily="18" charset="0"/>
                </a:rPr>
                <a:t>(</a:t>
              </a:r>
              <a:r>
                <a:rPr lang="es-ES" sz="1600" b="1" dirty="0" err="1" smtClean="0">
                  <a:latin typeface="Cambria Math" pitchFamily="18" charset="0"/>
                  <a:ea typeface="Cambria Math" pitchFamily="18" charset="0"/>
                </a:rPr>
                <a:t>x,y</a:t>
              </a:r>
              <a:r>
                <a:rPr lang="es-ES" sz="1600" b="1" dirty="0">
                  <a:latin typeface="Cambria Math" pitchFamily="18" charset="0"/>
                  <a:ea typeface="Cambria Math" pitchFamily="18" charset="0"/>
                </a:rPr>
                <a:t>) </a:t>
              </a:r>
              <a:r>
                <a:rPr lang="es-ES" sz="1600" dirty="0">
                  <a:latin typeface="Arial Narrow" pitchFamily="34" charset="0"/>
                </a:rPr>
                <a:t>y </a:t>
              </a:r>
              <a:r>
                <a:rPr lang="es-ES" sz="1600" b="1" dirty="0">
                  <a:latin typeface="Cambria Math" pitchFamily="18" charset="0"/>
                  <a:ea typeface="Cambria Math" pitchFamily="18" charset="0"/>
                </a:rPr>
                <a:t>[a(i), b(i)] </a:t>
              </a:r>
              <a:r>
                <a:rPr lang="es-ES" sz="1600" dirty="0">
                  <a:latin typeface="Arial Narrow" pitchFamily="34" charset="0"/>
                </a:rPr>
                <a:t>se expresa</a:t>
              </a:r>
              <a:r>
                <a:rPr lang="es-ES" sz="1600" dirty="0" smtClean="0">
                  <a:latin typeface="Arial Narrow" pitchFamily="34" charset="0"/>
                </a:rPr>
                <a:t>:</a:t>
              </a:r>
            </a:p>
            <a:p>
              <a:pPr algn="just"/>
              <a:endParaRPr lang="es-ES" sz="1600" dirty="0" smtClean="0">
                <a:latin typeface="Arial Narrow" pitchFamily="34" charset="0"/>
              </a:endParaRPr>
            </a:p>
            <a:p>
              <a:pPr algn="just"/>
              <a:endParaRPr lang="es-ES" sz="1600" dirty="0" smtClean="0">
                <a:latin typeface="Arial Narrow" pitchFamily="34" charset="0"/>
              </a:endParaRPr>
            </a:p>
            <a:p>
              <a:pPr algn="just"/>
              <a:r>
                <a:rPr lang="es-ES" sz="1600" dirty="0">
                  <a:latin typeface="Arial Narrow" pitchFamily="34" charset="0"/>
                </a:rPr>
                <a:t>La función del coste total </a:t>
              </a:r>
              <a:r>
                <a:rPr lang="es-ES" sz="1600" dirty="0" smtClean="0">
                  <a:latin typeface="Arial Narrow" pitchFamily="34" charset="0"/>
                </a:rPr>
                <a:t>viene dada por:</a:t>
              </a:r>
              <a:endParaRPr lang="es-ES" sz="1600" dirty="0">
                <a:latin typeface="Arial Narrow" pitchFamily="34" charset="0"/>
              </a:endParaRPr>
            </a:p>
            <a:p>
              <a:pPr algn="just"/>
              <a:endParaRPr lang="es-ES" sz="1600" dirty="0">
                <a:latin typeface="Arial Narrow" pitchFamily="34" charset="0"/>
              </a:endParaRPr>
            </a:p>
            <a:p>
              <a:pPr algn="just"/>
              <a:endParaRPr lang="es-ES" sz="1600" dirty="0" smtClean="0">
                <a:latin typeface="Arial Narrow" pitchFamily="34" charset="0"/>
              </a:endParaRPr>
            </a:p>
            <a:p>
              <a:pPr algn="just"/>
              <a:endParaRPr lang="es-ES" sz="1600" dirty="0">
                <a:latin typeface="Arial Narrow" pitchFamily="34" charset="0"/>
              </a:endParaRPr>
            </a:p>
            <a:p>
              <a:r>
                <a:rPr lang="es-ES" sz="1600" dirty="0" smtClean="0">
                  <a:latin typeface="Arial Narrow" pitchFamily="34" charset="0"/>
                </a:rPr>
                <a:t>- </a:t>
              </a:r>
              <a:r>
                <a:rPr lang="es-ES" sz="1600" b="1" dirty="0" smtClean="0">
                  <a:latin typeface="Arial Narrow" pitchFamily="34" charset="0"/>
                </a:rPr>
                <a:t>w(i)</a:t>
              </a:r>
              <a:r>
                <a:rPr lang="es-ES" sz="1600" dirty="0" smtClean="0">
                  <a:latin typeface="Arial Narrow" pitchFamily="34" charset="0"/>
                </a:rPr>
                <a:t> </a:t>
              </a:r>
              <a:r>
                <a:rPr lang="es-ES" sz="1600" dirty="0">
                  <a:latin typeface="Arial Narrow" pitchFamily="34" charset="0"/>
                </a:rPr>
                <a:t>es el coste de transporte por unidad de </a:t>
              </a:r>
              <a:r>
                <a:rPr lang="es-ES" sz="1600" dirty="0" smtClean="0">
                  <a:latin typeface="Arial Narrow" pitchFamily="34" charset="0"/>
                </a:rPr>
                <a:t>distancia.</a:t>
              </a:r>
              <a:endParaRPr lang="es-ES" sz="1600" dirty="0">
                <a:latin typeface="Arial Narrow" pitchFamily="34" charset="0"/>
              </a:endParaRPr>
            </a:p>
            <a:p>
              <a:r>
                <a:rPr lang="es-ES" sz="1600" dirty="0" smtClean="0">
                  <a:latin typeface="Arial Narrow" pitchFamily="34" charset="0"/>
                </a:rPr>
                <a:t>- </a:t>
              </a:r>
              <a:r>
                <a:rPr lang="es-ES" sz="1600" b="1" dirty="0" smtClean="0">
                  <a:latin typeface="Arial Narrow" pitchFamily="34" charset="0"/>
                </a:rPr>
                <a:t>a(i)</a:t>
              </a:r>
              <a:r>
                <a:rPr lang="es-ES" sz="1600" dirty="0" smtClean="0">
                  <a:latin typeface="Arial Narrow" pitchFamily="34" charset="0"/>
                </a:rPr>
                <a:t> </a:t>
              </a:r>
              <a:r>
                <a:rPr lang="es-ES" sz="1600" dirty="0">
                  <a:latin typeface="Arial Narrow" pitchFamily="34" charset="0"/>
                </a:rPr>
                <a:t>la coordenada “del eje </a:t>
              </a:r>
              <a:r>
                <a:rPr lang="es-ES" sz="1600" b="1" dirty="0">
                  <a:latin typeface="Arial Narrow" pitchFamily="34" charset="0"/>
                </a:rPr>
                <a:t>X</a:t>
              </a:r>
              <a:r>
                <a:rPr lang="es-ES" sz="1600" dirty="0">
                  <a:latin typeface="Arial Narrow" pitchFamily="34" charset="0"/>
                </a:rPr>
                <a:t>” del punto </a:t>
              </a:r>
              <a:r>
                <a:rPr lang="es-ES" sz="1600" b="1" dirty="0" smtClean="0">
                  <a:latin typeface="Arial Narrow" pitchFamily="34" charset="0"/>
                </a:rPr>
                <a:t>i</a:t>
              </a:r>
              <a:r>
                <a:rPr lang="es-ES" sz="1600" dirty="0" smtClean="0">
                  <a:latin typeface="Arial Narrow" pitchFamily="34" charset="0"/>
                </a:rPr>
                <a:t>.</a:t>
              </a:r>
              <a:endParaRPr lang="es-ES" sz="1600" dirty="0">
                <a:latin typeface="Arial Narrow" pitchFamily="34" charset="0"/>
              </a:endParaRPr>
            </a:p>
            <a:p>
              <a:r>
                <a:rPr lang="es-ES" sz="1600" dirty="0" smtClean="0">
                  <a:latin typeface="Arial Narrow" pitchFamily="34" charset="0"/>
                </a:rPr>
                <a:t>- </a:t>
              </a:r>
              <a:r>
                <a:rPr lang="es-ES" sz="1600" b="1" dirty="0" smtClean="0">
                  <a:latin typeface="Arial Narrow" pitchFamily="34" charset="0"/>
                </a:rPr>
                <a:t>b(i)</a:t>
              </a:r>
              <a:r>
                <a:rPr lang="es-ES" sz="1600" dirty="0" smtClean="0">
                  <a:latin typeface="Arial Narrow" pitchFamily="34" charset="0"/>
                </a:rPr>
                <a:t> </a:t>
              </a:r>
              <a:r>
                <a:rPr lang="es-ES" sz="1600" dirty="0">
                  <a:latin typeface="Arial Narrow" pitchFamily="34" charset="0"/>
                </a:rPr>
                <a:t>la coordenada “del eje </a:t>
              </a:r>
              <a:r>
                <a:rPr lang="es-ES" sz="1600" b="1" dirty="0">
                  <a:latin typeface="Arial Narrow" pitchFamily="34" charset="0"/>
                </a:rPr>
                <a:t>Y</a:t>
              </a:r>
              <a:r>
                <a:rPr lang="es-ES" sz="1600" dirty="0">
                  <a:latin typeface="Arial Narrow" pitchFamily="34" charset="0"/>
                </a:rPr>
                <a:t>” del punto </a:t>
              </a:r>
              <a:r>
                <a:rPr lang="es-ES" sz="1600" b="1" dirty="0" smtClean="0">
                  <a:latin typeface="Arial Narrow" pitchFamily="34" charset="0"/>
                </a:rPr>
                <a:t>i</a:t>
              </a:r>
              <a:r>
                <a:rPr lang="es-ES" sz="1600" dirty="0" smtClean="0">
                  <a:latin typeface="Arial Narrow" pitchFamily="34" charset="0"/>
                </a:rPr>
                <a:t>.</a:t>
              </a:r>
            </a:p>
            <a:p>
              <a:endParaRPr lang="es-ES" sz="1600" dirty="0" smtClean="0">
                <a:latin typeface="Arial Narrow" pitchFamily="34" charset="0"/>
              </a:endParaRPr>
            </a:p>
            <a:p>
              <a:r>
                <a:rPr lang="es-ES" sz="1600" dirty="0" smtClean="0">
                  <a:latin typeface="Arial Narrow" pitchFamily="34" charset="0"/>
                </a:rPr>
                <a:t>Para optimizar la función del coste total hay que optimizar dos funciones:</a:t>
              </a:r>
            </a:p>
            <a:p>
              <a:r>
                <a:rPr lang="es-ES" sz="1600" dirty="0">
                  <a:latin typeface="Arial Narrow" pitchFamily="34" charset="0"/>
                </a:rPr>
                <a:t>	</a:t>
              </a:r>
              <a:r>
                <a:rPr lang="es-ES" sz="1600" dirty="0" smtClean="0">
                  <a:latin typeface="Arial Narrow" pitchFamily="34" charset="0"/>
                </a:rPr>
                <a:t>- Una función que solo depende de “</a:t>
              </a:r>
              <a:r>
                <a:rPr lang="es-ES" sz="1600" b="1" dirty="0" smtClean="0">
                  <a:latin typeface="Arial Narrow" pitchFamily="34" charset="0"/>
                </a:rPr>
                <a:t>x</a:t>
              </a:r>
              <a:r>
                <a:rPr lang="es-ES" sz="1600" dirty="0" smtClean="0">
                  <a:latin typeface="Arial Narrow" pitchFamily="34" charset="0"/>
                </a:rPr>
                <a:t>”.</a:t>
              </a:r>
            </a:p>
            <a:p>
              <a:r>
                <a:rPr lang="es-ES" sz="1600" dirty="0">
                  <a:latin typeface="Arial Narrow" pitchFamily="34" charset="0"/>
                </a:rPr>
                <a:t>	</a:t>
              </a:r>
              <a:r>
                <a:rPr lang="es-ES" sz="1600" dirty="0" smtClean="0">
                  <a:latin typeface="Arial Narrow" pitchFamily="34" charset="0"/>
                </a:rPr>
                <a:t>- Una función que solo depende de “</a:t>
              </a:r>
              <a:r>
                <a:rPr lang="es-ES" sz="1600" b="1" dirty="0" smtClean="0">
                  <a:latin typeface="Arial Narrow" pitchFamily="34" charset="0"/>
                </a:rPr>
                <a:t>y</a:t>
              </a:r>
              <a:r>
                <a:rPr lang="es-ES" sz="1600" dirty="0" smtClean="0">
                  <a:latin typeface="Arial Narrow" pitchFamily="34" charset="0"/>
                </a:rPr>
                <a:t>”.</a:t>
              </a:r>
              <a:endParaRPr lang="es-ES" sz="1600" dirty="0">
                <a:latin typeface="Arial Narrow" pitchFamily="34" charset="0"/>
              </a:endParaRPr>
            </a:p>
            <a:p>
              <a:pPr algn="just"/>
              <a:r>
                <a:rPr lang="es-ES" sz="1600" dirty="0" smtClean="0">
                  <a:latin typeface="Arial Narrow" pitchFamily="34" charset="0"/>
                </a:rPr>
                <a:t>Resolver el problema equivale a la resolución de dos problemas unidimensionales con costes proporcionales a la distancia.</a:t>
              </a:r>
              <a:endParaRPr lang="es-ES" sz="1600" dirty="0">
                <a:latin typeface="Arial Narrow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3 Rectángulo"/>
                <p:cNvSpPr/>
                <p:nvPr/>
              </p:nvSpPr>
              <p:spPr>
                <a:xfrm>
                  <a:off x="3209992" y="2345323"/>
                  <a:ext cx="2858603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/>
                  <a14:m>
                    <m:oMath xmlns:m="http://schemas.openxmlformats.org/officeDocument/2006/math">
                      <m:r>
                        <a:rPr lang="es-ES" sz="1600" b="0" i="1" smtClean="0">
                          <a:latin typeface="Cambria Math"/>
                        </a:rPr>
                        <m:t>𝑑</m:t>
                      </m:r>
                      <m:r>
                        <a:rPr lang="es-ES" sz="1600" b="0" i="1" smtClean="0">
                          <a:latin typeface="Cambria Math"/>
                        </a:rPr>
                        <m:t>(</m:t>
                      </m:r>
                      <m:r>
                        <a:rPr lang="es-ES" sz="1600" b="0" i="1" smtClean="0">
                          <a:latin typeface="Cambria Math"/>
                        </a:rPr>
                        <m:t>𝑥</m:t>
                      </m:r>
                      <m:r>
                        <a:rPr lang="es-ES" sz="1600" b="0" i="1" smtClean="0">
                          <a:latin typeface="Cambria Math"/>
                        </a:rPr>
                        <m:t>,</m:t>
                      </m:r>
                      <m:r>
                        <a:rPr lang="es-ES" sz="1600" b="0" i="1" smtClean="0">
                          <a:latin typeface="Cambria Math"/>
                        </a:rPr>
                        <m:t>𝑦</m:t>
                      </m:r>
                      <m:r>
                        <a:rPr lang="es-ES" sz="1600" b="0" i="1" smtClean="0">
                          <a:latin typeface="Cambria Math"/>
                        </a:rPr>
                        <m:t>)=</m:t>
                      </m:r>
                      <m:d>
                        <m:dPr>
                          <m:begChr m:val="|"/>
                          <m:endChr m:val="|"/>
                          <m:ctrlPr>
                            <a:rPr lang="es-E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sz="16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s-ES" sz="16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s-ES" sz="1600" i="1">
                              <a:latin typeface="Cambria Math"/>
                              <a:ea typeface="Cambria Math"/>
                            </a:rPr>
                            <m:t>𝑎</m:t>
                          </m:r>
                          <m:d>
                            <m:dPr>
                              <m:ctrlPr>
                                <a:rPr lang="es-ES" sz="16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s-ES" sz="16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es-ES" sz="1600" dirty="0" smtClean="0">
                      <a:latin typeface="Arial Narrow" pitchFamily="34" charset="0"/>
                    </a:rPr>
                    <a:t>+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E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s-ES" sz="16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d>
                            <m:dPr>
                              <m:ctrlPr>
                                <a:rPr lang="es-ES" sz="16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s-ES" sz="16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e>
                          </m:d>
                        </m:e>
                      </m:d>
                    </m:oMath>
                  </a14:m>
                  <a:endParaRPr lang="es-ES" sz="1600" dirty="0">
                    <a:latin typeface="Arial Narrow" pitchFamily="34" charset="0"/>
                  </a:endParaRPr>
                </a:p>
              </p:txBody>
            </p:sp>
          </mc:Choice>
          <mc:Fallback xmlns="">
            <p:sp>
              <p:nvSpPr>
                <p:cNvPr id="4" name="3 Rectángulo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9992" y="2345323"/>
                  <a:ext cx="2858603" cy="33855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3636" b="-25455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5 Rectángulo"/>
                <p:cNvSpPr/>
                <p:nvPr/>
              </p:nvSpPr>
              <p:spPr>
                <a:xfrm>
                  <a:off x="2737710" y="3108972"/>
                  <a:ext cx="3835602" cy="6885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s-ES" sz="1600" b="0" i="0" smtClean="0">
                            <a:latin typeface="Cambria Math"/>
                          </a:rPr>
                          <m:t>f</m:t>
                        </m:r>
                        <m:r>
                          <a:rPr lang="es-ES" sz="1600" b="0" i="1" smtClean="0">
                            <a:latin typeface="Cambria Math"/>
                          </a:rPr>
                          <m:t>(</m:t>
                        </m:r>
                        <m:r>
                          <a:rPr lang="es-ES" sz="1600" b="0" i="1" smtClean="0">
                            <a:latin typeface="Cambria Math"/>
                          </a:rPr>
                          <m:t>𝑥</m:t>
                        </m:r>
                        <m:r>
                          <a:rPr lang="es-ES" sz="1600" b="0" i="1" smtClean="0">
                            <a:latin typeface="Cambria Math"/>
                          </a:rPr>
                          <m:t>,</m:t>
                        </m:r>
                        <m:r>
                          <a:rPr lang="es-ES" sz="1600" b="0" i="1" smtClean="0">
                            <a:latin typeface="Cambria Math"/>
                          </a:rPr>
                          <m:t>𝑦</m:t>
                        </m:r>
                        <m:r>
                          <a:rPr lang="es-ES" sz="1600" b="0" i="1" smtClean="0">
                            <a:latin typeface="Cambria Math"/>
                          </a:rPr>
                          <m:t>)=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s-ES" sz="1600" b="0" i="1" smtClean="0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s-ES" sz="1600" b="0" i="1" smtClean="0">
                                <a:latin typeface="Cambria Math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s-ES" sz="16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s-ES" sz="1600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s-ES" sz="1600" b="0" i="1" smtClean="0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s-ES" sz="16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s-ES" sz="16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600" i="1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  <m:r>
                                      <a:rPr lang="es-ES" sz="1600" i="1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s-ES" sz="1600" i="1">
                                        <a:latin typeface="Cambria Math"/>
                                        <a:ea typeface="Cambria Math"/>
                                      </a:rPr>
                                      <m:t>𝑎</m:t>
                                    </m:r>
                                    <m:d>
                                      <m:dPr>
                                        <m:ctrlPr>
                                          <a:rPr lang="es-ES" sz="16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ES" sz="1600" i="1">
                                            <a:latin typeface="Cambria Math"/>
                                            <a:ea typeface="Cambria Math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es-ES" sz="1600" dirty="0">
                                    <a:latin typeface="Arial Narrow" pitchFamily="34" charset="0"/>
                                  </a:rPr>
                                  <m:t>+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s-ES" sz="16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600" i="1"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s-ES" sz="1600" i="1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s-ES" sz="1600" i="1">
                                        <a:latin typeface="Cambria Math"/>
                                        <a:ea typeface="Cambria Math"/>
                                      </a:rPr>
                                      <m:t>𝑏</m:t>
                                    </m:r>
                                    <m:d>
                                      <m:dPr>
                                        <m:ctrlPr>
                                          <a:rPr lang="es-ES" sz="16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ES" sz="1600" i="1">
                                            <a:latin typeface="Cambria Math"/>
                                            <a:ea typeface="Cambria Math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</m:nary>
                      </m:oMath>
                    </m:oMathPara>
                  </a14:m>
                  <a:endParaRPr lang="es-ES" sz="1600" dirty="0">
                    <a:latin typeface="Arial Narrow" pitchFamily="34" charset="0"/>
                  </a:endParaRPr>
                </a:p>
              </p:txBody>
            </p:sp>
          </mc:Choice>
          <mc:Fallback xmlns="">
            <p:sp>
              <p:nvSpPr>
                <p:cNvPr id="6" name="5 Rectángulo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7710" y="3108972"/>
                  <a:ext cx="3835602" cy="68858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2553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1371600" y="1656681"/>
            <a:ext cx="7391400" cy="3603905"/>
            <a:chOff x="1371600" y="1200575"/>
            <a:chExt cx="7391400" cy="3603905"/>
          </a:xfrm>
        </p:grpSpPr>
        <p:sp>
          <p:nvSpPr>
            <p:cNvPr id="2" name="1 Rectángulo"/>
            <p:cNvSpPr/>
            <p:nvPr/>
          </p:nvSpPr>
          <p:spPr>
            <a:xfrm>
              <a:off x="1371600" y="1200575"/>
              <a:ext cx="7391400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600" b="1" dirty="0" smtClean="0">
                  <a:latin typeface="Arial Narrow" pitchFamily="34" charset="0"/>
                </a:rPr>
                <a:t>3.6.4.2 MÉTODO </a:t>
              </a:r>
              <a:r>
                <a:rPr lang="es-ES" sz="1600" b="1" dirty="0">
                  <a:latin typeface="Arial Narrow" pitchFamily="34" charset="0"/>
                </a:rPr>
                <a:t>DE LA DISTANCIA </a:t>
              </a:r>
              <a:r>
                <a:rPr lang="es-ES" sz="1600" b="1" dirty="0" smtClean="0">
                  <a:latin typeface="Arial Narrow" pitchFamily="34" charset="0"/>
                </a:rPr>
                <a:t>EUCLIDIANA  AL CUADRADO</a:t>
              </a:r>
            </a:p>
            <a:p>
              <a:endParaRPr lang="es-ES" sz="1600" b="1" dirty="0">
                <a:latin typeface="Arial Narrow" pitchFamily="34" charset="0"/>
              </a:endParaRPr>
            </a:p>
            <a:p>
              <a:r>
                <a:rPr lang="es-ES" sz="1600" dirty="0" smtClean="0">
                  <a:latin typeface="Arial Narrow" pitchFamily="34" charset="0"/>
                </a:rPr>
                <a:t>El </a:t>
              </a:r>
              <a:r>
                <a:rPr lang="es-ES" sz="1600" dirty="0">
                  <a:latin typeface="Arial Narrow" pitchFamily="34" charset="0"/>
                </a:rPr>
                <a:t>desplazamiento entre dos puntos puede realizarse a </a:t>
              </a:r>
              <a:r>
                <a:rPr lang="es-ES" sz="1600" dirty="0" smtClean="0">
                  <a:latin typeface="Arial Narrow" pitchFamily="34" charset="0"/>
                </a:rPr>
                <a:t>lo largo </a:t>
              </a:r>
              <a:r>
                <a:rPr lang="es-ES" sz="1600" dirty="0">
                  <a:latin typeface="Arial Narrow" pitchFamily="34" charset="0"/>
                </a:rPr>
                <a:t>de una recta que los </a:t>
              </a:r>
              <a:r>
                <a:rPr lang="es-ES" sz="1600" dirty="0" smtClean="0">
                  <a:latin typeface="Arial Narrow" pitchFamily="34" charset="0"/>
                </a:rPr>
                <a:t>une y </a:t>
              </a:r>
              <a:r>
                <a:rPr lang="es-ES" sz="1600" dirty="0">
                  <a:latin typeface="Arial Narrow" pitchFamily="34" charset="0"/>
                </a:rPr>
                <a:t>los costes son proporcionales </a:t>
              </a:r>
              <a:r>
                <a:rPr lang="es-ES" sz="1600" dirty="0" smtClean="0">
                  <a:latin typeface="Arial Narrow" pitchFamily="34" charset="0"/>
                </a:rPr>
                <a:t>al </a:t>
              </a:r>
              <a:r>
                <a:rPr lang="es-ES" sz="1600" dirty="0">
                  <a:latin typeface="Arial Narrow" pitchFamily="34" charset="0"/>
                </a:rPr>
                <a:t>cuadrado de la </a:t>
              </a:r>
              <a:r>
                <a:rPr lang="es-ES" sz="1600" dirty="0" smtClean="0">
                  <a:latin typeface="Arial Narrow" pitchFamily="34" charset="0"/>
                </a:rPr>
                <a:t>distancia la </a:t>
              </a:r>
              <a:r>
                <a:rPr lang="es-ES" sz="1600" dirty="0">
                  <a:latin typeface="Arial Narrow" pitchFamily="34" charset="0"/>
                </a:rPr>
                <a:t>función de coste se expresa</a:t>
              </a:r>
              <a:r>
                <a:rPr lang="es-ES" sz="1600" dirty="0" smtClean="0">
                  <a:latin typeface="Arial Narrow" pitchFamily="34" charset="0"/>
                </a:rPr>
                <a:t>:</a:t>
              </a:r>
            </a:p>
            <a:p>
              <a:endParaRPr lang="es-ES" sz="1600" dirty="0">
                <a:latin typeface="Arial Narrow" pitchFamily="34" charset="0"/>
              </a:endParaRPr>
            </a:p>
            <a:p>
              <a:endParaRPr lang="es-ES" sz="1600" dirty="0" smtClean="0">
                <a:latin typeface="Arial Narrow" pitchFamily="34" charset="0"/>
              </a:endParaRPr>
            </a:p>
            <a:p>
              <a:endParaRPr lang="es-ES" sz="1600" dirty="0">
                <a:latin typeface="Arial Narrow" pitchFamily="34" charset="0"/>
              </a:endParaRPr>
            </a:p>
            <a:p>
              <a:r>
                <a:rPr lang="es-ES" sz="1600" dirty="0">
                  <a:latin typeface="Arial Narrow" pitchFamily="34" charset="0"/>
                </a:rPr>
                <a:t>El mínimo de dicha función se obtiene </a:t>
              </a:r>
              <a:r>
                <a:rPr lang="es-ES" sz="1600" dirty="0" smtClean="0">
                  <a:latin typeface="Arial Narrow" pitchFamily="34" charset="0"/>
                </a:rPr>
                <a:t>resolviendo dos problemas unidimensionales en los que los costes son proporcionales al cuadrado de la distancia</a:t>
              </a:r>
              <a:endParaRPr lang="es-ES" sz="1600" dirty="0">
                <a:latin typeface="Arial Narrow" pitchFamily="34" charset="0"/>
              </a:endParaRPr>
            </a:p>
            <a:p>
              <a:endParaRPr lang="es-ES" sz="1600" dirty="0">
                <a:latin typeface="Arial Narrow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2 Rectángulo"/>
                <p:cNvSpPr/>
                <p:nvPr/>
              </p:nvSpPr>
              <p:spPr>
                <a:xfrm>
                  <a:off x="2752027" y="2287094"/>
                  <a:ext cx="4125873" cy="6885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s-ES" sz="1600" b="0" i="0" smtClean="0">
                            <a:latin typeface="Cambria Math"/>
                          </a:rPr>
                          <m:t>f</m:t>
                        </m:r>
                        <m:r>
                          <a:rPr lang="es-ES" sz="1600" b="0" i="1" smtClean="0">
                            <a:latin typeface="Cambria Math"/>
                          </a:rPr>
                          <m:t>(</m:t>
                        </m:r>
                        <m:r>
                          <a:rPr lang="es-ES" sz="1600" b="0" i="1" smtClean="0">
                            <a:latin typeface="Cambria Math"/>
                          </a:rPr>
                          <m:t>𝑥</m:t>
                        </m:r>
                        <m:r>
                          <a:rPr lang="es-ES" sz="1600" b="0" i="1" smtClean="0">
                            <a:latin typeface="Cambria Math"/>
                          </a:rPr>
                          <m:t>,</m:t>
                        </m:r>
                        <m:r>
                          <a:rPr lang="es-ES" sz="1600" b="0" i="1" smtClean="0">
                            <a:latin typeface="Cambria Math"/>
                          </a:rPr>
                          <m:t>𝑦</m:t>
                        </m:r>
                        <m:r>
                          <a:rPr lang="es-ES" sz="1600" b="0" i="1" smtClean="0">
                            <a:latin typeface="Cambria Math"/>
                          </a:rPr>
                          <m:t>)=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s-ES" sz="1600" b="0" i="1" smtClean="0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s-ES" sz="1600" b="0" i="1" smtClean="0">
                                <a:latin typeface="Cambria Math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s-ES" sz="16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s-ES" sz="1600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s-ES" sz="1600" b="0" i="1" smtClean="0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s-ES" sz="16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s-ES" sz="16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1600" b="0" i="1" smtClean="0">
                                        <a:latin typeface="Cambria Math"/>
                                        <a:ea typeface="Cambria Math"/>
                                      </a:rPr>
                                      <m:t>[</m:t>
                                    </m:r>
                                    <m:r>
                                      <a:rPr lang="es-ES" sz="16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s-ES" sz="1600" i="1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s-ES" sz="1600" i="1">
                                        <a:latin typeface="Cambria Math"/>
                                        <a:ea typeface="Cambria Math"/>
                                      </a:rPr>
                                      <m:t>𝑎</m:t>
                                    </m:r>
                                    <m:d>
                                      <m:dPr>
                                        <m:ctrlPr>
                                          <a:rPr lang="es-ES" sz="16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ES" sz="1600" i="1">
                                            <a:latin typeface="Cambria Math"/>
                                            <a:ea typeface="Cambria Math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s-ES" sz="1600" b="0" i="1" smtClean="0">
                                        <a:latin typeface="Cambria Math"/>
                                        <a:ea typeface="Cambria Math"/>
                                      </a:rPr>
                                      <m:t>]</m:t>
                                    </m:r>
                                  </m:e>
                                  <m:sup>
                                    <m:r>
                                      <a:rPr lang="es-ES" sz="16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ES" sz="16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s-ES" sz="16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1600" i="1">
                                        <a:latin typeface="Cambria Math"/>
                                        <a:ea typeface="Cambria Math"/>
                                      </a:rPr>
                                      <m:t>[</m:t>
                                    </m:r>
                                    <m:r>
                                      <a:rPr lang="es-ES" sz="1600" b="0" i="1" smtClean="0">
                                        <a:latin typeface="Cambria Math"/>
                                        <a:ea typeface="Cambria Math"/>
                                      </a:rPr>
                                      <m:t>𝑦</m:t>
                                    </m:r>
                                    <m:r>
                                      <a:rPr lang="es-ES" sz="1600" i="1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s-ES" sz="1600" b="0" i="1" smtClean="0">
                                        <a:latin typeface="Cambria Math"/>
                                        <a:ea typeface="Cambria Math"/>
                                      </a:rPr>
                                      <m:t>𝑏</m:t>
                                    </m:r>
                                    <m:d>
                                      <m:dPr>
                                        <m:ctrlPr>
                                          <a:rPr lang="es-ES" sz="16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ES" sz="1600" i="1">
                                            <a:latin typeface="Cambria Math"/>
                                            <a:ea typeface="Cambria Math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s-ES" sz="1600" i="1">
                                        <a:latin typeface="Cambria Math"/>
                                        <a:ea typeface="Cambria Math"/>
                                      </a:rPr>
                                      <m:t>]</m:t>
                                    </m:r>
                                  </m:e>
                                  <m:sup>
                                    <m:r>
                                      <a:rPr lang="es-ES" sz="16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nary>
                      </m:oMath>
                    </m:oMathPara>
                  </a14:m>
                  <a:endParaRPr lang="es-ES" sz="1600" dirty="0">
                    <a:latin typeface="Arial Narrow" pitchFamily="34" charset="0"/>
                  </a:endParaRPr>
                </a:p>
              </p:txBody>
            </p:sp>
          </mc:Choice>
          <mc:Fallback xmlns="">
            <p:sp>
              <p:nvSpPr>
                <p:cNvPr id="3" name="2 Rectángulo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2027" y="2287094"/>
                  <a:ext cx="4125873" cy="68858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3 Rectángulo"/>
                <p:cNvSpPr/>
                <p:nvPr/>
              </p:nvSpPr>
              <p:spPr>
                <a:xfrm>
                  <a:off x="3231511" y="3506294"/>
                  <a:ext cx="2657266" cy="6885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s-ES" sz="1600" b="0" i="0" smtClean="0">
                            <a:latin typeface="Cambria Math"/>
                          </a:rPr>
                          <m:t>f</m:t>
                        </m:r>
                        <m:r>
                          <a:rPr lang="es-ES" sz="1600" b="0" i="1" smtClean="0">
                            <a:latin typeface="Cambria Math"/>
                          </a:rPr>
                          <m:t>(</m:t>
                        </m:r>
                        <m:r>
                          <a:rPr lang="es-ES" sz="1600" b="0" i="1" smtClean="0">
                            <a:latin typeface="Cambria Math"/>
                          </a:rPr>
                          <m:t>𝑥</m:t>
                        </m:r>
                        <m:r>
                          <a:rPr lang="es-ES" sz="1600" b="0" i="1" smtClean="0">
                            <a:latin typeface="Cambria Math"/>
                          </a:rPr>
                          <m:t>)=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s-ES" sz="1600" b="0" i="1" smtClean="0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s-ES" sz="1600" b="0" i="1" smtClean="0">
                                <a:latin typeface="Cambria Math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s-ES" sz="16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s-ES" sz="1600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s-ES" sz="1600" b="0" i="1" smtClean="0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es-ES" sz="16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s-ES" sz="1600" i="1">
                                    <a:latin typeface="Cambria Math"/>
                                    <a:ea typeface="Cambria Math"/>
                                  </a:rPr>
                                  <m:t>[</m:t>
                                </m:r>
                                <m:r>
                                  <a:rPr lang="es-ES" sz="1600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s-ES" sz="16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s-ES" sz="1600" i="1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  <m:d>
                                  <m:dPr>
                                    <m:ctrlPr>
                                      <a:rPr lang="es-ES" sz="16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600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  <m:r>
                                  <a:rPr lang="es-ES" sz="1600" i="1">
                                    <a:latin typeface="Cambria Math"/>
                                    <a:ea typeface="Cambria Math"/>
                                  </a:rPr>
                                  <m:t>]</m:t>
                                </m:r>
                              </m:e>
                              <m:sup>
                                <m:r>
                                  <a:rPr lang="es-ES" sz="16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s-ES" sz="1600" dirty="0">
                    <a:latin typeface="Arial Narrow" pitchFamily="34" charset="0"/>
                  </a:endParaRPr>
                </a:p>
              </p:txBody>
            </p:sp>
          </mc:Choice>
          <mc:Fallback xmlns="">
            <p:sp>
              <p:nvSpPr>
                <p:cNvPr id="4" name="3 Rectángulo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1511" y="3506294"/>
                  <a:ext cx="2657266" cy="68858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4 Rectángulo"/>
                <p:cNvSpPr/>
                <p:nvPr/>
              </p:nvSpPr>
              <p:spPr>
                <a:xfrm>
                  <a:off x="3248006" y="4115894"/>
                  <a:ext cx="2660985" cy="6885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s-ES" sz="1600" b="0" i="0" smtClean="0">
                            <a:latin typeface="Cambria Math"/>
                          </a:rPr>
                          <m:t>f</m:t>
                        </m:r>
                        <m:r>
                          <a:rPr lang="es-ES" sz="1600" b="0" i="1" smtClean="0">
                            <a:latin typeface="Cambria Math"/>
                          </a:rPr>
                          <m:t>(</m:t>
                        </m:r>
                        <m:r>
                          <a:rPr lang="es-ES" sz="1600" b="0" i="1" smtClean="0">
                            <a:latin typeface="Cambria Math"/>
                          </a:rPr>
                          <m:t>𝑦</m:t>
                        </m:r>
                        <m:r>
                          <a:rPr lang="es-ES" sz="1600" b="0" i="1" smtClean="0">
                            <a:latin typeface="Cambria Math"/>
                          </a:rPr>
                          <m:t>)=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s-ES" sz="1600" b="0" i="1" smtClean="0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s-ES" sz="1600" b="0" i="1" smtClean="0">
                                <a:latin typeface="Cambria Math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s-ES" sz="16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s-ES" sz="1600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s-ES" sz="1600" b="0" i="1" smtClean="0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es-ES" sz="16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s-ES" sz="1600" i="1">
                                    <a:latin typeface="Cambria Math"/>
                                    <a:ea typeface="Cambria Math"/>
                                  </a:rPr>
                                  <m:t>[</m:t>
                                </m:r>
                                <m:r>
                                  <a:rPr lang="es-ES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  <m:r>
                                  <a:rPr lang="es-ES" sz="16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s-ES" sz="1600" b="0" i="1" smtClean="0"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  <m:d>
                                  <m:dPr>
                                    <m:ctrlPr>
                                      <a:rPr lang="es-ES" sz="16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600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  <m:r>
                                  <a:rPr lang="es-ES" sz="1600" i="1">
                                    <a:latin typeface="Cambria Math"/>
                                    <a:ea typeface="Cambria Math"/>
                                  </a:rPr>
                                  <m:t>]</m:t>
                                </m:r>
                              </m:e>
                              <m:sup>
                                <m:r>
                                  <a:rPr lang="es-ES" sz="16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s-ES" sz="1600" dirty="0">
                    <a:latin typeface="Arial Narrow" pitchFamily="34" charset="0"/>
                  </a:endParaRPr>
                </a:p>
              </p:txBody>
            </p:sp>
          </mc:Choice>
          <mc:Fallback xmlns="">
            <p:sp>
              <p:nvSpPr>
                <p:cNvPr id="5" name="4 Rectángulo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8006" y="4115894"/>
                  <a:ext cx="2660985" cy="68858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2553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Rectángulo"/>
              <p:cNvSpPr/>
              <p:nvPr/>
            </p:nvSpPr>
            <p:spPr>
              <a:xfrm>
                <a:off x="2717873" y="1600200"/>
                <a:ext cx="4388701" cy="688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1600" b="0" i="0" smtClean="0">
                          <a:latin typeface="Cambria Math"/>
                        </a:rPr>
                        <m:t>f</m:t>
                      </m:r>
                      <m:r>
                        <a:rPr lang="es-ES" sz="1600" b="0" i="1" smtClean="0">
                          <a:latin typeface="Cambria Math"/>
                        </a:rPr>
                        <m:t>(</m:t>
                      </m:r>
                      <m:r>
                        <a:rPr lang="es-ES" sz="1600" b="0" i="1" smtClean="0">
                          <a:latin typeface="Cambria Math"/>
                        </a:rPr>
                        <m:t>𝑥</m:t>
                      </m:r>
                      <m:r>
                        <a:rPr lang="es-ES" sz="1600" b="0" i="1" smtClean="0">
                          <a:latin typeface="Cambria Math"/>
                        </a:rPr>
                        <m:t>,</m:t>
                      </m:r>
                      <m:r>
                        <a:rPr lang="es-ES" sz="1600" b="0" i="1" smtClean="0">
                          <a:latin typeface="Cambria Math"/>
                        </a:rPr>
                        <m:t>𝑦</m:t>
                      </m:r>
                      <m:r>
                        <a:rPr lang="es-ES" sz="1600" b="0" i="1" smtClean="0">
                          <a:latin typeface="Cambria Math"/>
                        </a:rPr>
                        <m:t>)=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s-ES" sz="16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𝑤</m:t>
                          </m:r>
                          <m:d>
                            <m:dPr>
                              <m:ctrlPr>
                                <a:rPr lang="es-E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sz="16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es-E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s-ES" sz="1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/>
                                      <a:ea typeface="Cambria Math"/>
                                    </a:rPr>
                                    <m:t>[</m:t>
                                  </m:r>
                                  <m:r>
                                    <a:rPr lang="es-ES" sz="16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s-ES" sz="16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s-ES" sz="1600" i="1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  <m:d>
                                    <m:dPr>
                                      <m:ctrlPr>
                                        <a:rPr lang="es-ES" sz="16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1600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lang="es-ES" sz="1600" i="1">
                                      <a:latin typeface="Cambria Math"/>
                                      <a:ea typeface="Cambria Math"/>
                                    </a:rPr>
                                    <m:t>]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/>
                                      <a:ea typeface="Cambria Math"/>
                                    </a:rPr>
                                    <m:t>[</m:t>
                                  </m:r>
                                  <m:r>
                                    <a:rPr lang="es-ES" sz="1600" i="1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  <m:r>
                                    <a:rPr lang="es-ES" sz="16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s-ES" sz="1600" i="1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  <m:d>
                                    <m:dPr>
                                      <m:ctrlPr>
                                        <a:rPr lang="es-ES" sz="16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1600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lang="es-ES" sz="1600" i="1">
                                      <a:latin typeface="Cambria Math"/>
                                      <a:ea typeface="Cambria Math"/>
                                    </a:rPr>
                                    <m:t>]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/>
                                  <a:ea typeface="Cambria Math"/>
                                </a:rPr>
                                <m:t>      </m:t>
                              </m:r>
                            </m:e>
                          </m:rad>
                        </m:e>
                      </m:nary>
                    </m:oMath>
                  </m:oMathPara>
                </a14:m>
                <a:endParaRPr lang="es-ES" sz="1600" dirty="0">
                  <a:latin typeface="Arial Narrow" pitchFamily="34" charset="0"/>
                </a:endParaRPr>
              </a:p>
            </p:txBody>
          </p:sp>
        </mc:Choice>
        <mc:Fallback xmlns=""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873" y="1600200"/>
                <a:ext cx="4388701" cy="6885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Rectángulo"/>
              <p:cNvSpPr/>
              <p:nvPr/>
            </p:nvSpPr>
            <p:spPr>
              <a:xfrm>
                <a:off x="3217227" y="3962400"/>
                <a:ext cx="3616824" cy="6453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p>
                      <m:sSupPr>
                        <m:ctrlPr>
                          <a:rPr lang="es-ES" sz="1600" b="0" i="1" smtClean="0"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s-ES" sz="1600" b="0" i="1" smtClean="0">
                            <a:latin typeface="Cambria Math" pitchFamily="18" charset="0"/>
                            <a:ea typeface="Cambria Math" pitchFamily="18" charset="0"/>
                          </a:rPr>
                          <m:t>𝑋</m:t>
                        </m:r>
                      </m:e>
                      <m:sup>
                        <m:r>
                          <a:rPr lang="es-ES" sz="1600" b="0" i="1" smtClean="0">
                            <a:latin typeface="Cambria Math" pitchFamily="18" charset="0"/>
                            <a:ea typeface="Cambria Math" pitchFamily="18" charset="0"/>
                          </a:rPr>
                          <m:t>∗</m:t>
                        </m:r>
                      </m:sup>
                    </m:sSup>
                    <m:r>
                      <a:rPr lang="es-ES" sz="1600" b="0" i="1" smtClean="0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s-ES" sz="1600" b="0" i="1" smtClean="0">
                            <a:latin typeface="Cambria Math"/>
                            <a:ea typeface="Cambria Math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s-ES" sz="1600" b="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type m:val="skw"/>
                                <m:ctrlPr>
                                  <a:rPr lang="es-ES" sz="1600" b="0" i="1" smtClean="0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sz="16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s-ES" sz="1600" i="1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600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  <m:r>
                                  <a:rPr lang="es-ES" sz="16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∙</m:t>
                                </m:r>
                                <m:r>
                                  <a:rPr lang="es-ES" sz="16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𝑥</m:t>
                                </m:r>
                                <m:r>
                                  <a:rPr lang="es-ES" sz="16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(</m:t>
                                </m:r>
                                <m:r>
                                  <a:rPr lang="es-ES" sz="16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𝑖</m:t>
                                </m:r>
                                <m:r>
                                  <a:rPr lang="es-ES" sz="1600" b="0" i="1" smtClean="0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s-ES" sz="1600" b="0" i="1" smtClean="0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𝑑</m:t>
                                </m:r>
                                <m:r>
                                  <a:rPr lang="es-ES" sz="1600" b="0" i="1" smtClean="0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(</m:t>
                                </m:r>
                                <m:r>
                                  <a:rPr lang="es-ES" sz="1600" b="0" i="1" smtClean="0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𝑖</m:t>
                                </m:r>
                                <m:r>
                                  <a:rPr lang="es-ES" sz="1600" b="0" i="1" smtClean="0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)</m:t>
                                </m:r>
                              </m:den>
                            </m:f>
                          </m:num>
                          <m:den>
                            <m:f>
                              <m:fPr>
                                <m:type m:val="skw"/>
                                <m:ctrlPr>
                                  <a:rPr lang="es-ES" sz="1600" b="0" i="1" smtClean="0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sz="1600" b="0" i="1" smtClean="0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𝑤</m:t>
                                </m:r>
                                <m:r>
                                  <a:rPr lang="es-ES" sz="1600" b="0" i="1" smtClean="0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(</m:t>
                                </m:r>
                                <m:r>
                                  <a:rPr lang="es-ES" sz="1600" b="0" i="1" smtClean="0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𝑖</m:t>
                                </m:r>
                                <m:r>
                                  <a:rPr lang="es-ES" sz="1600" b="0" i="1" smtClean="0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s-ES" sz="1600" b="0" i="1" smtClean="0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𝑑</m:t>
                                </m:r>
                                <m:r>
                                  <a:rPr lang="es-ES" sz="1600" b="0" i="1" smtClean="0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(</m:t>
                                </m:r>
                                <m:r>
                                  <a:rPr lang="es-ES" sz="1600" b="0" i="1" smtClean="0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𝑖</m:t>
                                </m:r>
                                <m:r>
                                  <a:rPr lang="es-ES" sz="1600" b="0" i="1" smtClean="0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)</m:t>
                                </m:r>
                              </m:den>
                            </m:f>
                          </m:den>
                        </m:f>
                      </m:e>
                    </m:nary>
                  </m:oMath>
                </a14:m>
                <a:r>
                  <a:rPr lang="es-ES" sz="16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1600" i="1"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s-ES" sz="1600" b="0" i="1" smtClean="0">
                            <a:latin typeface="Cambria Math" pitchFamily="18" charset="0"/>
                            <a:ea typeface="Cambria Math" pitchFamily="18" charset="0"/>
                          </a:rPr>
                          <m:t>          </m:t>
                        </m:r>
                        <m:r>
                          <a:rPr lang="es-ES" sz="1600" b="0" i="1" smtClean="0">
                            <a:latin typeface="Cambria Math" pitchFamily="18" charset="0"/>
                            <a:ea typeface="Cambria Math" pitchFamily="18" charset="0"/>
                          </a:rPr>
                          <m:t>𝑌</m:t>
                        </m:r>
                      </m:e>
                      <m:sup>
                        <m:r>
                          <a:rPr lang="es-ES" sz="1600" i="1">
                            <a:latin typeface="Cambria Math" pitchFamily="18" charset="0"/>
                            <a:ea typeface="Cambria Math" pitchFamily="18" charset="0"/>
                          </a:rPr>
                          <m:t>∗</m:t>
                        </m:r>
                      </m:sup>
                    </m:sSup>
                    <m:r>
                      <a:rPr lang="es-ES" sz="1600" i="1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s-ES" sz="1600" i="1">
                            <a:latin typeface="Cambria Math"/>
                            <a:ea typeface="Cambria Math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s-ES" sz="1600" i="1">
                                <a:latin typeface="Cambria Math"/>
                                <a:ea typeface="Cambria Math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type m:val="skw"/>
                                <m:ctrlPr>
                                  <a:rPr lang="es-ES" sz="1600" i="1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sz="16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s-ES" sz="1600" i="1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600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  <m:r>
                                  <a:rPr lang="es-ES" sz="16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∙</m:t>
                                </m:r>
                                <m:r>
                                  <a:rPr lang="es-ES" sz="1600" b="0" i="1" smtClean="0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𝑦</m:t>
                                </m:r>
                                <m:r>
                                  <a:rPr lang="es-ES" sz="16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(</m:t>
                                </m:r>
                                <m:r>
                                  <a:rPr lang="es-ES" sz="16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𝑖</m:t>
                                </m:r>
                                <m:r>
                                  <a:rPr lang="es-ES" sz="16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s-ES" sz="16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𝑑</m:t>
                                </m:r>
                                <m:r>
                                  <a:rPr lang="es-ES" sz="16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(</m:t>
                                </m:r>
                                <m:r>
                                  <a:rPr lang="es-ES" sz="16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𝑖</m:t>
                                </m:r>
                                <m:r>
                                  <a:rPr lang="es-ES" sz="16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)</m:t>
                                </m:r>
                              </m:den>
                            </m:f>
                          </m:num>
                          <m:den>
                            <m:f>
                              <m:fPr>
                                <m:type m:val="skw"/>
                                <m:ctrlPr>
                                  <a:rPr lang="es-ES" sz="1600" i="1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sz="16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𝑤</m:t>
                                </m:r>
                                <m:r>
                                  <a:rPr lang="es-ES" sz="16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(</m:t>
                                </m:r>
                                <m:r>
                                  <a:rPr lang="es-ES" sz="16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𝑖</m:t>
                                </m:r>
                                <m:r>
                                  <a:rPr lang="es-ES" sz="16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s-ES" sz="16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𝑑</m:t>
                                </m:r>
                                <m:r>
                                  <a:rPr lang="es-ES" sz="16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(</m:t>
                                </m:r>
                                <m:r>
                                  <a:rPr lang="es-ES" sz="16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𝑖</m:t>
                                </m:r>
                                <m:r>
                                  <a:rPr lang="es-ES" sz="16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)</m:t>
                                </m:r>
                              </m:den>
                            </m:f>
                          </m:den>
                        </m:f>
                      </m:e>
                    </m:nary>
                  </m:oMath>
                </a14:m>
                <a:r>
                  <a:rPr lang="es-ES" sz="1600" dirty="0">
                    <a:latin typeface="Cambria Math" pitchFamily="18" charset="0"/>
                    <a:ea typeface="Cambria Math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227" y="3962400"/>
                <a:ext cx="3616824" cy="64536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6 Rectángulo"/>
          <p:cNvSpPr/>
          <p:nvPr/>
        </p:nvSpPr>
        <p:spPr>
          <a:xfrm>
            <a:off x="1444239" y="999858"/>
            <a:ext cx="71628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 smtClean="0">
                <a:latin typeface="Arial Narrow" pitchFamily="34" charset="0"/>
              </a:rPr>
              <a:t>3.6.4.3 </a:t>
            </a:r>
            <a:r>
              <a:rPr lang="es-ES" sz="1600" b="1" dirty="0">
                <a:latin typeface="Arial Narrow" pitchFamily="34" charset="0"/>
              </a:rPr>
              <a:t>MÉTODO DE LA DISTANCIA </a:t>
            </a:r>
            <a:r>
              <a:rPr lang="es-ES" sz="1600" b="1" dirty="0" smtClean="0">
                <a:latin typeface="Arial Narrow" pitchFamily="34" charset="0"/>
              </a:rPr>
              <a:t>EUCLIDEA</a:t>
            </a:r>
            <a:endParaRPr lang="es-ES" sz="1600" b="1" dirty="0">
              <a:latin typeface="Arial Narrow" pitchFamily="34" charset="0"/>
            </a:endParaRPr>
          </a:p>
          <a:p>
            <a:r>
              <a:rPr lang="es-ES" sz="1600" dirty="0" smtClean="0">
                <a:latin typeface="Arial Narrow" pitchFamily="34" charset="0"/>
              </a:rPr>
              <a:t>Los costes son proporcionales a la distancia euclídea.</a:t>
            </a:r>
          </a:p>
          <a:p>
            <a:endParaRPr lang="es-ES" sz="1600" dirty="0">
              <a:latin typeface="Arial Narrow" pitchFamily="34" charset="0"/>
            </a:endParaRPr>
          </a:p>
          <a:p>
            <a:endParaRPr lang="es-ES" sz="1600" dirty="0">
              <a:latin typeface="Arial Narrow" pitchFamily="34" charset="0"/>
            </a:endParaRPr>
          </a:p>
          <a:p>
            <a:endParaRPr lang="es-ES" sz="1600" dirty="0" smtClean="0">
              <a:latin typeface="Arial Narrow" pitchFamily="34" charset="0"/>
            </a:endParaRPr>
          </a:p>
          <a:p>
            <a:r>
              <a:rPr lang="es-ES" sz="1600" dirty="0" smtClean="0">
                <a:latin typeface="Arial Narrow" pitchFamily="34" charset="0"/>
              </a:rPr>
              <a:t>Ahora la función no puede separarse. </a:t>
            </a:r>
          </a:p>
          <a:p>
            <a:pPr algn="just"/>
            <a:r>
              <a:rPr lang="es-ES" sz="1600" dirty="0" smtClean="0">
                <a:latin typeface="Arial Narrow" pitchFamily="34" charset="0"/>
              </a:rPr>
              <a:t>M</a:t>
            </a:r>
            <a:r>
              <a:rPr lang="pt-BR" sz="1600" dirty="0" smtClean="0">
                <a:latin typeface="Arial Narrow" pitchFamily="34" charset="0"/>
              </a:rPr>
              <a:t>ediante iteraciones sucesivas se obtienen buenos resultados.</a:t>
            </a:r>
          </a:p>
          <a:p>
            <a:pPr marL="285750" indent="-285750" algn="just">
              <a:buFontTx/>
              <a:buChar char="-"/>
            </a:pPr>
            <a:r>
              <a:rPr lang="pt-BR" sz="1600" dirty="0" smtClean="0">
                <a:latin typeface="Arial Narrow" pitchFamily="34" charset="0"/>
              </a:rPr>
              <a:t>Se determina el c.d.g. de los n puntos con sus pesos asociados.</a:t>
            </a:r>
          </a:p>
          <a:p>
            <a:pPr marL="285750" indent="-285750" algn="just">
              <a:buFontTx/>
              <a:buChar char="-"/>
            </a:pPr>
            <a:r>
              <a:rPr lang="pt-BR" sz="1600" dirty="0" smtClean="0">
                <a:latin typeface="Arial Narrow" pitchFamily="34" charset="0"/>
              </a:rPr>
              <a:t>Se determina la distancia euclídea del c.d.g. a cada uno de los puntos considerados.</a:t>
            </a:r>
          </a:p>
          <a:p>
            <a:pPr marL="285750" indent="-285750" algn="just">
              <a:buFontTx/>
              <a:buChar char="-"/>
            </a:pPr>
            <a:r>
              <a:rPr lang="pt-BR" sz="1600" dirty="0" smtClean="0">
                <a:latin typeface="Arial Narrow" pitchFamily="34" charset="0"/>
              </a:rPr>
              <a:t>Se determina el coste total de transporte en dicha posición.</a:t>
            </a:r>
          </a:p>
          <a:p>
            <a:pPr marL="285750" indent="-285750" algn="just">
              <a:buFontTx/>
              <a:buChar char="-"/>
            </a:pPr>
            <a:r>
              <a:rPr lang="pt-BR" sz="1600" dirty="0" smtClean="0">
                <a:latin typeface="Arial Narrow" pitchFamily="34" charset="0"/>
              </a:rPr>
              <a:t>Determinando las derivadas parciales de la función de coste, igualando a cero y despejando X e Y obtenemos:</a:t>
            </a:r>
          </a:p>
          <a:p>
            <a:pPr marL="285750" indent="-285750" algn="just">
              <a:buFontTx/>
              <a:buChar char="-"/>
            </a:pPr>
            <a:endParaRPr lang="pt-BR" sz="1600" dirty="0">
              <a:latin typeface="Arial Narrow" pitchFamily="34" charset="0"/>
            </a:endParaRPr>
          </a:p>
          <a:p>
            <a:pPr marL="285750" indent="-285750" algn="just">
              <a:buFontTx/>
              <a:buChar char="-"/>
            </a:pPr>
            <a:endParaRPr lang="pt-BR" sz="1600" dirty="0" smtClean="0">
              <a:latin typeface="Arial Narrow" pitchFamily="34" charset="0"/>
            </a:endParaRPr>
          </a:p>
          <a:p>
            <a:pPr marL="285750" indent="-285750" algn="just">
              <a:buFontTx/>
              <a:buChar char="-"/>
            </a:pPr>
            <a:endParaRPr lang="pt-BR" sz="1600" dirty="0">
              <a:latin typeface="Arial Narrow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BR" sz="1600" dirty="0" smtClean="0">
                <a:latin typeface="Arial Narrow" pitchFamily="34" charset="0"/>
              </a:rPr>
              <a:t>Este resultado nos proporciona las coordenadas del punto óptimo correspondiente a dicho </a:t>
            </a:r>
            <a:r>
              <a:rPr lang="pt-BR" sz="1600" dirty="0" err="1" smtClean="0">
                <a:latin typeface="Arial Narrow" pitchFamily="34" charset="0"/>
              </a:rPr>
              <a:t>coste</a:t>
            </a:r>
            <a:r>
              <a:rPr lang="pt-BR" sz="1600" dirty="0" smtClean="0">
                <a:latin typeface="Arial Narrow" pitchFamily="34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pt-BR" sz="1600" dirty="0" smtClean="0">
                <a:latin typeface="Arial Narrow" pitchFamily="34" charset="0"/>
              </a:rPr>
              <a:t>Se reitera el procedimiento variando la posición del c.d.g. al Norte, Sur, Este y Oeste. El punto óptimo es el que proporcione el CTT menor.</a:t>
            </a:r>
          </a:p>
        </p:txBody>
      </p:sp>
    </p:spTree>
    <p:extLst>
      <p:ext uri="{BB962C8B-B14F-4D97-AF65-F5344CB8AC3E}">
        <p14:creationId xmlns:p14="http://schemas.microsoft.com/office/powerpoint/2010/main" val="82553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43000" y="1219200"/>
            <a:ext cx="754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 smtClean="0">
                <a:latin typeface="Arial Narrow" pitchFamily="34" charset="0"/>
              </a:rPr>
              <a:t>Ejemplo: </a:t>
            </a:r>
            <a:r>
              <a:rPr lang="es-ES" sz="1600" dirty="0" smtClean="0">
                <a:latin typeface="Arial Narrow" pitchFamily="34" charset="0"/>
              </a:rPr>
              <a:t>Una </a:t>
            </a:r>
            <a:r>
              <a:rPr lang="es-ES" sz="1600" dirty="0">
                <a:latin typeface="Arial Narrow" pitchFamily="34" charset="0"/>
              </a:rPr>
              <a:t>empresa necesita ubicar una nueva instalación </a:t>
            </a:r>
            <a:r>
              <a:rPr lang="es-ES" sz="1600" dirty="0" smtClean="0">
                <a:latin typeface="Arial Narrow" pitchFamily="34" charset="0"/>
              </a:rPr>
              <a:t>para ampliar </a:t>
            </a:r>
            <a:r>
              <a:rPr lang="es-ES" sz="1600" dirty="0">
                <a:latin typeface="Arial Narrow" pitchFamily="34" charset="0"/>
              </a:rPr>
              <a:t>la cobertura en ventas; para </a:t>
            </a:r>
            <a:r>
              <a:rPr lang="es-ES" sz="1600" dirty="0" smtClean="0">
                <a:latin typeface="Arial Narrow" pitchFamily="34" charset="0"/>
              </a:rPr>
              <a:t>ello, realiza </a:t>
            </a:r>
            <a:r>
              <a:rPr lang="es-ES" sz="1600" dirty="0">
                <a:latin typeface="Arial Narrow" pitchFamily="34" charset="0"/>
              </a:rPr>
              <a:t>un estudio en el que determina los </a:t>
            </a:r>
            <a:r>
              <a:rPr lang="es-ES" sz="1600" dirty="0" smtClean="0">
                <a:latin typeface="Arial Narrow" pitchFamily="34" charset="0"/>
              </a:rPr>
              <a:t>costes </a:t>
            </a:r>
            <a:r>
              <a:rPr lang="es-ES" sz="1600" dirty="0">
                <a:latin typeface="Arial Narrow" pitchFamily="34" charset="0"/>
              </a:rPr>
              <a:t>de transporte y el volumen a transportar. Estos </a:t>
            </a:r>
            <a:r>
              <a:rPr lang="es-ES" sz="1600" dirty="0" smtClean="0">
                <a:latin typeface="Arial Narrow" pitchFamily="34" charset="0"/>
              </a:rPr>
              <a:t>se anotan </a:t>
            </a:r>
            <a:r>
              <a:rPr lang="es-ES" sz="1600" dirty="0">
                <a:latin typeface="Arial Narrow" pitchFamily="34" charset="0"/>
              </a:rPr>
              <a:t>en la tabla </a:t>
            </a:r>
            <a:r>
              <a:rPr lang="es-ES" sz="1600" dirty="0" smtClean="0">
                <a:latin typeface="Arial Narrow" pitchFamily="34" charset="0"/>
              </a:rPr>
              <a:t>adjunta. Ubicar </a:t>
            </a:r>
            <a:r>
              <a:rPr lang="es-ES" sz="1600" dirty="0">
                <a:latin typeface="Arial Narrow" pitchFamily="34" charset="0"/>
              </a:rPr>
              <a:t>de la manera más efectiva el sitio óptimo donde debe ubicarse la nueva instalación. El diagrama de </a:t>
            </a:r>
            <a:r>
              <a:rPr lang="es-ES" sz="1600" dirty="0" smtClean="0">
                <a:latin typeface="Arial Narrow" pitchFamily="34" charset="0"/>
              </a:rPr>
              <a:t>distribución de la empresa </a:t>
            </a:r>
            <a:r>
              <a:rPr lang="es-ES" sz="1600" dirty="0">
                <a:latin typeface="Arial Narrow" pitchFamily="34" charset="0"/>
              </a:rPr>
              <a:t>es el siguiente:</a:t>
            </a:r>
          </a:p>
        </p:txBody>
      </p:sp>
      <p:graphicFrame>
        <p:nvGraphicFramePr>
          <p:cNvPr id="4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3015033"/>
              </p:ext>
            </p:extLst>
          </p:nvPr>
        </p:nvGraphicFramePr>
        <p:xfrm>
          <a:off x="1371600" y="2643187"/>
          <a:ext cx="3886200" cy="2157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CuadroTexto"/>
              <p:cNvSpPr txBox="1"/>
              <p:nvPr/>
            </p:nvSpPr>
            <p:spPr>
              <a:xfrm>
                <a:off x="1635410" y="5026709"/>
                <a:ext cx="6746590" cy="612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1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s-ES" sz="16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ES" sz="160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s-ES" sz="1600" b="0" i="1" smtClean="0">
                                  <a:latin typeface="Cambria Math"/>
                                </a:rPr>
                                <m:t>𝑤</m:t>
                              </m:r>
                              <m:r>
                                <a:rPr lang="es-ES" sz="16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s-ES" sz="16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s-ES" sz="1600" b="0" i="1" smtClean="0">
                                  <a:latin typeface="Cambria Math"/>
                                </a:rPr>
                                <m:t>)∙</m:t>
                              </m:r>
                              <m:r>
                                <a:rPr lang="es-ES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s-ES" sz="1600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s-ES" sz="16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s-ES" sz="16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ES" sz="160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s-ES" sz="1600" b="0" i="1" smtClean="0">
                                  <a:latin typeface="Cambria Math"/>
                                </a:rPr>
                                <m:t>𝑤</m:t>
                              </m:r>
                              <m:r>
                                <a:rPr lang="es-ES" sz="16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s-ES" sz="16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s-ES" sz="16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  <m:r>
                        <a:rPr lang="es-E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/>
                            </a:rPr>
                            <m:t>1000</m:t>
                          </m:r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∙3+3000∙7+4500∙15+4900∙10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/>
                            </a:rPr>
                            <m:t>1000+3000+4500+4900</m:t>
                          </m:r>
                        </m:den>
                      </m:f>
                      <m:r>
                        <a:rPr lang="es-ES" sz="1600" b="0" i="0" smtClean="0">
                          <a:latin typeface="Cambria Math"/>
                        </a:rPr>
                        <m:t>=10,485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6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410" y="5026709"/>
                <a:ext cx="6746590" cy="61209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CuadroTexto"/>
              <p:cNvSpPr txBox="1"/>
              <p:nvPr/>
            </p:nvSpPr>
            <p:spPr>
              <a:xfrm>
                <a:off x="1635410" y="5864909"/>
                <a:ext cx="6414127" cy="612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1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s-ES" sz="16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ES" sz="160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s-ES" sz="1600" b="0" i="1" smtClean="0">
                                  <a:latin typeface="Cambria Math"/>
                                </a:rPr>
                                <m:t>𝑤</m:t>
                              </m:r>
                              <m:r>
                                <a:rPr lang="es-ES" sz="16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s-ES" sz="16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s-ES" sz="1600" b="0" i="1" smtClean="0">
                                  <a:latin typeface="Cambria Math"/>
                                </a:rPr>
                                <m:t>)∙</m:t>
                              </m:r>
                              <m:r>
                                <a:rPr lang="es-ES" sz="16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  <m:r>
                                <a:rPr lang="es-ES" sz="1600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s-ES" sz="16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s-ES" sz="16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ES" sz="160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s-ES" sz="1600" b="0" i="1" smtClean="0">
                                  <a:latin typeface="Cambria Math"/>
                                </a:rPr>
                                <m:t>𝑤</m:t>
                              </m:r>
                              <m:r>
                                <a:rPr lang="es-ES" sz="16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s-ES" sz="16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s-ES" sz="16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  <m:r>
                        <a:rPr lang="es-E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/>
                            </a:rPr>
                            <m:t>1000</m:t>
                          </m:r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∙3+3000∙9+4500∙4+4900∙1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/>
                            </a:rPr>
                            <m:t>1000+3000+4500+4900</m:t>
                          </m:r>
                        </m:den>
                      </m:f>
                      <m:r>
                        <a:rPr lang="es-ES" sz="1600" b="0" i="0" smtClean="0">
                          <a:latin typeface="Cambria Math"/>
                        </a:rPr>
                        <m:t>=3,948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8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410" y="5864909"/>
                <a:ext cx="6414127" cy="61209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659" y="2971800"/>
            <a:ext cx="206692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53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1094083" y="1179493"/>
            <a:ext cx="7592717" cy="5373707"/>
            <a:chOff x="1094083" y="849868"/>
            <a:chExt cx="7592717" cy="5373707"/>
          </a:xfrm>
        </p:grpSpPr>
        <p:sp>
          <p:nvSpPr>
            <p:cNvPr id="9" name="8 Rectángulo"/>
            <p:cNvSpPr/>
            <p:nvPr/>
          </p:nvSpPr>
          <p:spPr>
            <a:xfrm>
              <a:off x="1295400" y="849868"/>
              <a:ext cx="73914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600" dirty="0" smtClean="0">
                  <a:latin typeface="Arial Narrow" pitchFamily="34" charset="0"/>
                </a:rPr>
                <a:t>Si realizamos el cálculo del CTT para dicho punto tenemos:</a:t>
              </a:r>
              <a:endParaRPr lang="es-ES" sz="1600" dirty="0">
                <a:latin typeface="Arial Narrow" pitchFamily="34" charset="0"/>
              </a:endParaRP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1170589" y="3429000"/>
              <a:ext cx="73914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600" dirty="0" smtClean="0">
                  <a:latin typeface="Arial Narrow" pitchFamily="34" charset="0"/>
                </a:rPr>
                <a:t>Veamos a que coordenadas  corresponde dicho coste.</a:t>
              </a:r>
              <a:endParaRPr lang="es-ES" sz="1600" dirty="0">
                <a:latin typeface="Arial Narrow" pitchFamily="34" charset="0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5238" y="1295400"/>
              <a:ext cx="1533525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6538" y="1944688"/>
              <a:ext cx="3590925" cy="1447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9 Rectángulo"/>
                <p:cNvSpPr/>
                <p:nvPr/>
              </p:nvSpPr>
              <p:spPr>
                <a:xfrm>
                  <a:off x="1506076" y="3803734"/>
                  <a:ext cx="6720429" cy="8233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ES" sz="1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sz="14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s-ES" sz="14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s-ES" sz="1400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s-ES" sz="1400" i="1">
                                <a:latin typeface="Cambria Math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s-ES" sz="1400" i="1">
                                    <a:latin typeface="Cambria Math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es-ES" sz="1400" i="1">
                                    <a:latin typeface="Cambria Math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s-ES" sz="1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400" i="1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  <m:r>
                                  <a:rPr lang="es-ES" sz="1400" i="1">
                                    <a:latin typeface="Cambria Math"/>
                                  </a:rPr>
                                  <m:t>∙</m:t>
                                </m:r>
                                <m:r>
                                  <a:rPr lang="es-ES" sz="1400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s-ES" sz="1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400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</m:nary>
                            <m:r>
                              <a:rPr lang="es-ES" sz="1400" b="0" i="1" smtClean="0">
                                <a:latin typeface="Cambria Math"/>
                                <a:ea typeface="Cambria Math"/>
                              </a:rPr>
                              <m:t>/</m:t>
                            </m:r>
                            <m:r>
                              <a:rPr lang="es-ES" sz="1400" b="0" i="1" smtClean="0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  <m:r>
                              <a:rPr lang="es-ES" sz="1400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s-ES" sz="14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es-ES" sz="1400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num>
                          <m:den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s-ES" sz="1400" i="1">
                                    <a:latin typeface="Cambria Math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es-ES" sz="1400" i="1">
                                    <a:latin typeface="Cambria Math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s-ES" sz="1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400" i="1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</m:nary>
                            <m:r>
                              <a:rPr lang="es-ES" sz="1400" b="0" i="1" smtClean="0">
                                <a:latin typeface="Cambria Math"/>
                              </a:rPr>
                              <m:t>/</m:t>
                            </m:r>
                            <m:r>
                              <a:rPr lang="es-ES" sz="1400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s-ES" sz="1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s-ES" sz="14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s-ES" sz="1400" b="0" i="1" smtClean="0">
                                <a:latin typeface="Cambria Math"/>
                              </a:rPr>
                              <m:t>)</m:t>
                            </m:r>
                          </m:den>
                        </m:f>
                        <m:r>
                          <a:rPr lang="es-ES" sz="1200" b="0" i="0" smtClean="0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s-ES" sz="12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s-ES" sz="1200" b="0" i="1" smtClean="0">
                                <a:latin typeface="Cambria Math"/>
                                <a:ea typeface="Cambria Math"/>
                              </a:rPr>
                              <m:t>1000∙</m:t>
                            </m:r>
                            <m:f>
                              <m:fPr>
                                <m:ctrlPr>
                                  <a:rPr lang="es-ES" sz="12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s-ES" sz="1200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s-ES" sz="1200" b="0" i="1" smtClean="0">
                                    <a:latin typeface="Cambria Math"/>
                                    <a:ea typeface="Cambria Math"/>
                                  </a:rPr>
                                  <m:t>7,545</m:t>
                                </m:r>
                              </m:den>
                            </m:f>
                            <m:r>
                              <a:rPr lang="es-ES" sz="12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s-ES" sz="1200" b="0" i="1" smtClean="0">
                                <a:latin typeface="Cambria Math"/>
                                <a:ea typeface="Cambria Math"/>
                              </a:rPr>
                              <m:t>300</m:t>
                            </m:r>
                            <m:r>
                              <a:rPr lang="es-ES" sz="1200" i="1">
                                <a:latin typeface="Cambria Math"/>
                                <a:ea typeface="Cambria Math"/>
                              </a:rPr>
                              <m:t>0∙</m:t>
                            </m:r>
                            <m:f>
                              <m:fPr>
                                <m:ctrlPr>
                                  <a:rPr lang="es-ES" sz="1200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s-ES" sz="1200" b="0" i="1" smtClean="0">
                                    <a:latin typeface="Cambria Math"/>
                                    <a:ea typeface="Cambria Math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es-ES" sz="1200" b="0" i="1" smtClean="0">
                                    <a:latin typeface="Cambria Math"/>
                                    <a:ea typeface="Cambria Math"/>
                                  </a:rPr>
                                  <m:t>6,137</m:t>
                                </m:r>
                              </m:den>
                            </m:f>
                            <m:r>
                              <a:rPr lang="es-ES" sz="1200" b="0" i="1" smtClean="0">
                                <a:latin typeface="Cambria Math"/>
                                <a:ea typeface="Cambria Math"/>
                              </a:rPr>
                              <m:t>+45</m:t>
                            </m:r>
                            <m:r>
                              <a:rPr lang="es-ES" sz="1200" i="1">
                                <a:latin typeface="Cambria Math"/>
                                <a:ea typeface="Cambria Math"/>
                              </a:rPr>
                              <m:t>00∙</m:t>
                            </m:r>
                            <m:f>
                              <m:fPr>
                                <m:ctrlPr>
                                  <a:rPr lang="es-ES" sz="1200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s-ES" sz="1200" b="0" i="1" smtClean="0">
                                    <a:latin typeface="Cambria Math"/>
                                    <a:ea typeface="Cambria Math"/>
                                  </a:rPr>
                                  <m:t>15</m:t>
                                </m:r>
                              </m:num>
                              <m:den>
                                <m:r>
                                  <a:rPr lang="es-ES" sz="1200" b="0" i="1" smtClean="0"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  <m:r>
                                  <a:rPr lang="es-ES" sz="1200" i="1">
                                    <a:latin typeface="Cambria Math"/>
                                    <a:ea typeface="Cambria Math"/>
                                  </a:rPr>
                                  <m:t>,5</m:t>
                                </m:r>
                                <m:r>
                                  <a:rPr lang="es-ES" sz="1200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  <m:r>
                                  <a:rPr lang="es-ES" sz="1200" i="1">
                                    <a:latin typeface="Cambria Math"/>
                                    <a:ea typeface="Cambria Math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es-ES" sz="1200" b="0" i="1" smtClean="0">
                                <a:latin typeface="Cambria Math"/>
                                <a:ea typeface="Cambria Math"/>
                              </a:rPr>
                              <m:t>+49</m:t>
                            </m:r>
                            <m:r>
                              <a:rPr lang="es-ES" sz="1200" i="1">
                                <a:latin typeface="Cambria Math"/>
                                <a:ea typeface="Cambria Math"/>
                              </a:rPr>
                              <m:t>00∙</m:t>
                            </m:r>
                            <m:f>
                              <m:fPr>
                                <m:ctrlPr>
                                  <a:rPr lang="es-ES" sz="12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s-ES" sz="1200" b="0" i="1" smtClean="0">
                                    <a:latin typeface="Cambria Math"/>
                                    <a:ea typeface="Cambria Math"/>
                                  </a:rPr>
                                  <m:t>10</m:t>
                                </m:r>
                              </m:num>
                              <m:den>
                                <m:r>
                                  <a:rPr lang="es-ES" sz="1200" b="0" i="1" smtClean="0">
                                    <a:latin typeface="Cambria Math"/>
                                    <a:ea typeface="Cambria Math"/>
                                  </a:rPr>
                                  <m:t>2,988</m:t>
                                </m:r>
                              </m:den>
                            </m:f>
                          </m:num>
                          <m:den>
                            <m:f>
                              <m:fPr>
                                <m:ctrlPr>
                                  <a:rPr lang="es-ES" sz="12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s-ES" sz="1200" b="0" i="1" smtClean="0">
                                    <a:latin typeface="Cambria Math"/>
                                    <a:ea typeface="Cambria Math"/>
                                  </a:rPr>
                                  <m:t>1000</m:t>
                                </m:r>
                              </m:num>
                              <m:den>
                                <m:r>
                                  <a:rPr lang="es-ES" sz="1200" b="0" i="1" smtClean="0">
                                    <a:latin typeface="Cambria Math"/>
                                    <a:ea typeface="Cambria Math"/>
                                  </a:rPr>
                                  <m:t>7,545</m:t>
                                </m:r>
                              </m:den>
                            </m:f>
                            <m:r>
                              <a:rPr lang="es-ES" sz="12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s-ES" sz="12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s-ES" sz="1200" b="0" i="1" smtClean="0">
                                    <a:latin typeface="Cambria Math"/>
                                    <a:ea typeface="Cambria Math"/>
                                  </a:rPr>
                                  <m:t>3000</m:t>
                                </m:r>
                              </m:num>
                              <m:den>
                                <m:r>
                                  <a:rPr lang="es-ES" sz="1200" b="0" i="1" smtClean="0">
                                    <a:latin typeface="Cambria Math"/>
                                    <a:ea typeface="Cambria Math"/>
                                  </a:rPr>
                                  <m:t>6,137</m:t>
                                </m:r>
                              </m:den>
                            </m:f>
                            <m:r>
                              <a:rPr lang="es-ES" sz="12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s-ES" sz="12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s-ES" sz="1200" b="0" i="1" smtClean="0">
                                    <a:latin typeface="Cambria Math"/>
                                    <a:ea typeface="Cambria Math"/>
                                  </a:rPr>
                                  <m:t>4500</m:t>
                                </m:r>
                              </m:num>
                              <m:den>
                                <m:r>
                                  <a:rPr lang="es-ES" sz="1200" b="0" i="1" smtClean="0">
                                    <a:latin typeface="Cambria Math"/>
                                    <a:ea typeface="Cambria Math"/>
                                  </a:rPr>
                                  <m:t>4,515</m:t>
                                </m:r>
                              </m:den>
                            </m:f>
                            <m:r>
                              <a:rPr lang="es-ES" sz="12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s-ES" sz="12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s-ES" sz="1200" b="0" i="1" smtClean="0">
                                    <a:latin typeface="Cambria Math"/>
                                    <a:ea typeface="Cambria Math"/>
                                  </a:rPr>
                                  <m:t>4900</m:t>
                                </m:r>
                              </m:num>
                              <m:den>
                                <m:r>
                                  <a:rPr lang="es-ES" sz="1200" b="0" i="1" smtClean="0">
                                    <a:latin typeface="Cambria Math"/>
                                    <a:ea typeface="Cambria Math"/>
                                  </a:rPr>
                                  <m:t>2,988</m:t>
                                </m:r>
                              </m:den>
                            </m:f>
                          </m:den>
                        </m:f>
                        <m:r>
                          <a:rPr lang="es-ES" sz="1200" b="0" i="0" smtClean="0">
                            <a:latin typeface="Cambria Math"/>
                            <a:ea typeface="Cambria Math"/>
                          </a:rPr>
                          <m:t>=10,794</m:t>
                        </m:r>
                      </m:oMath>
                    </m:oMathPara>
                  </a14:m>
                  <a:endParaRPr lang="es-ES" sz="1400" b="0" dirty="0" smtClean="0">
                    <a:latin typeface="Arial Narrow" pitchFamily="34" charset="0"/>
                    <a:ea typeface="Cambria Math"/>
                  </a:endParaRPr>
                </a:p>
              </p:txBody>
            </p:sp>
          </mc:Choice>
          <mc:Fallback xmlns="">
            <p:sp>
              <p:nvSpPr>
                <p:cNvPr id="10" name="9 Rectángulo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6076" y="3803734"/>
                  <a:ext cx="6720429" cy="82330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10 Rectángulo"/>
                <p:cNvSpPr/>
                <p:nvPr/>
              </p:nvSpPr>
              <p:spPr>
                <a:xfrm>
                  <a:off x="1094083" y="4724400"/>
                  <a:ext cx="7408375" cy="86446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ES" sz="1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sz="1400" b="0" i="1" smtClean="0">
                                <a:latin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es-ES" sz="14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s-ES" sz="1400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s-ES" sz="1400" i="1">
                                <a:latin typeface="Cambria Math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s-ES" sz="1400" i="1">
                                    <a:latin typeface="Cambria Math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es-ES" sz="1400" i="1">
                                    <a:latin typeface="Cambria Math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s-ES" sz="1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400" i="1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  <m:r>
                                  <a:rPr lang="es-ES" sz="1400" i="1">
                                    <a:latin typeface="Cambria Math"/>
                                  </a:rPr>
                                  <m:t>∙</m:t>
                                </m:r>
                                <m:r>
                                  <a:rPr lang="es-ES" sz="1400" b="0" i="1" smtClean="0">
                                    <a:latin typeface="Cambria Math"/>
                                  </a:rPr>
                                  <m:t>𝑦</m:t>
                                </m:r>
                                <m:d>
                                  <m:dPr>
                                    <m:ctrlPr>
                                      <a:rPr lang="es-ES" sz="1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400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</m:nary>
                            <m:r>
                              <a:rPr lang="es-ES" sz="1400" i="1">
                                <a:latin typeface="Cambria Math"/>
                                <a:ea typeface="Cambria Math"/>
                              </a:rPr>
                              <m:t>/</m:t>
                            </m:r>
                            <m:r>
                              <a:rPr lang="es-ES" sz="1400" i="1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  <m:r>
                              <a:rPr lang="es-ES" sz="14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s-ES" sz="14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es-ES" sz="14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num>
                          <m:den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s-ES" sz="1400" i="1">
                                    <a:latin typeface="Cambria Math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es-ES" sz="1400" i="1">
                                    <a:latin typeface="Cambria Math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s-ES" sz="1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400" i="1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</m:nary>
                            <m:r>
                              <a:rPr lang="es-ES" sz="1400" b="0" i="1" smtClean="0">
                                <a:latin typeface="Cambria Math"/>
                              </a:rPr>
                              <m:t>/</m:t>
                            </m:r>
                            <m:r>
                              <a:rPr lang="es-ES" sz="1400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s-ES" sz="1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s-ES" sz="14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s-ES" sz="1400" b="0" i="1" smtClean="0">
                                <a:latin typeface="Cambria Math"/>
                              </a:rPr>
                              <m:t>)</m:t>
                            </m:r>
                          </m:den>
                        </m:f>
                        <m:r>
                          <a:rPr lang="es-ES" sz="1400" b="0" i="0" smtClean="0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s-ES" sz="14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s-ES" sz="1400" b="0" i="1" smtClean="0">
                                <a:latin typeface="Cambria Math"/>
                                <a:ea typeface="Cambria Math"/>
                              </a:rPr>
                              <m:t>1000∙</m:t>
                            </m:r>
                            <m:f>
                              <m:fPr>
                                <m:ctrlPr>
                                  <a:rPr lang="es-ES" sz="1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s-ES" sz="1400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s-ES" sz="1400" b="0" i="1" smtClean="0">
                                    <a:latin typeface="Cambria Math"/>
                                    <a:ea typeface="Cambria Math"/>
                                  </a:rPr>
                                  <m:t>7,545</m:t>
                                </m:r>
                              </m:den>
                            </m:f>
                            <m:r>
                              <a:rPr lang="es-ES" sz="14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s-ES" sz="1400" b="0" i="1" smtClean="0">
                                <a:latin typeface="Cambria Math"/>
                                <a:ea typeface="Cambria Math"/>
                              </a:rPr>
                              <m:t>300</m:t>
                            </m:r>
                            <m:r>
                              <a:rPr lang="es-ES" sz="1400" i="1">
                                <a:latin typeface="Cambria Math"/>
                                <a:ea typeface="Cambria Math"/>
                              </a:rPr>
                              <m:t>0∙</m:t>
                            </m:r>
                            <m:f>
                              <m:fPr>
                                <m:ctrlPr>
                                  <a:rPr lang="es-ES" sz="1400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s-ES" sz="1400" b="0" i="1" smtClean="0">
                                    <a:latin typeface="Cambria Math"/>
                                    <a:ea typeface="Cambria Math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es-ES" sz="1400" b="0" i="1" smtClean="0">
                                    <a:latin typeface="Cambria Math"/>
                                    <a:ea typeface="Cambria Math"/>
                                  </a:rPr>
                                  <m:t>6,137</m:t>
                                </m:r>
                              </m:den>
                            </m:f>
                            <m:r>
                              <a:rPr lang="es-ES" sz="1400" b="0" i="1" smtClean="0">
                                <a:latin typeface="Cambria Math"/>
                                <a:ea typeface="Cambria Math"/>
                              </a:rPr>
                              <m:t>+45</m:t>
                            </m:r>
                            <m:r>
                              <a:rPr lang="es-ES" sz="1400" i="1">
                                <a:latin typeface="Cambria Math"/>
                                <a:ea typeface="Cambria Math"/>
                              </a:rPr>
                              <m:t>00∙</m:t>
                            </m:r>
                            <m:f>
                              <m:fPr>
                                <m:ctrlPr>
                                  <a:rPr lang="es-ES" sz="1400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s-ES" sz="1400" b="0" i="1" smtClean="0"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s-ES" sz="1400" b="0" i="1" smtClean="0"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  <m:r>
                                  <a:rPr lang="es-ES" sz="1400" i="1">
                                    <a:latin typeface="Cambria Math"/>
                                    <a:ea typeface="Cambria Math"/>
                                  </a:rPr>
                                  <m:t>,5</m:t>
                                </m:r>
                                <m:r>
                                  <a:rPr lang="es-ES" sz="1400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  <m:r>
                                  <a:rPr lang="es-ES" sz="1400" i="1">
                                    <a:latin typeface="Cambria Math"/>
                                    <a:ea typeface="Cambria Math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es-ES" sz="1400" b="0" i="1" smtClean="0">
                                <a:latin typeface="Cambria Math"/>
                                <a:ea typeface="Cambria Math"/>
                              </a:rPr>
                              <m:t>+49</m:t>
                            </m:r>
                            <m:r>
                              <a:rPr lang="es-ES" sz="1400" i="1">
                                <a:latin typeface="Cambria Math"/>
                                <a:ea typeface="Cambria Math"/>
                              </a:rPr>
                              <m:t>00∙</m:t>
                            </m:r>
                            <m:f>
                              <m:fPr>
                                <m:ctrlPr>
                                  <a:rPr lang="es-ES" sz="14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s-ES" sz="1400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s-ES" sz="1400" b="0" i="1" smtClean="0">
                                    <a:latin typeface="Cambria Math"/>
                                    <a:ea typeface="Cambria Math"/>
                                  </a:rPr>
                                  <m:t>2,988</m:t>
                                </m:r>
                              </m:den>
                            </m:f>
                          </m:num>
                          <m:den>
                            <m:f>
                              <m:fPr>
                                <m:ctrlPr>
                                  <a:rPr lang="es-ES" sz="1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s-ES" sz="1400" b="0" i="1" smtClean="0">
                                    <a:latin typeface="Cambria Math"/>
                                    <a:ea typeface="Cambria Math"/>
                                  </a:rPr>
                                  <m:t>1000</m:t>
                                </m:r>
                              </m:num>
                              <m:den>
                                <m:r>
                                  <a:rPr lang="es-ES" sz="1400" b="0" i="1" smtClean="0">
                                    <a:latin typeface="Cambria Math"/>
                                    <a:ea typeface="Cambria Math"/>
                                  </a:rPr>
                                  <m:t>7,545</m:t>
                                </m:r>
                              </m:den>
                            </m:f>
                            <m:r>
                              <a:rPr lang="es-ES" sz="14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s-ES" sz="1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s-ES" sz="1400" b="0" i="1" smtClean="0">
                                    <a:latin typeface="Cambria Math"/>
                                    <a:ea typeface="Cambria Math"/>
                                  </a:rPr>
                                  <m:t>3000</m:t>
                                </m:r>
                              </m:num>
                              <m:den>
                                <m:r>
                                  <a:rPr lang="es-ES" sz="1400" b="0" i="1" smtClean="0">
                                    <a:latin typeface="Cambria Math"/>
                                    <a:ea typeface="Cambria Math"/>
                                  </a:rPr>
                                  <m:t>6,137</m:t>
                                </m:r>
                              </m:den>
                            </m:f>
                            <m:r>
                              <a:rPr lang="es-ES" sz="14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s-ES" sz="1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s-ES" sz="1400" b="0" i="1" smtClean="0">
                                    <a:latin typeface="Cambria Math"/>
                                    <a:ea typeface="Cambria Math"/>
                                  </a:rPr>
                                  <m:t>4500</m:t>
                                </m:r>
                              </m:num>
                              <m:den>
                                <m:r>
                                  <a:rPr lang="es-ES" sz="1400" b="0" i="1" smtClean="0">
                                    <a:latin typeface="Cambria Math"/>
                                    <a:ea typeface="Cambria Math"/>
                                  </a:rPr>
                                  <m:t>4,515</m:t>
                                </m:r>
                              </m:den>
                            </m:f>
                            <m:r>
                              <a:rPr lang="es-ES" sz="14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s-ES" sz="1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s-ES" sz="1400" b="0" i="1" smtClean="0">
                                    <a:latin typeface="Cambria Math"/>
                                    <a:ea typeface="Cambria Math"/>
                                  </a:rPr>
                                  <m:t>4900</m:t>
                                </m:r>
                              </m:num>
                              <m:den>
                                <m:r>
                                  <a:rPr lang="es-ES" sz="1400" b="0" i="1" smtClean="0">
                                    <a:latin typeface="Cambria Math"/>
                                    <a:ea typeface="Cambria Math"/>
                                  </a:rPr>
                                  <m:t>2,988</m:t>
                                </m:r>
                              </m:den>
                            </m:f>
                          </m:den>
                        </m:f>
                        <m:r>
                          <a:rPr lang="es-ES" sz="1400" b="0" i="0" smtClean="0">
                            <a:latin typeface="Cambria Math"/>
                            <a:ea typeface="Cambria Math"/>
                          </a:rPr>
                          <m:t>=3,199</m:t>
                        </m:r>
                      </m:oMath>
                    </m:oMathPara>
                  </a14:m>
                  <a:endParaRPr lang="es-ES" sz="1400" b="0" dirty="0" smtClean="0">
                    <a:latin typeface="Arial Narrow" pitchFamily="34" charset="0"/>
                    <a:ea typeface="Cambria Math"/>
                  </a:endParaRPr>
                </a:p>
              </p:txBody>
            </p:sp>
          </mc:Choice>
          <mc:Fallback xmlns="">
            <p:sp>
              <p:nvSpPr>
                <p:cNvPr id="11" name="10 Rectángulo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4083" y="4724400"/>
                  <a:ext cx="7408375" cy="86446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12 Rectángulo"/>
            <p:cNvSpPr/>
            <p:nvPr/>
          </p:nvSpPr>
          <p:spPr>
            <a:xfrm>
              <a:off x="1143000" y="5638800"/>
              <a:ext cx="7391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600" dirty="0" smtClean="0">
                  <a:latin typeface="Arial Narrow" pitchFamily="34" charset="0"/>
                </a:rPr>
                <a:t>Continuamos con sucesivas reiteraciones variando el </a:t>
              </a:r>
              <a:r>
                <a:rPr lang="es-ES" sz="1600" dirty="0" err="1" smtClean="0">
                  <a:latin typeface="Arial Narrow" pitchFamily="34" charset="0"/>
                </a:rPr>
                <a:t>c.d.g</a:t>
              </a:r>
              <a:r>
                <a:rPr lang="es-ES" sz="1600" dirty="0" smtClean="0">
                  <a:latin typeface="Arial Narrow" pitchFamily="34" charset="0"/>
                </a:rPr>
                <a:t>. al N, S, E y W y se comparan el CTT en cada punto hasta logra un punto óptimo que proporcione un CTT mínimo</a:t>
              </a:r>
              <a:endParaRPr lang="es-ES" sz="1600" dirty="0"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553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83341" y="1367311"/>
            <a:ext cx="7620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ES" sz="1600" b="1" dirty="0" smtClean="0">
                <a:latin typeface="Arial Narrow" pitchFamily="34" charset="0"/>
              </a:rPr>
              <a:t>3.6.5 ANÁLISIS MULTICRITERIO SIMPLE. MÉTODO ELECTRE</a:t>
            </a:r>
            <a:endParaRPr lang="es-ES" sz="1600" b="1" dirty="0">
              <a:latin typeface="Arial Narrow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ES" sz="1600" dirty="0" smtClean="0">
                <a:latin typeface="Arial Narrow" pitchFamily="34" charset="0"/>
              </a:rPr>
              <a:t>- Bernard Roy en 1966 plantea formalmente la técnica ELECTRE (</a:t>
            </a:r>
            <a:r>
              <a:rPr lang="es-ES" sz="1600" dirty="0" err="1" smtClean="0">
                <a:latin typeface="Arial Narrow" pitchFamily="34" charset="0"/>
              </a:rPr>
              <a:t>Elimination</a:t>
            </a:r>
            <a:r>
              <a:rPr lang="es-ES" sz="1600" dirty="0" smtClean="0">
                <a:latin typeface="Arial Narrow" pitchFamily="34" charset="0"/>
              </a:rPr>
              <a:t> Et </a:t>
            </a:r>
            <a:r>
              <a:rPr lang="es-ES" sz="1600" dirty="0" err="1" smtClean="0">
                <a:latin typeface="Arial Narrow" pitchFamily="34" charset="0"/>
              </a:rPr>
              <a:t>Choix</a:t>
            </a:r>
            <a:r>
              <a:rPr lang="es-ES" sz="1600" dirty="0" smtClean="0">
                <a:latin typeface="Arial Narrow" pitchFamily="34" charset="0"/>
              </a:rPr>
              <a:t> </a:t>
            </a:r>
            <a:r>
              <a:rPr lang="es-ES" sz="1600" dirty="0" err="1" smtClean="0">
                <a:latin typeface="Arial Narrow" pitchFamily="34" charset="0"/>
              </a:rPr>
              <a:t>Tradusant</a:t>
            </a:r>
            <a:r>
              <a:rPr lang="es-ES" sz="1600" dirty="0" smtClean="0">
                <a:latin typeface="Arial Narrow" pitchFamily="34" charset="0"/>
              </a:rPr>
              <a:t> la </a:t>
            </a:r>
            <a:r>
              <a:rPr lang="es-ES" sz="1600" dirty="0" err="1" smtClean="0">
                <a:latin typeface="Arial Narrow" pitchFamily="34" charset="0"/>
              </a:rPr>
              <a:t>Realité</a:t>
            </a:r>
            <a:r>
              <a:rPr lang="es-ES" sz="1600" dirty="0" smtClean="0">
                <a:latin typeface="Arial Narrow" pitchFamily="34" charset="0"/>
              </a:rPr>
              <a:t>).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ES" sz="1600" dirty="0" smtClean="0">
                <a:latin typeface="Arial Narrow" pitchFamily="34" charset="0"/>
              </a:rPr>
              <a:t>- Utiliza información objetiva y/o subjetiva para evaluar un conjunto de alternativas </a:t>
            </a:r>
            <a:r>
              <a:rPr lang="es-ES" sz="1600" b="1" dirty="0" err="1" smtClean="0">
                <a:latin typeface="Arial Narrow" pitchFamily="34" charset="0"/>
              </a:rPr>
              <a:t>A</a:t>
            </a:r>
            <a:r>
              <a:rPr lang="es-ES" sz="1600" b="1" baseline="-25000" dirty="0" err="1" smtClean="0">
                <a:latin typeface="Arial Narrow" pitchFamily="34" charset="0"/>
              </a:rPr>
              <a:t>i</a:t>
            </a:r>
            <a:r>
              <a:rPr lang="es-ES" sz="1600" dirty="0" smtClean="0">
                <a:latin typeface="Arial Narrow" pitchFamily="34" charset="0"/>
              </a:rPr>
              <a:t> bajo diversos criterios de evaluación </a:t>
            </a:r>
            <a:r>
              <a:rPr lang="es-ES" sz="1600" b="1" dirty="0" err="1" smtClean="0">
                <a:latin typeface="Arial Narrow" pitchFamily="34" charset="0"/>
              </a:rPr>
              <a:t>C</a:t>
            </a:r>
            <a:r>
              <a:rPr lang="es-ES" sz="1600" b="1" baseline="-25000" dirty="0" err="1" smtClean="0">
                <a:latin typeface="Arial Narrow" pitchFamily="34" charset="0"/>
              </a:rPr>
              <a:t>j</a:t>
            </a:r>
            <a:r>
              <a:rPr lang="es-ES" sz="1600" dirty="0" smtClean="0">
                <a:latin typeface="Arial Narrow" pitchFamily="34" charset="0"/>
              </a:rPr>
              <a:t> de forma simultánea.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ES" sz="1600" dirty="0" smtClean="0">
                <a:latin typeface="Arial Narrow" pitchFamily="34" charset="0"/>
              </a:rPr>
              <a:t>- Los criterios de evaluación pueden ser homogéneos, heterogéneos, cuantificables o </a:t>
            </a:r>
            <a:r>
              <a:rPr lang="es-ES" sz="1600" dirty="0" err="1" smtClean="0">
                <a:latin typeface="Arial Narrow" pitchFamily="34" charset="0"/>
              </a:rPr>
              <a:t>cualificables</a:t>
            </a:r>
            <a:r>
              <a:rPr lang="es-ES" sz="1600" dirty="0" smtClean="0">
                <a:latin typeface="Arial Narrow" pitchFamily="34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ES" sz="1600" dirty="0" smtClean="0">
                <a:latin typeface="Arial Narrow" pitchFamily="34" charset="0"/>
              </a:rPr>
              <a:t>- Es un método discreto de </a:t>
            </a:r>
            <a:r>
              <a:rPr lang="es-ES" sz="1600" dirty="0" err="1" smtClean="0">
                <a:latin typeface="Arial Narrow" pitchFamily="34" charset="0"/>
              </a:rPr>
              <a:t>sobreclasificación</a:t>
            </a:r>
            <a:r>
              <a:rPr lang="es-ES" sz="1600" dirty="0" smtClean="0">
                <a:latin typeface="Arial Narrow" pitchFamily="34" charset="0"/>
              </a:rPr>
              <a:t> de fácil aplicación a los problemas reales.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ES" sz="1600" dirty="0" smtClean="0">
                <a:latin typeface="Arial Narrow" pitchFamily="34" charset="0"/>
              </a:rPr>
              <a:t>- La </a:t>
            </a:r>
            <a:r>
              <a:rPr lang="es-ES" sz="1600" dirty="0">
                <a:latin typeface="Arial Narrow" pitchFamily="34" charset="0"/>
              </a:rPr>
              <a:t>alternativa </a:t>
            </a:r>
            <a:r>
              <a:rPr lang="es-ES" sz="1600" b="1" dirty="0">
                <a:latin typeface="Arial Narrow" pitchFamily="34" charset="0"/>
              </a:rPr>
              <a:t>A </a:t>
            </a:r>
            <a:r>
              <a:rPr lang="es-ES" sz="1600" dirty="0" err="1">
                <a:latin typeface="Arial Narrow" pitchFamily="34" charset="0"/>
              </a:rPr>
              <a:t>sobreclasifica</a:t>
            </a:r>
            <a:r>
              <a:rPr lang="es-ES" sz="1600" dirty="0">
                <a:latin typeface="Arial Narrow" pitchFamily="34" charset="0"/>
              </a:rPr>
              <a:t> a la alternativa </a:t>
            </a:r>
            <a:r>
              <a:rPr lang="es-ES" sz="1600" b="1" dirty="0">
                <a:latin typeface="Arial Narrow" pitchFamily="34" charset="0"/>
              </a:rPr>
              <a:t>B </a:t>
            </a:r>
            <a:r>
              <a:rPr lang="es-ES" sz="1600" dirty="0">
                <a:latin typeface="Arial Narrow" pitchFamily="34" charset="0"/>
              </a:rPr>
              <a:t>(o la alternativa </a:t>
            </a:r>
            <a:r>
              <a:rPr lang="es-ES" sz="1600" b="1" dirty="0">
                <a:latin typeface="Arial Narrow" pitchFamily="34" charset="0"/>
              </a:rPr>
              <a:t>A</a:t>
            </a:r>
            <a:r>
              <a:rPr lang="es-ES" sz="1600" dirty="0">
                <a:latin typeface="Arial Narrow" pitchFamily="34" charset="0"/>
              </a:rPr>
              <a:t> es preferible a </a:t>
            </a:r>
            <a:r>
              <a:rPr lang="es-ES" sz="1600" dirty="0" smtClean="0">
                <a:latin typeface="Arial Narrow" pitchFamily="34" charset="0"/>
              </a:rPr>
              <a:t>la alternativa </a:t>
            </a:r>
            <a:r>
              <a:rPr lang="es-ES" sz="1600" b="1" dirty="0">
                <a:latin typeface="Arial Narrow" pitchFamily="34" charset="0"/>
              </a:rPr>
              <a:t>B</a:t>
            </a:r>
            <a:r>
              <a:rPr lang="es-ES" sz="1600" dirty="0">
                <a:latin typeface="Arial Narrow" pitchFamily="34" charset="0"/>
              </a:rPr>
              <a:t>), cuando </a:t>
            </a:r>
            <a:r>
              <a:rPr lang="es-ES" sz="1600" b="1" dirty="0">
                <a:latin typeface="Arial Narrow" pitchFamily="34" charset="0"/>
              </a:rPr>
              <a:t>A</a:t>
            </a:r>
            <a:r>
              <a:rPr lang="es-ES" sz="1600" dirty="0">
                <a:latin typeface="Arial Narrow" pitchFamily="34" charset="0"/>
              </a:rPr>
              <a:t> es igual o superior a </a:t>
            </a:r>
            <a:r>
              <a:rPr lang="es-ES" sz="1600" b="1" dirty="0">
                <a:latin typeface="Arial Narrow" pitchFamily="34" charset="0"/>
              </a:rPr>
              <a:t>B </a:t>
            </a:r>
            <a:r>
              <a:rPr lang="es-ES" sz="1600" dirty="0">
                <a:latin typeface="Arial Narrow" pitchFamily="34" charset="0"/>
              </a:rPr>
              <a:t>en una mayoría de criterios y cuando </a:t>
            </a:r>
            <a:r>
              <a:rPr lang="es-ES" sz="1600" dirty="0" smtClean="0">
                <a:latin typeface="Arial Narrow" pitchFamily="34" charset="0"/>
              </a:rPr>
              <a:t>en los restantes </a:t>
            </a:r>
            <a:r>
              <a:rPr lang="es-ES" sz="1600" dirty="0">
                <a:latin typeface="Arial Narrow" pitchFamily="34" charset="0"/>
              </a:rPr>
              <a:t>criterios la diferencia de puntuación no es demasiado </a:t>
            </a:r>
            <a:r>
              <a:rPr lang="es-ES" sz="1600" dirty="0" smtClean="0">
                <a:latin typeface="Arial Narrow" pitchFamily="34" charset="0"/>
              </a:rPr>
              <a:t>importante. La </a:t>
            </a:r>
            <a:r>
              <a:rPr lang="es-ES" sz="1600" dirty="0" err="1">
                <a:latin typeface="Arial Narrow" pitchFamily="34" charset="0"/>
              </a:rPr>
              <a:t>sobreclasificación</a:t>
            </a:r>
            <a:r>
              <a:rPr lang="es-ES" sz="1600" dirty="0">
                <a:latin typeface="Arial Narrow" pitchFamily="34" charset="0"/>
              </a:rPr>
              <a:t> se establece en base a dos conceptos: </a:t>
            </a:r>
            <a:r>
              <a:rPr lang="es-ES" sz="1600" dirty="0" smtClean="0">
                <a:latin typeface="Arial Narrow" pitchFamily="34" charset="0"/>
              </a:rPr>
              <a:t>concordancia  y discordancia.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ES" sz="1600" dirty="0" smtClean="0">
                <a:latin typeface="Arial Narrow" pitchFamily="34" charset="0"/>
              </a:rPr>
              <a:t>- La </a:t>
            </a:r>
            <a:r>
              <a:rPr lang="es-ES" sz="1600" b="1" dirty="0">
                <a:latin typeface="Arial Narrow" pitchFamily="34" charset="0"/>
              </a:rPr>
              <a:t>CONCORDANCIA </a:t>
            </a:r>
            <a:r>
              <a:rPr lang="es-ES" sz="1600" dirty="0">
                <a:latin typeface="Arial Narrow" pitchFamily="34" charset="0"/>
              </a:rPr>
              <a:t>cuantifica hasta qué punto para un </a:t>
            </a:r>
            <a:r>
              <a:rPr lang="es-ES" sz="1600" dirty="0" smtClean="0">
                <a:latin typeface="Arial Narrow" pitchFamily="34" charset="0"/>
              </a:rPr>
              <a:t>elevado número </a:t>
            </a:r>
            <a:r>
              <a:rPr lang="es-ES" sz="1600" dirty="0">
                <a:latin typeface="Arial Narrow" pitchFamily="34" charset="0"/>
              </a:rPr>
              <a:t>de atributos </a:t>
            </a:r>
            <a:r>
              <a:rPr lang="es-ES" sz="1600" dirty="0" smtClean="0">
                <a:latin typeface="Arial Narrow" pitchFamily="34" charset="0"/>
              </a:rPr>
              <a:t>la alternativa </a:t>
            </a:r>
            <a:r>
              <a:rPr lang="es-ES" sz="1600" b="1" dirty="0">
                <a:latin typeface="Arial Narrow" pitchFamily="34" charset="0"/>
              </a:rPr>
              <a:t>A </a:t>
            </a:r>
            <a:r>
              <a:rPr lang="es-ES" sz="1600" dirty="0">
                <a:latin typeface="Arial Narrow" pitchFamily="34" charset="0"/>
              </a:rPr>
              <a:t>es más preferida que </a:t>
            </a:r>
            <a:r>
              <a:rPr lang="es-ES" sz="1600" b="1" dirty="0">
                <a:latin typeface="Arial Narrow" pitchFamily="34" charset="0"/>
              </a:rPr>
              <a:t>B</a:t>
            </a:r>
            <a:r>
              <a:rPr lang="es-ES" sz="1600" dirty="0">
                <a:latin typeface="Arial Narrow" pitchFamily="34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ES" sz="1600" dirty="0" smtClean="0">
                <a:latin typeface="Arial Narrow" pitchFamily="34" charset="0"/>
              </a:rPr>
              <a:t>- La </a:t>
            </a:r>
            <a:r>
              <a:rPr lang="es-ES" sz="1600" b="1" dirty="0">
                <a:latin typeface="Arial Narrow" pitchFamily="34" charset="0"/>
              </a:rPr>
              <a:t>DISCORDANCIA </a:t>
            </a:r>
            <a:r>
              <a:rPr lang="es-ES" sz="1600" dirty="0">
                <a:latin typeface="Arial Narrow" pitchFamily="34" charset="0"/>
              </a:rPr>
              <a:t>cuantifica hasta qué punto no existe ningún atributo para el que </a:t>
            </a:r>
            <a:r>
              <a:rPr lang="es-ES" sz="1600" b="1" dirty="0" smtClean="0">
                <a:latin typeface="Arial Narrow" pitchFamily="34" charset="0"/>
              </a:rPr>
              <a:t>B </a:t>
            </a:r>
            <a:r>
              <a:rPr lang="es-ES" sz="1600" dirty="0" smtClean="0">
                <a:latin typeface="Arial Narrow" pitchFamily="34" charset="0"/>
              </a:rPr>
              <a:t>sea </a:t>
            </a:r>
            <a:r>
              <a:rPr lang="es-ES" sz="1600" dirty="0">
                <a:latin typeface="Arial Narrow" pitchFamily="34" charset="0"/>
              </a:rPr>
              <a:t>mucho mejor que </a:t>
            </a:r>
            <a:r>
              <a:rPr lang="es-ES" sz="1600" b="1" dirty="0" smtClean="0">
                <a:latin typeface="Arial Narrow" pitchFamily="34" charset="0"/>
              </a:rPr>
              <a:t>A.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ES" sz="1600" dirty="0" smtClean="0">
                <a:latin typeface="Arial Narrow" pitchFamily="34" charset="0"/>
              </a:rPr>
              <a:t>- Se han desarrollado hasta cuatro modelos </a:t>
            </a:r>
            <a:r>
              <a:rPr lang="es-ES" sz="1600" dirty="0" err="1" smtClean="0">
                <a:latin typeface="Arial Narrow" pitchFamily="34" charset="0"/>
              </a:rPr>
              <a:t>Electre</a:t>
            </a:r>
            <a:r>
              <a:rPr lang="es-ES" sz="1600" dirty="0" smtClean="0">
                <a:latin typeface="Arial Narrow" pitchFamily="34" charset="0"/>
              </a:rPr>
              <a:t> distintos (I, II, III y IV).</a:t>
            </a:r>
            <a:endParaRPr lang="es-ES" sz="1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53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Rectángulo"/>
          <p:cNvSpPr>
            <a:spLocks noChangeArrowheads="1"/>
          </p:cNvSpPr>
          <p:nvPr/>
        </p:nvSpPr>
        <p:spPr bwMode="auto">
          <a:xfrm>
            <a:off x="1676400" y="1802517"/>
            <a:ext cx="6400800" cy="429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Arial Narrow" pitchFamily="34" charset="0"/>
              </a:rPr>
              <a:t>Algunas cuestiones </a:t>
            </a:r>
            <a:r>
              <a:rPr lang="es-ES" b="1" dirty="0">
                <a:latin typeface="Arial Narrow" pitchFamily="34" charset="0"/>
              </a:rPr>
              <a:t>a responder</a:t>
            </a:r>
            <a:r>
              <a:rPr lang="es-ES" b="1" dirty="0" smtClean="0">
                <a:latin typeface="Arial Narrow" pitchFamily="34" charset="0"/>
              </a:rPr>
              <a:t>:</a:t>
            </a:r>
          </a:p>
          <a:p>
            <a:endParaRPr lang="es-ES" dirty="0">
              <a:latin typeface="Arial Narrow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 Narrow" pitchFamily="34" charset="0"/>
              </a:rPr>
              <a:t>- ¿Será </a:t>
            </a:r>
            <a:r>
              <a:rPr lang="es-ES" dirty="0">
                <a:latin typeface="Arial Narrow" pitchFamily="34" charset="0"/>
              </a:rPr>
              <a:t>la demanda a corto o</a:t>
            </a:r>
            <a:r>
              <a:rPr lang="es-ES" dirty="0" smtClean="0">
                <a:latin typeface="Arial Narrow" pitchFamily="34" charset="0"/>
              </a:rPr>
              <a:t> </a:t>
            </a:r>
            <a:r>
              <a:rPr lang="es-ES" dirty="0">
                <a:latin typeface="Arial Narrow" pitchFamily="34" charset="0"/>
              </a:rPr>
              <a:t>a largo plazo</a:t>
            </a:r>
            <a:r>
              <a:rPr lang="es-ES" dirty="0" smtClean="0">
                <a:latin typeface="Arial Narrow" pitchFamily="34" charset="0"/>
              </a:rPr>
              <a:t>?</a:t>
            </a:r>
            <a:endParaRPr lang="es-ES" dirty="0">
              <a:latin typeface="Arial Narrow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 Narrow" pitchFamily="34" charset="0"/>
              </a:rPr>
              <a:t>- ¿Cuáles </a:t>
            </a:r>
            <a:r>
              <a:rPr lang="es-ES" dirty="0">
                <a:latin typeface="Arial Narrow" pitchFamily="34" charset="0"/>
              </a:rPr>
              <a:t>son los mercados que serán atendidos por </a:t>
            </a:r>
            <a:r>
              <a:rPr lang="es-ES" dirty="0" smtClean="0">
                <a:latin typeface="Arial Narrow" pitchFamily="34" charset="0"/>
              </a:rPr>
              <a:t>la planta</a:t>
            </a:r>
            <a:r>
              <a:rPr lang="es-ES" dirty="0">
                <a:latin typeface="Arial Narrow" pitchFamily="34" charset="0"/>
              </a:rPr>
              <a:t>?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 Narrow" pitchFamily="34" charset="0"/>
              </a:rPr>
              <a:t>- ¿Dónde </a:t>
            </a:r>
            <a:r>
              <a:rPr lang="es-ES" dirty="0">
                <a:latin typeface="Arial Narrow" pitchFamily="34" charset="0"/>
              </a:rPr>
              <a:t>se encuentran las fuentes de abastecimiento </a:t>
            </a:r>
            <a:r>
              <a:rPr lang="es-ES" dirty="0" smtClean="0">
                <a:latin typeface="Arial Narrow" pitchFamily="34" charset="0"/>
              </a:rPr>
              <a:t>de materias </a:t>
            </a:r>
            <a:r>
              <a:rPr lang="es-ES" dirty="0">
                <a:latin typeface="Arial Narrow" pitchFamily="34" charset="0"/>
              </a:rPr>
              <a:t>primas que </a:t>
            </a:r>
            <a:r>
              <a:rPr lang="es-ES" dirty="0" smtClean="0">
                <a:latin typeface="Arial Narrow" pitchFamily="34" charset="0"/>
              </a:rPr>
              <a:t>serán </a:t>
            </a:r>
            <a:r>
              <a:rPr lang="es-ES" dirty="0">
                <a:latin typeface="Arial Narrow" pitchFamily="34" charset="0"/>
              </a:rPr>
              <a:t>utilizadas por la empresa</a:t>
            </a:r>
            <a:r>
              <a:rPr lang="es-ES" dirty="0" smtClean="0">
                <a:latin typeface="Arial Narrow" pitchFamily="34" charset="0"/>
              </a:rPr>
              <a:t>?</a:t>
            </a:r>
            <a:endParaRPr lang="es-ES" dirty="0">
              <a:latin typeface="Arial Narrow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 Narrow" pitchFamily="34" charset="0"/>
              </a:rPr>
              <a:t>- ¿Que </a:t>
            </a:r>
            <a:r>
              <a:rPr lang="es-ES" dirty="0">
                <a:latin typeface="Arial Narrow" pitchFamily="34" charset="0"/>
              </a:rPr>
              <a:t>tipo de mano de obra se requiere?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 Narrow" pitchFamily="34" charset="0"/>
              </a:rPr>
              <a:t>- ¿Cuáles </a:t>
            </a:r>
            <a:r>
              <a:rPr lang="es-ES" dirty="0">
                <a:latin typeface="Arial Narrow" pitchFamily="34" charset="0"/>
              </a:rPr>
              <a:t>son los métodos de transporte necesarios</a:t>
            </a:r>
            <a:r>
              <a:rPr lang="es-ES" dirty="0" smtClean="0">
                <a:latin typeface="Arial Narrow" pitchFamily="34" charset="0"/>
              </a:rPr>
              <a:t>?</a:t>
            </a:r>
            <a:endParaRPr lang="es-ES" dirty="0">
              <a:latin typeface="Arial Narrow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 Narrow" pitchFamily="34" charset="0"/>
              </a:rPr>
              <a:t>- ¿Cuánto </a:t>
            </a:r>
            <a:r>
              <a:rPr lang="es-ES" dirty="0">
                <a:latin typeface="Arial Narrow" pitchFamily="34" charset="0"/>
              </a:rPr>
              <a:t>terreno se </a:t>
            </a:r>
            <a:r>
              <a:rPr lang="es-ES" dirty="0" smtClean="0">
                <a:latin typeface="Arial Narrow" pitchFamily="34" charset="0"/>
              </a:rPr>
              <a:t>necesita </a:t>
            </a:r>
            <a:r>
              <a:rPr lang="es-ES" dirty="0">
                <a:latin typeface="Arial Narrow" pitchFamily="34" charset="0"/>
              </a:rPr>
              <a:t>para la planta y su </a:t>
            </a:r>
            <a:r>
              <a:rPr lang="es-ES" dirty="0" smtClean="0">
                <a:latin typeface="Arial Narrow" pitchFamily="34" charset="0"/>
              </a:rPr>
              <a:t>futura expansión?</a:t>
            </a:r>
            <a:endParaRPr lang="es-ES" dirty="0">
              <a:latin typeface="Arial Narrow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 Narrow" pitchFamily="34" charset="0"/>
              </a:rPr>
              <a:t>- ¿Que </a:t>
            </a:r>
            <a:r>
              <a:rPr lang="es-ES" dirty="0">
                <a:latin typeface="Arial Narrow" pitchFamily="34" charset="0"/>
              </a:rPr>
              <a:t>tipo de energía se requiere para el proceso </a:t>
            </a:r>
            <a:r>
              <a:rPr lang="es-ES" dirty="0" smtClean="0">
                <a:latin typeface="Arial Narrow" pitchFamily="34" charset="0"/>
              </a:rPr>
              <a:t>de producción</a:t>
            </a:r>
            <a:r>
              <a:rPr lang="es-ES" dirty="0">
                <a:latin typeface="Arial Narrow" pitchFamily="34" charset="0"/>
              </a:rPr>
              <a:t>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 Narrow" pitchFamily="34" charset="0"/>
              </a:rPr>
              <a:t>- ¿Se </a:t>
            </a:r>
            <a:r>
              <a:rPr lang="es-ES" dirty="0">
                <a:latin typeface="Arial Narrow" pitchFamily="34" charset="0"/>
              </a:rPr>
              <a:t>requieren condiciones climatológicas especiales ?.</a:t>
            </a:r>
          </a:p>
        </p:txBody>
      </p:sp>
    </p:spTree>
    <p:extLst>
      <p:ext uri="{BB962C8B-B14F-4D97-AF65-F5344CB8AC3E}">
        <p14:creationId xmlns:p14="http://schemas.microsoft.com/office/powerpoint/2010/main" val="93296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19200" y="1295400"/>
            <a:ext cx="7696200" cy="5224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latin typeface="Arial Narrow" pitchFamily="34" charset="0"/>
              </a:rPr>
              <a:t>3.6.5.1 DESARROLLO DEL PROCEDIMIENTO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ES" dirty="0" smtClean="0">
                <a:latin typeface="Arial Narrow" pitchFamily="34" charset="0"/>
              </a:rPr>
              <a:t>- </a:t>
            </a:r>
            <a:r>
              <a:rPr lang="es-ES" sz="1600" dirty="0" smtClean="0">
                <a:latin typeface="Arial Narrow" pitchFamily="34" charset="0"/>
              </a:rPr>
              <a:t>Se realiza una lista de posibles alternativas para su evaluación.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ES" sz="1600" dirty="0" smtClean="0">
                <a:latin typeface="Arial Narrow" pitchFamily="34" charset="0"/>
              </a:rPr>
              <a:t>- Se establecen una serie de criterios para calificar dichas alternativas. Se recomienda que las calificaciones de los criterios sean números enteros con valores comprendidos entre 1 y 5 o entre 1 y 10.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ES" sz="1600" dirty="0" smtClean="0">
                <a:latin typeface="Arial Narrow" pitchFamily="34" charset="0"/>
              </a:rPr>
              <a:t>- A cada criterio de selección se le asigna un índice de ponderación con valores </a:t>
            </a:r>
            <a:r>
              <a:rPr lang="es-ES" sz="1600" dirty="0">
                <a:latin typeface="Arial Narrow" pitchFamily="34" charset="0"/>
              </a:rPr>
              <a:t>comprendidos entre 1 y 5 o entre 1 y </a:t>
            </a:r>
            <a:r>
              <a:rPr lang="es-ES" sz="1600" dirty="0" smtClean="0">
                <a:latin typeface="Arial Narrow" pitchFamily="34" charset="0"/>
              </a:rPr>
              <a:t>10 para trabajar cómodamente.</a:t>
            </a:r>
            <a:endParaRPr lang="es-ES" sz="1600" dirty="0">
              <a:latin typeface="Arial Narrow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ES" sz="1600" dirty="0" smtClean="0">
                <a:latin typeface="Arial Narrow" pitchFamily="34" charset="0"/>
              </a:rPr>
              <a:t>- Los valores altos, tanto para las calificaciones como para los pesos, representan ventajas respecto a los valores más bajos.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ES" sz="1600" dirty="0" smtClean="0">
                <a:latin typeface="Arial Narrow" pitchFamily="34" charset="0"/>
              </a:rPr>
              <a:t>- Se construye la matriz decisional.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ES" sz="1600" dirty="0" smtClean="0">
                <a:latin typeface="Arial Narrow" pitchFamily="34" charset="0"/>
              </a:rPr>
              <a:t>- Se construye la matriz de concordancias.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ES" sz="1600" dirty="0" smtClean="0">
                <a:latin typeface="Arial Narrow" pitchFamily="34" charset="0"/>
              </a:rPr>
              <a:t>- Se construye la matriz de discordancias.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ES" sz="1600" dirty="0" smtClean="0">
                <a:latin typeface="Arial Narrow" pitchFamily="34" charset="0"/>
              </a:rPr>
              <a:t>- Se determina los umbrales de concordancia y discordancia.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ES" sz="1600" dirty="0" smtClean="0">
                <a:latin typeface="Arial Narrow" pitchFamily="34" charset="0"/>
              </a:rPr>
              <a:t>- Se determina la matriz de dominancia concordante.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ES" sz="1600" dirty="0" smtClean="0">
                <a:latin typeface="Arial Narrow" pitchFamily="34" charset="0"/>
              </a:rPr>
              <a:t>- Se </a:t>
            </a:r>
            <a:r>
              <a:rPr lang="es-ES" sz="1600" dirty="0">
                <a:latin typeface="Arial Narrow" pitchFamily="34" charset="0"/>
              </a:rPr>
              <a:t>determina la matriz de dominancia </a:t>
            </a:r>
            <a:r>
              <a:rPr lang="es-ES" sz="1600" dirty="0" smtClean="0">
                <a:latin typeface="Arial Narrow" pitchFamily="34" charset="0"/>
              </a:rPr>
              <a:t>discordante.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ES" sz="1600" dirty="0" smtClean="0">
                <a:latin typeface="Arial Narrow" pitchFamily="34" charset="0"/>
              </a:rPr>
              <a:t>- Se determina la matriz de concordancia agregada.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ES" sz="1600" dirty="0" smtClean="0">
                <a:latin typeface="Arial Narrow" pitchFamily="34" charset="0"/>
              </a:rPr>
              <a:t>- Se realiza el grafo donde quedan representadas las dominancias entre alternativas. </a:t>
            </a:r>
            <a:endParaRPr lang="es-ES" sz="1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53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647185"/>
              </p:ext>
            </p:extLst>
          </p:nvPr>
        </p:nvGraphicFramePr>
        <p:xfrm>
          <a:off x="2133600" y="2590800"/>
          <a:ext cx="5486398" cy="2235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198"/>
                <a:gridCol w="838200"/>
                <a:gridCol w="838200"/>
                <a:gridCol w="838200"/>
                <a:gridCol w="838200"/>
                <a:gridCol w="838200"/>
                <a:gridCol w="838200"/>
              </a:tblGrid>
              <a:tr h="381000"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>
                          <a:latin typeface="Arial Narrow" pitchFamily="34" charset="0"/>
                        </a:rPr>
                        <a:t>Pesos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>
                          <a:latin typeface="Arial Narrow" pitchFamily="34" charset="0"/>
                        </a:rPr>
                        <a:t>Alternativas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latin typeface="Arial Narrow" pitchFamily="34" charset="0"/>
                        </a:rPr>
                        <a:t>A</a:t>
                      </a:r>
                      <a:r>
                        <a:rPr lang="es-ES" b="1" baseline="-25000" dirty="0" smtClean="0">
                          <a:latin typeface="Arial Narrow" pitchFamily="34" charset="0"/>
                        </a:rPr>
                        <a:t>1</a:t>
                      </a:r>
                      <a:endParaRPr lang="es-ES" b="1" baseline="-250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>
                          <a:latin typeface="Arial Narrow" pitchFamily="34" charset="0"/>
                        </a:rPr>
                        <a:t>A</a:t>
                      </a:r>
                      <a:r>
                        <a:rPr lang="es-ES" b="1" baseline="-25000" dirty="0" smtClean="0">
                          <a:latin typeface="Arial Narrow" pitchFamily="34" charset="0"/>
                        </a:rPr>
                        <a:t>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latin typeface="Arial Narrow" pitchFamily="34" charset="0"/>
                        </a:rPr>
                        <a:t>…</a:t>
                      </a:r>
                      <a:endParaRPr lang="es-ES" b="1" dirty="0">
                        <a:latin typeface="Arial Narrow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>
                          <a:latin typeface="Arial Narrow" pitchFamily="34" charset="0"/>
                        </a:rPr>
                        <a:t>A</a:t>
                      </a:r>
                      <a:r>
                        <a:rPr lang="es-ES" b="1" baseline="-25000" dirty="0" smtClean="0">
                          <a:latin typeface="Arial Narrow" pitchFamily="34" charset="0"/>
                        </a:rPr>
                        <a:t>m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>
                          <a:latin typeface="Arial Narrow" pitchFamily="34" charset="0"/>
                        </a:rPr>
                        <a:t>Criterios</a:t>
                      </a:r>
                    </a:p>
                  </a:txBody>
                  <a:tcPr vert="vert27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>
                          <a:latin typeface="Arial Narrow" pitchFamily="34" charset="0"/>
                        </a:rPr>
                        <a:t>C</a:t>
                      </a:r>
                      <a:r>
                        <a:rPr lang="es-ES" b="1" baseline="-25000" dirty="0" smtClean="0">
                          <a:latin typeface="Arial Narrow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>
                          <a:latin typeface="Arial Narrow" pitchFamily="34" charset="0"/>
                        </a:rPr>
                        <a:t>w</a:t>
                      </a:r>
                      <a:r>
                        <a:rPr lang="es-ES" b="1" baseline="-25000" dirty="0" smtClean="0">
                          <a:latin typeface="Arial Narrow" pitchFamily="34" charset="0"/>
                        </a:rPr>
                        <a:t>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E</a:t>
                      </a:r>
                      <a:r>
                        <a:rPr lang="es-ES" baseline="-25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1,1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E</a:t>
                      </a:r>
                      <a:r>
                        <a:rPr lang="es-ES" baseline="-25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1,2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…</a:t>
                      </a:r>
                      <a:endParaRPr lang="es-ES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E</a:t>
                      </a:r>
                      <a:r>
                        <a:rPr lang="es-ES" baseline="-25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1,m</a:t>
                      </a: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>
                          <a:latin typeface="Arial Narrow" pitchFamily="34" charset="0"/>
                        </a:rPr>
                        <a:t>C</a:t>
                      </a:r>
                      <a:r>
                        <a:rPr lang="es-ES" b="1" baseline="-25000" dirty="0" smtClean="0">
                          <a:latin typeface="Arial Narrow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>
                          <a:latin typeface="Arial Narrow" pitchFamily="34" charset="0"/>
                        </a:rPr>
                        <a:t>w</a:t>
                      </a:r>
                      <a:r>
                        <a:rPr lang="es-ES" b="1" baseline="-25000" dirty="0" smtClean="0">
                          <a:latin typeface="Arial Narrow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E</a:t>
                      </a:r>
                      <a:r>
                        <a:rPr lang="es-ES" baseline="-25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2,1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E</a:t>
                      </a:r>
                      <a:r>
                        <a:rPr lang="es-ES" baseline="-25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2,2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…</a:t>
                      </a:r>
                      <a:endParaRPr lang="es-ES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E</a:t>
                      </a:r>
                      <a:r>
                        <a:rPr lang="es-ES" baseline="-25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2,m</a:t>
                      </a: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1" dirty="0" smtClean="0">
                          <a:latin typeface="Arial Narrow" pitchFamily="34" charset="0"/>
                        </a:rPr>
                        <a:t>…</a:t>
                      </a:r>
                      <a:endParaRPr lang="es-ES" b="1" dirty="0">
                        <a:latin typeface="Arial Narrow" pitchFamily="34" charset="0"/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1" dirty="0" smtClean="0">
                          <a:latin typeface="Arial Narrow" pitchFamily="34" charset="0"/>
                        </a:rPr>
                        <a:t>…</a:t>
                      </a:r>
                      <a:endParaRPr lang="es-ES" b="1" dirty="0">
                        <a:latin typeface="Arial Narrow" pitchFamily="34" charset="0"/>
                      </a:endParaRP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…</a:t>
                      </a:r>
                      <a:endParaRPr lang="es-ES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…</a:t>
                      </a:r>
                      <a:endParaRPr lang="es-ES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…</a:t>
                      </a:r>
                      <a:endParaRPr lang="es-ES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…</a:t>
                      </a:r>
                      <a:endParaRPr lang="es-ES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vert="vert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err="1" smtClean="0">
                          <a:latin typeface="Arial Narrow" pitchFamily="34" charset="0"/>
                        </a:rPr>
                        <a:t>C</a:t>
                      </a:r>
                      <a:r>
                        <a:rPr lang="es-ES" b="1" baseline="-25000" dirty="0" err="1" smtClean="0">
                          <a:latin typeface="Arial Narrow" pitchFamily="34" charset="0"/>
                        </a:rPr>
                        <a:t>n</a:t>
                      </a:r>
                      <a:endParaRPr lang="es-ES" b="1" baseline="-25000" dirty="0" smtClean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err="1" smtClean="0">
                          <a:latin typeface="Arial Narrow" pitchFamily="34" charset="0"/>
                        </a:rPr>
                        <a:t>w</a:t>
                      </a:r>
                      <a:r>
                        <a:rPr lang="es-ES" b="1" baseline="-25000" dirty="0" err="1" smtClean="0">
                          <a:latin typeface="Arial Narrow" pitchFamily="34" charset="0"/>
                        </a:rPr>
                        <a:t>n</a:t>
                      </a:r>
                      <a:endParaRPr lang="es-ES" b="1" baseline="-25000" dirty="0" smtClean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E</a:t>
                      </a:r>
                      <a:r>
                        <a:rPr lang="es-ES" baseline="-25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n,1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E</a:t>
                      </a:r>
                      <a:r>
                        <a:rPr lang="es-ES" baseline="-25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n,2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…</a:t>
                      </a:r>
                      <a:endParaRPr lang="es-ES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err="1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E</a:t>
                      </a:r>
                      <a:r>
                        <a:rPr lang="es-ES" baseline="-25000" dirty="0" err="1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n,m</a:t>
                      </a:r>
                      <a:endParaRPr lang="es-ES" baseline="-25000" dirty="0" smtClean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1752600" y="1764268"/>
            <a:ext cx="48008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 smtClean="0">
                <a:latin typeface="Arial Narrow" pitchFamily="34" charset="0"/>
              </a:rPr>
              <a:t>MATRIZ DECISIONAL O DE ALTERNATIVAS – CRITERIOS.</a:t>
            </a:r>
            <a:endParaRPr lang="es-ES" sz="1600" b="1" dirty="0">
              <a:latin typeface="Arial Narrow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676400" y="5498068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Arial Narrow" pitchFamily="34" charset="0"/>
              </a:rPr>
              <a:t>Para operar se cambia la escala de los pesos haciendo que su suma sea 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2553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423253"/>
              </p:ext>
            </p:extLst>
          </p:nvPr>
        </p:nvGraphicFramePr>
        <p:xfrm>
          <a:off x="2927936" y="1905000"/>
          <a:ext cx="419100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8500"/>
                <a:gridCol w="698500"/>
                <a:gridCol w="698500"/>
                <a:gridCol w="698500"/>
                <a:gridCol w="698500"/>
                <a:gridCol w="6985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b="1" dirty="0" smtClean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b="1" dirty="0" smtClean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S" b="1" baseline="-25000" dirty="0" smtClean="0">
                          <a:latin typeface="Arial Narrow" pitchFamily="34" charset="0"/>
                        </a:rPr>
                        <a:t>ALTERNATIVAS</a:t>
                      </a:r>
                      <a:endParaRPr lang="es-ES" b="1" baseline="-250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b="1" baseline="-25000" dirty="0" smtClean="0">
                        <a:latin typeface="Arial Narrow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b="1" baseline="-25000" dirty="0">
                        <a:latin typeface="Arial Narrow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b="1" dirty="0">
                        <a:latin typeface="Arial Narrow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b="1" dirty="0" smtClean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b="1" dirty="0" smtClean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latin typeface="Arial Narrow" pitchFamily="34" charset="0"/>
                        </a:rPr>
                        <a:t>A</a:t>
                      </a:r>
                      <a:r>
                        <a:rPr lang="es-ES" b="1" baseline="-25000" dirty="0" smtClean="0">
                          <a:latin typeface="Arial Narrow" pitchFamily="34" charset="0"/>
                        </a:rPr>
                        <a:t>1</a:t>
                      </a:r>
                      <a:endParaRPr lang="es-ES" b="1" baseline="-250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>
                          <a:latin typeface="Arial Narrow" pitchFamily="34" charset="0"/>
                        </a:rPr>
                        <a:t>A</a:t>
                      </a:r>
                      <a:r>
                        <a:rPr lang="es-ES" b="1" baseline="-25000" dirty="0" smtClean="0">
                          <a:latin typeface="Arial Narrow" pitchFamily="34" charset="0"/>
                        </a:rPr>
                        <a:t>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latin typeface="Arial Narrow" pitchFamily="34" charset="0"/>
                        </a:rPr>
                        <a:t>A</a:t>
                      </a:r>
                      <a:r>
                        <a:rPr lang="es-ES" b="1" baseline="-25000" dirty="0" smtClean="0">
                          <a:latin typeface="Arial Narrow" pitchFamily="34" charset="0"/>
                        </a:rPr>
                        <a:t>3</a:t>
                      </a:r>
                      <a:endParaRPr lang="es-ES" b="1" baseline="-25000" dirty="0">
                        <a:latin typeface="Arial Narrow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latin typeface="Arial Narrow" pitchFamily="34" charset="0"/>
                        </a:rPr>
                        <a:t>…</a:t>
                      </a:r>
                      <a:endParaRPr lang="es-ES" b="1" dirty="0">
                        <a:latin typeface="Arial Narrow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baseline="-25000" dirty="0" smtClean="0">
                          <a:latin typeface="Arial Narrow" pitchFamily="34" charset="0"/>
                        </a:rPr>
                        <a:t>ALTERNATIVAS</a:t>
                      </a:r>
                    </a:p>
                  </a:txBody>
                  <a:tcPr vert="vert27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>
                          <a:latin typeface="Arial Narrow" pitchFamily="34" charset="0"/>
                        </a:rPr>
                        <a:t>A</a:t>
                      </a:r>
                      <a:r>
                        <a:rPr lang="es-ES" b="1" baseline="-25000" dirty="0" smtClean="0">
                          <a:latin typeface="Arial Narrow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---</a:t>
                      </a:r>
                      <a:endParaRPr lang="es-ES" sz="1000" b="0" baseline="-50000" dirty="0" smtClean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C</a:t>
                      </a:r>
                      <a:r>
                        <a:rPr lang="es-ES" baseline="-25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A</a:t>
                      </a:r>
                      <a:r>
                        <a:rPr lang="es-ES" sz="1200" baseline="-50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1</a:t>
                      </a:r>
                      <a:r>
                        <a:rPr lang="es-ES" baseline="-25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/A</a:t>
                      </a:r>
                      <a:r>
                        <a:rPr lang="es-ES" sz="1200" baseline="-50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C</a:t>
                      </a:r>
                      <a:r>
                        <a:rPr lang="es-ES" baseline="-25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A</a:t>
                      </a:r>
                      <a:r>
                        <a:rPr lang="es-ES" sz="1200" baseline="-50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1</a:t>
                      </a:r>
                      <a:r>
                        <a:rPr lang="es-ES" baseline="-25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/A</a:t>
                      </a:r>
                      <a:r>
                        <a:rPr lang="es-ES" sz="1200" baseline="-50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…</a:t>
                      </a:r>
                      <a:endParaRPr lang="es-ES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b="1" baseline="-25000" dirty="0" smtClean="0">
                        <a:latin typeface="Arial Narrow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>
                          <a:latin typeface="Arial Narrow" pitchFamily="34" charset="0"/>
                        </a:rPr>
                        <a:t>A</a:t>
                      </a:r>
                      <a:r>
                        <a:rPr lang="es-ES" b="1" baseline="-25000" dirty="0" smtClean="0">
                          <a:latin typeface="Arial Narrow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C</a:t>
                      </a:r>
                      <a:r>
                        <a:rPr lang="es-ES" baseline="-25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A</a:t>
                      </a:r>
                      <a:r>
                        <a:rPr lang="es-ES" sz="1200" baseline="-50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2</a:t>
                      </a:r>
                      <a:r>
                        <a:rPr lang="es-ES" baseline="-25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/A</a:t>
                      </a:r>
                      <a:r>
                        <a:rPr lang="es-ES" sz="1200" baseline="-50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---</a:t>
                      </a:r>
                      <a:endParaRPr lang="es-ES" sz="1000" b="0" baseline="-50000" dirty="0" smtClean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C</a:t>
                      </a:r>
                      <a:r>
                        <a:rPr lang="es-ES" baseline="-25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A</a:t>
                      </a:r>
                      <a:r>
                        <a:rPr lang="es-ES" sz="1200" baseline="-50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2</a:t>
                      </a:r>
                      <a:r>
                        <a:rPr lang="es-ES" baseline="-25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/A</a:t>
                      </a:r>
                      <a:r>
                        <a:rPr lang="es-ES" sz="1200" baseline="-50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…</a:t>
                      </a:r>
                      <a:endParaRPr lang="es-ES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s-ES" b="1" baseline="-25000" dirty="0">
                        <a:latin typeface="Arial Narrow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latin typeface="Arial Narrow" pitchFamily="34" charset="0"/>
                        </a:rPr>
                        <a:t>A</a:t>
                      </a:r>
                      <a:r>
                        <a:rPr lang="es-ES" b="1" baseline="-25000" dirty="0" smtClean="0">
                          <a:latin typeface="Arial Narrow" pitchFamily="34" charset="0"/>
                        </a:rPr>
                        <a:t>3</a:t>
                      </a:r>
                      <a:endParaRPr lang="es-ES" b="1" baseline="-250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C</a:t>
                      </a:r>
                      <a:r>
                        <a:rPr lang="es-ES" baseline="-25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A</a:t>
                      </a:r>
                      <a:r>
                        <a:rPr lang="es-ES" sz="1200" baseline="-50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3</a:t>
                      </a:r>
                      <a:r>
                        <a:rPr lang="es-ES" baseline="-25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/A</a:t>
                      </a:r>
                      <a:r>
                        <a:rPr lang="es-ES" sz="1200" baseline="-50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C</a:t>
                      </a:r>
                      <a:r>
                        <a:rPr lang="es-ES" baseline="-25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A</a:t>
                      </a:r>
                      <a:r>
                        <a:rPr lang="es-ES" sz="1200" baseline="-50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3</a:t>
                      </a:r>
                      <a:r>
                        <a:rPr lang="es-ES" baseline="-25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/A</a:t>
                      </a:r>
                      <a:r>
                        <a:rPr lang="es-ES" sz="1200" baseline="-50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---</a:t>
                      </a:r>
                      <a:endParaRPr lang="es-ES" sz="1000" b="0" baseline="-50000" dirty="0" smtClean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…</a:t>
                      </a:r>
                      <a:endParaRPr lang="es-ES" sz="1800" b="0" baseline="-50000" dirty="0" smtClean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b="1" baseline="-25000" dirty="0" smtClean="0">
                        <a:latin typeface="Arial Narrow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baseline="-25000" dirty="0" smtClean="0">
                          <a:latin typeface="Arial Narrow" pitchFamily="34" charset="0"/>
                        </a:rPr>
                        <a:t>…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baseline="-25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…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baseline="-25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…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…</a:t>
                      </a:r>
                      <a:endParaRPr lang="es-ES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---</a:t>
                      </a:r>
                      <a:endParaRPr lang="es-ES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3664955" y="4225544"/>
                <a:ext cx="2716962" cy="879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s-E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s-ES" b="0" i="1" smtClean="0">
                              <a:latin typeface="Cambria Math"/>
                            </a:rPr>
                            <m:t>/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s-E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955" y="4225544"/>
                <a:ext cx="2716962" cy="87985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Rectángulo"/>
              <p:cNvSpPr/>
              <p:nvPr/>
            </p:nvSpPr>
            <p:spPr>
              <a:xfrm>
                <a:off x="3490143" y="5047094"/>
                <a:ext cx="3159198" cy="7563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i="1" smtClean="0">
                        <a:latin typeface="Cambria Math"/>
                        <a:ea typeface="Cambria Math"/>
                      </a:rPr>
                      <m:t>𝑔</m:t>
                    </m:r>
                    <m:d>
                      <m:dPr>
                        <m:ctrlPr>
                          <a:rPr lang="es-E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s-E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s-ES" i="1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s-E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s-ES"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s-ES" b="0" i="1" smtClean="0">
                        <a:latin typeface="Cambria Math"/>
                        <a:ea typeface="Cambria Math"/>
                      </a:rPr>
                      <m:t>=1     </m:t>
                    </m:r>
                    <m:r>
                      <a:rPr lang="es-ES" b="0" i="1" smtClean="0">
                        <a:latin typeface="Cambria Math"/>
                        <a:ea typeface="Cambria Math"/>
                      </a:rPr>
                      <m:t>𝑠𝑖</m:t>
                    </m:r>
                    <m:r>
                      <a:rPr lang="es-ES" b="0" i="1" smtClean="0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s-E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s-E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/>
                                <a:ea typeface="Cambria Math"/>
                              </a:rPr>
                              <m:t>𝑖𝑘</m:t>
                            </m:r>
                          </m:sub>
                        </m:sSub>
                      </m:sub>
                    </m:sSub>
                    <m:r>
                      <a:rPr lang="es-ES" b="0" i="1" smtClean="0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s-E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s-E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/>
                                <a:ea typeface="Cambria Math"/>
                              </a:rPr>
                              <m:t>𝑗𝑘</m:t>
                            </m:r>
                          </m:sub>
                        </m:sSub>
                      </m:sub>
                    </m:sSub>
                  </m:oMath>
                </a14:m>
                <a:endParaRPr lang="es-ES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s-ES" i="1">
                        <a:latin typeface="Cambria Math"/>
                        <a:ea typeface="Cambria Math"/>
                      </a:rPr>
                      <m:t>𝑔</m:t>
                    </m:r>
                    <m:d>
                      <m:dPr>
                        <m:ctrlPr>
                          <a:rPr lang="es-E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s-E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s-ES" i="1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s-E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s-ES"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s-E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s-ES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s-ES" i="1">
                        <a:latin typeface="Cambria Math"/>
                        <a:ea typeface="Cambria Math"/>
                      </a:rPr>
                      <m:t>     </m:t>
                    </m:r>
                    <m:r>
                      <a:rPr lang="es-ES" i="1">
                        <a:latin typeface="Cambria Math"/>
                        <a:ea typeface="Cambria Math"/>
                      </a:rPr>
                      <m:t>𝑠𝑖</m:t>
                    </m:r>
                    <m:r>
                      <a:rPr lang="es-ES" i="1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s-E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s-E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s-ES" i="1">
                                <a:latin typeface="Cambria Math"/>
                                <a:ea typeface="Cambria Math"/>
                              </a:rPr>
                              <m:t>𝑖𝑘</m:t>
                            </m:r>
                          </m:sub>
                        </m:sSub>
                      </m:sub>
                    </m:sSub>
                    <m:r>
                      <a:rPr lang="es-ES" dirty="0">
                        <a:latin typeface="Cambria Math"/>
                        <a:ea typeface="Cambria Math"/>
                      </a:rPr>
                      <m:t>&lt;</m:t>
                    </m:r>
                  </m:oMath>
                </a14:m>
                <a:r>
                  <a:rPr lang="es-E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s-E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/>
                                <a:ea typeface="Cambria Math"/>
                              </a:rPr>
                              <m:t>𝑗𝑘</m:t>
                            </m:r>
                          </m:sub>
                        </m:sSub>
                      </m:sub>
                    </m:sSub>
                  </m:oMath>
                </a14:m>
                <a:endParaRPr lang="es-ES" dirty="0"/>
              </a:p>
            </p:txBody>
          </p:sp>
        </mc:Choice>
        <mc:Fallback xmlns=""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143" y="5047094"/>
                <a:ext cx="3159198" cy="756361"/>
              </a:xfrm>
              <a:prstGeom prst="rect">
                <a:avLst/>
              </a:prstGeom>
              <a:blipFill rotWithShape="1">
                <a:blip r:embed="rId4"/>
                <a:stretch>
                  <a:fillRect b="-403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1447800" y="5867400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Arial Narrow" pitchFamily="34" charset="0"/>
                <a:ea typeface="Cambria Math" pitchFamily="18" charset="0"/>
              </a:rPr>
              <a:t>Existe concordancia de la alternativa j con todas excepto con sí misma por  lo que los elementos de la diagonal de la matriz  son nulos.</a:t>
            </a:r>
            <a:endParaRPr lang="es-ES" dirty="0">
              <a:latin typeface="Arial Narrow" pitchFamily="34" charset="0"/>
              <a:ea typeface="Cambria Math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295400" y="1210270"/>
            <a:ext cx="75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Arial Narrow" pitchFamily="34" charset="0"/>
              </a:rPr>
              <a:t>MATRIZ </a:t>
            </a:r>
            <a:r>
              <a:rPr lang="pt-BR" b="1" dirty="0" smtClean="0">
                <a:latin typeface="Arial Narrow" pitchFamily="34" charset="0"/>
              </a:rPr>
              <a:t>DE </a:t>
            </a:r>
            <a:r>
              <a:rPr lang="pt-BR" b="1" dirty="0">
                <a:latin typeface="Arial Narrow" pitchFamily="34" charset="0"/>
              </a:rPr>
              <a:t>CONCORDANCIA: C(</a:t>
            </a:r>
            <a:r>
              <a:rPr lang="pt-BR" b="1" dirty="0" err="1">
                <a:latin typeface="Arial Narrow" pitchFamily="34" charset="0"/>
              </a:rPr>
              <a:t>i,k</a:t>
            </a:r>
            <a:r>
              <a:rPr lang="pt-BR" b="1" dirty="0">
                <a:latin typeface="Arial Narrow" pitchFamily="34" charset="0"/>
              </a:rPr>
              <a:t>)</a:t>
            </a:r>
          </a:p>
          <a:p>
            <a:pPr algn="just"/>
            <a:r>
              <a:rPr lang="es-ES" dirty="0">
                <a:latin typeface="Arial Narrow" pitchFamily="34" charset="0"/>
              </a:rPr>
              <a:t>Se obtiene sumando los pesos asociados a los criterios en los que la alternativa </a:t>
            </a:r>
            <a:r>
              <a:rPr lang="es-ES" b="1" dirty="0">
                <a:latin typeface="Arial Narrow" pitchFamily="34" charset="0"/>
              </a:rPr>
              <a:t>E</a:t>
            </a:r>
            <a:r>
              <a:rPr lang="es-ES" b="1" baseline="-25000" dirty="0">
                <a:latin typeface="Arial Narrow" pitchFamily="34" charset="0"/>
              </a:rPr>
              <a:t>i</a:t>
            </a:r>
            <a:r>
              <a:rPr lang="es-ES" b="1" dirty="0">
                <a:latin typeface="Arial Narrow" pitchFamily="34" charset="0"/>
              </a:rPr>
              <a:t> </a:t>
            </a:r>
            <a:r>
              <a:rPr lang="es-ES" dirty="0" smtClean="0">
                <a:latin typeface="Arial Narrow" pitchFamily="34" charset="0"/>
              </a:rPr>
              <a:t>es mejor </a:t>
            </a:r>
            <a:r>
              <a:rPr lang="es-ES" dirty="0">
                <a:latin typeface="Arial Narrow" pitchFamily="34" charset="0"/>
              </a:rPr>
              <a:t>que la alternativa </a:t>
            </a:r>
            <a:r>
              <a:rPr lang="es-ES" b="1" dirty="0" err="1" smtClean="0">
                <a:latin typeface="Arial Narrow" pitchFamily="34" charset="0"/>
              </a:rPr>
              <a:t>E</a:t>
            </a:r>
            <a:r>
              <a:rPr lang="es-ES" b="1" baseline="-25000" dirty="0" err="1" smtClean="0">
                <a:latin typeface="Arial Narrow" pitchFamily="34" charset="0"/>
              </a:rPr>
              <a:t>k</a:t>
            </a:r>
            <a:r>
              <a:rPr lang="es-ES" dirty="0" smtClean="0">
                <a:latin typeface="Arial Narrow" pitchFamily="34" charset="0"/>
              </a:rPr>
              <a:t>.</a:t>
            </a:r>
            <a:endParaRPr lang="es-ES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53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295400" y="1295400"/>
            <a:ext cx="7467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latin typeface="Arial Narrow" pitchFamily="34" charset="0"/>
              </a:rPr>
              <a:t>MATRIZ </a:t>
            </a:r>
            <a:r>
              <a:rPr lang="es-ES" b="1" dirty="0" smtClean="0">
                <a:latin typeface="Arial Narrow" pitchFamily="34" charset="0"/>
              </a:rPr>
              <a:t>DECISIONAL </a:t>
            </a:r>
            <a:r>
              <a:rPr lang="es-ES" b="1" dirty="0">
                <a:latin typeface="Arial Narrow" pitchFamily="34" charset="0"/>
              </a:rPr>
              <a:t>NORMALIZADA: </a:t>
            </a:r>
            <a:r>
              <a:rPr lang="es-ES" dirty="0">
                <a:latin typeface="Arial Narrow" pitchFamily="34" charset="0"/>
              </a:rPr>
              <a:t>Para normalizar dividimos cada elemento de </a:t>
            </a:r>
            <a:r>
              <a:rPr lang="es-ES" dirty="0" smtClean="0">
                <a:latin typeface="Arial Narrow" pitchFamily="34" charset="0"/>
              </a:rPr>
              <a:t>la matriz </a:t>
            </a:r>
            <a:r>
              <a:rPr lang="es-ES" dirty="0">
                <a:latin typeface="Arial Narrow" pitchFamily="34" charset="0"/>
              </a:rPr>
              <a:t>decisional inicial por su rango, es decir, por la diferencia entre el ideal y el </a:t>
            </a:r>
            <a:r>
              <a:rPr lang="es-ES" dirty="0" smtClean="0">
                <a:latin typeface="Arial Narrow" pitchFamily="34" charset="0"/>
              </a:rPr>
              <a:t>anti-ideal </a:t>
            </a:r>
          </a:p>
          <a:p>
            <a:pPr algn="just"/>
            <a:r>
              <a:rPr lang="es-ES" b="1" dirty="0" smtClean="0">
                <a:latin typeface="Arial Narrow" pitchFamily="34" charset="0"/>
              </a:rPr>
              <a:t>MATRIZ DECISIONAL </a:t>
            </a:r>
            <a:r>
              <a:rPr lang="es-ES" b="1" dirty="0">
                <a:latin typeface="Arial Narrow" pitchFamily="34" charset="0"/>
              </a:rPr>
              <a:t>NORMALIZADA Y PONDERADA: </a:t>
            </a:r>
            <a:r>
              <a:rPr lang="es-ES" dirty="0">
                <a:latin typeface="Arial Narrow" pitchFamily="34" charset="0"/>
              </a:rPr>
              <a:t>Multiplicamos cada </a:t>
            </a:r>
            <a:r>
              <a:rPr lang="es-ES" dirty="0" smtClean="0">
                <a:latin typeface="Arial Narrow" pitchFamily="34" charset="0"/>
              </a:rPr>
              <a:t>elemento de </a:t>
            </a:r>
            <a:r>
              <a:rPr lang="es-ES" dirty="0">
                <a:latin typeface="Arial Narrow" pitchFamily="34" charset="0"/>
              </a:rPr>
              <a:t>la matriz decisional normalizada por su peso preferencial.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295400" y="2799239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Arial Narrow" pitchFamily="34" charset="0"/>
              </a:rPr>
              <a:t>MATRIZ DE ÍNDICES DE DISCORDANCIA: </a:t>
            </a:r>
            <a:r>
              <a:rPr lang="pt-BR" b="1" dirty="0" smtClean="0">
                <a:latin typeface="Arial Narrow" pitchFamily="34" charset="0"/>
              </a:rPr>
              <a:t>d(</a:t>
            </a:r>
            <a:r>
              <a:rPr lang="pt-BR" b="1" dirty="0" err="1" smtClean="0">
                <a:latin typeface="Arial Narrow" pitchFamily="34" charset="0"/>
              </a:rPr>
              <a:t>i,k</a:t>
            </a:r>
            <a:r>
              <a:rPr lang="pt-BR" b="1" dirty="0" smtClean="0">
                <a:latin typeface="Arial Narrow" pitchFamily="34" charset="0"/>
              </a:rPr>
              <a:t>) </a:t>
            </a:r>
            <a:r>
              <a:rPr lang="es-ES" dirty="0" smtClean="0">
                <a:latin typeface="Arial Narrow" pitchFamily="34" charset="0"/>
              </a:rPr>
              <a:t>El </a:t>
            </a:r>
            <a:r>
              <a:rPr lang="es-ES" dirty="0">
                <a:latin typeface="Arial Narrow" pitchFamily="34" charset="0"/>
              </a:rPr>
              <a:t>índice de discordancia entre las alternativas </a:t>
            </a:r>
            <a:r>
              <a:rPr lang="es-ES" b="1" dirty="0">
                <a:latin typeface="Arial Narrow" pitchFamily="34" charset="0"/>
              </a:rPr>
              <a:t>E</a:t>
            </a:r>
            <a:r>
              <a:rPr lang="es-ES" b="1" baseline="-25000" dirty="0">
                <a:latin typeface="Arial Narrow" pitchFamily="34" charset="0"/>
              </a:rPr>
              <a:t>i</a:t>
            </a:r>
            <a:r>
              <a:rPr lang="es-ES" b="1" dirty="0">
                <a:latin typeface="Arial Narrow" pitchFamily="34" charset="0"/>
              </a:rPr>
              <a:t> </a:t>
            </a:r>
            <a:r>
              <a:rPr lang="es-ES" dirty="0">
                <a:latin typeface="Arial Narrow" pitchFamily="34" charset="0"/>
              </a:rPr>
              <a:t>y </a:t>
            </a:r>
            <a:r>
              <a:rPr lang="es-ES" b="1" dirty="0" err="1">
                <a:latin typeface="Arial Narrow" pitchFamily="34" charset="0"/>
              </a:rPr>
              <a:t>E</a:t>
            </a:r>
            <a:r>
              <a:rPr lang="es-ES" b="1" baseline="-25000" dirty="0" err="1">
                <a:latin typeface="Arial Narrow" pitchFamily="34" charset="0"/>
              </a:rPr>
              <a:t>k</a:t>
            </a:r>
            <a:r>
              <a:rPr lang="es-ES" b="1" dirty="0">
                <a:latin typeface="Arial Narrow" pitchFamily="34" charset="0"/>
              </a:rPr>
              <a:t> </a:t>
            </a:r>
            <a:r>
              <a:rPr lang="es-ES" dirty="0">
                <a:latin typeface="Arial Narrow" pitchFamily="34" charset="0"/>
              </a:rPr>
              <a:t>se calcula como el cociente entre </a:t>
            </a:r>
            <a:r>
              <a:rPr lang="es-ES" dirty="0" smtClean="0">
                <a:latin typeface="Arial Narrow" pitchFamily="34" charset="0"/>
              </a:rPr>
              <a:t>la diferencia </a:t>
            </a:r>
            <a:r>
              <a:rPr lang="es-ES" dirty="0">
                <a:latin typeface="Arial Narrow" pitchFamily="34" charset="0"/>
              </a:rPr>
              <a:t>mayor en valor absoluto de los criterios para los que la alternativa </a:t>
            </a:r>
            <a:r>
              <a:rPr lang="es-ES" b="1" dirty="0">
                <a:latin typeface="Arial Narrow" pitchFamily="34" charset="0"/>
              </a:rPr>
              <a:t>i </a:t>
            </a:r>
            <a:r>
              <a:rPr lang="es-ES" dirty="0">
                <a:latin typeface="Arial Narrow" pitchFamily="34" charset="0"/>
              </a:rPr>
              <a:t>es peor </a:t>
            </a:r>
            <a:r>
              <a:rPr lang="es-ES" dirty="0" smtClean="0">
                <a:latin typeface="Arial Narrow" pitchFamily="34" charset="0"/>
              </a:rPr>
              <a:t>que la </a:t>
            </a:r>
            <a:r>
              <a:rPr lang="es-ES" b="1" dirty="0" smtClean="0">
                <a:latin typeface="Arial Narrow" pitchFamily="34" charset="0"/>
              </a:rPr>
              <a:t>k </a:t>
            </a:r>
            <a:r>
              <a:rPr lang="es-ES" dirty="0">
                <a:latin typeface="Arial Narrow" pitchFamily="34" charset="0"/>
              </a:rPr>
              <a:t>y la mayor diferencia en valor absoluto entre los resultados alcanzados por la </a:t>
            </a:r>
            <a:r>
              <a:rPr lang="es-ES" dirty="0" smtClean="0">
                <a:latin typeface="Arial Narrow" pitchFamily="34" charset="0"/>
              </a:rPr>
              <a:t>alternativa </a:t>
            </a:r>
            <a:r>
              <a:rPr lang="es-ES" b="1" dirty="0" smtClean="0">
                <a:latin typeface="Arial Narrow" pitchFamily="34" charset="0"/>
              </a:rPr>
              <a:t>i </a:t>
            </a:r>
            <a:r>
              <a:rPr lang="es-ES" dirty="0">
                <a:latin typeface="Arial Narrow" pitchFamily="34" charset="0"/>
              </a:rPr>
              <a:t>y la </a:t>
            </a:r>
            <a:r>
              <a:rPr lang="es-ES" b="1" dirty="0">
                <a:latin typeface="Arial Narrow" pitchFamily="34" charset="0"/>
              </a:rPr>
              <a:t>k</a:t>
            </a:r>
            <a:endParaRPr lang="es-ES" dirty="0">
              <a:latin typeface="Arial Narrow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45404"/>
              </p:ext>
            </p:extLst>
          </p:nvPr>
        </p:nvGraphicFramePr>
        <p:xfrm>
          <a:off x="2819400" y="4318000"/>
          <a:ext cx="41910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/>
                <a:gridCol w="838200"/>
                <a:gridCol w="838200"/>
                <a:gridCol w="838200"/>
                <a:gridCol w="8382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b="1" dirty="0" smtClean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latin typeface="Arial Narrow" pitchFamily="34" charset="0"/>
                        </a:rPr>
                        <a:t>A</a:t>
                      </a:r>
                      <a:r>
                        <a:rPr lang="es-ES" b="1" baseline="-25000" dirty="0" smtClean="0">
                          <a:latin typeface="Arial Narrow" pitchFamily="34" charset="0"/>
                        </a:rPr>
                        <a:t>1</a:t>
                      </a:r>
                      <a:endParaRPr lang="es-ES" b="1" baseline="-250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>
                          <a:latin typeface="Arial Narrow" pitchFamily="34" charset="0"/>
                        </a:rPr>
                        <a:t>A</a:t>
                      </a:r>
                      <a:r>
                        <a:rPr lang="es-ES" b="1" baseline="-25000" dirty="0" smtClean="0">
                          <a:latin typeface="Arial Narrow" pitchFamily="34" charset="0"/>
                        </a:rPr>
                        <a:t>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latin typeface="Arial Narrow" pitchFamily="34" charset="0"/>
                        </a:rPr>
                        <a:t>A</a:t>
                      </a:r>
                      <a:r>
                        <a:rPr lang="es-ES" b="1" baseline="-25000" dirty="0" smtClean="0">
                          <a:latin typeface="Arial Narrow" pitchFamily="34" charset="0"/>
                        </a:rPr>
                        <a:t>3</a:t>
                      </a:r>
                      <a:endParaRPr lang="es-ES" b="1" baseline="-25000" dirty="0">
                        <a:latin typeface="Arial Narrow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latin typeface="Arial Narrow" pitchFamily="34" charset="0"/>
                        </a:rPr>
                        <a:t>…</a:t>
                      </a:r>
                      <a:endParaRPr lang="es-ES" b="1" dirty="0">
                        <a:latin typeface="Arial Narrow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>
                          <a:latin typeface="Arial Narrow" pitchFamily="34" charset="0"/>
                        </a:rPr>
                        <a:t>A</a:t>
                      </a:r>
                      <a:r>
                        <a:rPr lang="es-ES" b="1" baseline="-25000" dirty="0" smtClean="0">
                          <a:latin typeface="Arial Narrow" pitchFamily="34" charset="0"/>
                        </a:rPr>
                        <a:t>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---</a:t>
                      </a:r>
                      <a:endParaRPr lang="es-ES" sz="1000" b="0" baseline="-50000" dirty="0" smtClean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D</a:t>
                      </a:r>
                      <a:r>
                        <a:rPr lang="es-ES" baseline="-25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A</a:t>
                      </a:r>
                      <a:r>
                        <a:rPr lang="es-ES" sz="1200" baseline="-50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1</a:t>
                      </a:r>
                      <a:r>
                        <a:rPr lang="es-ES" baseline="-25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/A</a:t>
                      </a:r>
                      <a:r>
                        <a:rPr lang="es-ES" sz="1200" baseline="-50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D</a:t>
                      </a:r>
                      <a:r>
                        <a:rPr lang="es-ES" baseline="-25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A</a:t>
                      </a:r>
                      <a:r>
                        <a:rPr lang="es-ES" sz="1200" baseline="-50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1</a:t>
                      </a:r>
                      <a:r>
                        <a:rPr lang="es-ES" baseline="-25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/A</a:t>
                      </a:r>
                      <a:r>
                        <a:rPr lang="es-ES" sz="1200" baseline="-50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…</a:t>
                      </a:r>
                      <a:endParaRPr lang="es-ES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>
                          <a:latin typeface="Arial Narrow" pitchFamily="34" charset="0"/>
                        </a:rPr>
                        <a:t>A</a:t>
                      </a:r>
                      <a:r>
                        <a:rPr lang="es-ES" b="1" baseline="-25000" dirty="0" smtClean="0">
                          <a:latin typeface="Arial Narrow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D</a:t>
                      </a:r>
                      <a:r>
                        <a:rPr lang="es-ES" baseline="-25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A</a:t>
                      </a:r>
                      <a:r>
                        <a:rPr lang="es-ES" sz="1200" baseline="-50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2</a:t>
                      </a:r>
                      <a:r>
                        <a:rPr lang="es-ES" baseline="-25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/A</a:t>
                      </a:r>
                      <a:r>
                        <a:rPr lang="es-ES" sz="1200" baseline="-50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---</a:t>
                      </a:r>
                      <a:endParaRPr lang="es-ES" sz="1000" b="0" baseline="-50000" dirty="0" smtClean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D</a:t>
                      </a:r>
                      <a:r>
                        <a:rPr lang="es-ES" baseline="-25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A</a:t>
                      </a:r>
                      <a:r>
                        <a:rPr lang="es-ES" sz="1200" baseline="-50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2</a:t>
                      </a:r>
                      <a:r>
                        <a:rPr lang="es-ES" baseline="-25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/A</a:t>
                      </a:r>
                      <a:r>
                        <a:rPr lang="es-ES" sz="1200" baseline="-50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…</a:t>
                      </a:r>
                      <a:endParaRPr lang="es-ES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latin typeface="Arial Narrow" pitchFamily="34" charset="0"/>
                        </a:rPr>
                        <a:t>A</a:t>
                      </a:r>
                      <a:r>
                        <a:rPr lang="es-ES" b="1" baseline="-25000" dirty="0" smtClean="0">
                          <a:latin typeface="Arial Narrow" pitchFamily="34" charset="0"/>
                        </a:rPr>
                        <a:t>3</a:t>
                      </a:r>
                      <a:endParaRPr lang="es-ES" b="1" baseline="-250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D</a:t>
                      </a:r>
                      <a:r>
                        <a:rPr lang="es-ES" baseline="-25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A</a:t>
                      </a:r>
                      <a:r>
                        <a:rPr lang="es-ES" sz="1200" baseline="-50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3</a:t>
                      </a:r>
                      <a:r>
                        <a:rPr lang="es-ES" baseline="-25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/A</a:t>
                      </a:r>
                      <a:r>
                        <a:rPr lang="es-ES" sz="1200" baseline="-50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D</a:t>
                      </a:r>
                      <a:r>
                        <a:rPr lang="es-ES" baseline="-25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A</a:t>
                      </a:r>
                      <a:r>
                        <a:rPr lang="es-ES" sz="1200" baseline="-50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3</a:t>
                      </a:r>
                      <a:r>
                        <a:rPr lang="es-ES" baseline="-25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/A</a:t>
                      </a:r>
                      <a:r>
                        <a:rPr lang="es-ES" sz="1200" baseline="-50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---</a:t>
                      </a:r>
                      <a:endParaRPr lang="es-ES" sz="1000" b="0" baseline="-50000" dirty="0" smtClean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…</a:t>
                      </a:r>
                      <a:endParaRPr lang="es-ES" sz="1800" b="0" baseline="-50000" dirty="0" smtClean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baseline="-25000" dirty="0" smtClean="0">
                          <a:latin typeface="Arial Narrow" pitchFamily="34" charset="0"/>
                        </a:rPr>
                        <a:t>…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baseline="-25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…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baseline="-25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…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…</a:t>
                      </a:r>
                      <a:endParaRPr lang="es-ES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---</a:t>
                      </a:r>
                      <a:endParaRPr lang="es-ES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8393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Rectángulo"/>
              <p:cNvSpPr/>
              <p:nvPr/>
            </p:nvSpPr>
            <p:spPr>
              <a:xfrm>
                <a:off x="1524000" y="990600"/>
                <a:ext cx="6705600" cy="54653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ES" sz="1600" b="1" dirty="0" smtClean="0">
                    <a:latin typeface="Arial Narrow" pitchFamily="34" charset="0"/>
                  </a:rPr>
                  <a:t>UMBRALES DE CONCORDANCIA Y DISCORDANCIA.  </a:t>
                </a:r>
                <a:r>
                  <a:rPr lang="es-ES" dirty="0" smtClean="0">
                    <a:latin typeface="Arial Narrow" pitchFamily="34" charset="0"/>
                  </a:rPr>
                  <a:t>Se determinan los parámetros p y q y, a continuación, se analizan las relaciones de </a:t>
                </a:r>
                <a:r>
                  <a:rPr lang="es-ES" dirty="0" err="1" smtClean="0">
                    <a:latin typeface="Arial Narrow" pitchFamily="34" charset="0"/>
                  </a:rPr>
                  <a:t>sobreclasificación</a:t>
                </a:r>
                <a:r>
                  <a:rPr lang="es-ES" dirty="0" smtClean="0">
                    <a:latin typeface="Arial Narrow" pitchFamily="34" charset="0"/>
                  </a:rPr>
                  <a:t> para, por último, establecer la jerarquización de las alternativas propuestas.</a:t>
                </a:r>
              </a:p>
              <a:p>
                <a:pPr algn="just"/>
                <a:r>
                  <a:rPr lang="es-ES" dirty="0" smtClean="0">
                    <a:latin typeface="Arial Narrow" pitchFamily="34" charset="0"/>
                  </a:rPr>
                  <a:t>Los parámetros p y q vienen dados por las siguientes expresiones:</a:t>
                </a:r>
              </a:p>
              <a:p>
                <a:pPr algn="just"/>
                <a:endParaRPr lang="es-ES" dirty="0">
                  <a:latin typeface="Arial Narrow" pitchFamily="34" charset="0"/>
                </a:endParaRPr>
              </a:p>
              <a:p>
                <a:pPr algn="just"/>
                <a:endParaRPr lang="es-ES" dirty="0" smtClean="0">
                  <a:latin typeface="Arial Narrow" pitchFamily="34" charset="0"/>
                </a:endParaRPr>
              </a:p>
              <a:p>
                <a:pPr algn="just"/>
                <a:endParaRPr lang="es-ES" dirty="0">
                  <a:latin typeface="Arial Narrow" pitchFamily="34" charset="0"/>
                </a:endParaRPr>
              </a:p>
              <a:p>
                <a:pPr algn="just"/>
                <a:endParaRPr lang="es-ES" dirty="0" smtClean="0">
                  <a:latin typeface="Arial Narrow" pitchFamily="34" charset="0"/>
                </a:endParaRPr>
              </a:p>
              <a:p>
                <a:pPr algn="just"/>
                <a:endParaRPr lang="es-ES" dirty="0" smtClean="0">
                  <a:latin typeface="Arial Narrow" pitchFamily="34" charset="0"/>
                </a:endParaRPr>
              </a:p>
              <a:p>
                <a:pPr algn="just"/>
                <a:r>
                  <a:rPr lang="es-ES" dirty="0" smtClean="0">
                    <a:latin typeface="Arial Narrow" pitchFamily="34" charset="0"/>
                  </a:rPr>
                  <a:t>Para determinar la dominancia probable se comparan los elementos de la matriz de concordancia y el parámetro p.</a:t>
                </a:r>
              </a:p>
              <a:p>
                <a:pPr algn="just"/>
                <a:r>
                  <a:rPr lang="es-ES" dirty="0">
                    <a:latin typeface="Arial Narrow" pitchFamily="34" charset="0"/>
                  </a:rPr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s-E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s-E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s-ES" i="1">
                            <a:latin typeface="Cambria Math"/>
                          </a:rPr>
                          <m:t>/</m:t>
                        </m:r>
                        <m:sSub>
                          <m:sSubPr>
                            <m:ctrlPr>
                              <a:rPr lang="es-E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s-E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es-ES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s-ES" i="1">
                        <a:latin typeface="Cambria Math"/>
                        <a:ea typeface="Cambria Math"/>
                      </a:rPr>
                      <m:t>𝑝</m:t>
                    </m:r>
                  </m:oMath>
                </a14:m>
                <a:r>
                  <a:rPr lang="es-ES" dirty="0">
                    <a:latin typeface="Arial Narrow" pitchFamily="34" charset="0"/>
                  </a:rPr>
                  <a:t> entonces </a:t>
                </a:r>
                <a:r>
                  <a:rPr lang="es-ES" b="1" dirty="0" err="1">
                    <a:latin typeface="Arial Narrow" pitchFamily="34" charset="0"/>
                  </a:rPr>
                  <a:t>A</a:t>
                </a:r>
                <a:r>
                  <a:rPr lang="es-ES" baseline="-25000" dirty="0" err="1">
                    <a:latin typeface="Arial Narrow" pitchFamily="34" charset="0"/>
                  </a:rPr>
                  <a:t>i</a:t>
                </a:r>
                <a:r>
                  <a:rPr lang="es-ES" dirty="0">
                    <a:latin typeface="Arial Narrow" pitchFamily="34" charset="0"/>
                  </a:rPr>
                  <a:t> probablemente domina a </a:t>
                </a:r>
                <a:r>
                  <a:rPr lang="es-ES" b="1" dirty="0" smtClean="0">
                    <a:latin typeface="Arial Narrow" pitchFamily="34" charset="0"/>
                  </a:rPr>
                  <a:t>A</a:t>
                </a:r>
                <a:r>
                  <a:rPr lang="es-ES" b="1" baseline="-25000" dirty="0" smtClean="0">
                    <a:latin typeface="Arial Narrow" pitchFamily="34" charset="0"/>
                  </a:rPr>
                  <a:t>j</a:t>
                </a:r>
                <a:endParaRPr lang="es-ES" b="1" baseline="-25000" dirty="0">
                  <a:latin typeface="Arial Narrow" pitchFamily="34" charset="0"/>
                </a:endParaRPr>
              </a:p>
              <a:p>
                <a:pPr algn="just"/>
                <a:r>
                  <a:rPr lang="es-ES" dirty="0" smtClean="0">
                    <a:latin typeface="Arial Narrow" pitchFamily="34" charset="0"/>
                  </a:rPr>
                  <a:t>Si existe dominancia </a:t>
                </a:r>
                <a:r>
                  <a:rPr lang="es-ES" dirty="0">
                    <a:latin typeface="Arial Narrow" pitchFamily="34" charset="0"/>
                  </a:rPr>
                  <a:t>probable </a:t>
                </a:r>
                <a:r>
                  <a:rPr lang="es-ES" dirty="0" smtClean="0">
                    <a:latin typeface="Arial Narrow" pitchFamily="34" charset="0"/>
                  </a:rPr>
                  <a:t>se realiza la prueba para asegurar la dominancia con </a:t>
                </a:r>
                <a:r>
                  <a:rPr lang="es-ES" dirty="0">
                    <a:latin typeface="Arial Narrow" pitchFamily="34" charset="0"/>
                  </a:rPr>
                  <a:t>los elementos de la matriz de </a:t>
                </a:r>
                <a:r>
                  <a:rPr lang="es-ES" dirty="0" smtClean="0">
                    <a:latin typeface="Arial Narrow" pitchFamily="34" charset="0"/>
                  </a:rPr>
                  <a:t>discordancias </a:t>
                </a:r>
                <a:r>
                  <a:rPr lang="es-ES" dirty="0">
                    <a:latin typeface="Arial Narrow" pitchFamily="34" charset="0"/>
                  </a:rPr>
                  <a:t>y el parámetro </a:t>
                </a:r>
                <a:r>
                  <a:rPr lang="es-ES" dirty="0" smtClean="0">
                    <a:latin typeface="Arial Narrow" pitchFamily="34" charset="0"/>
                  </a:rPr>
                  <a:t>q.</a:t>
                </a:r>
                <a:endParaRPr lang="es-ES" dirty="0">
                  <a:latin typeface="Arial Narrow" pitchFamily="34" charset="0"/>
                </a:endParaRPr>
              </a:p>
              <a:p>
                <a:pPr algn="just"/>
                <a:r>
                  <a:rPr lang="es-ES" dirty="0">
                    <a:latin typeface="Arial Narrow" pitchFamily="34" charset="0"/>
                  </a:rPr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sSub>
                          <m:sSubPr>
                            <m:ctrlPr>
                              <a:rPr lang="es-E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s-E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s-ES" i="1">
                            <a:latin typeface="Cambria Math"/>
                          </a:rPr>
                          <m:t>/</m:t>
                        </m:r>
                        <m:sSub>
                          <m:sSubPr>
                            <m:ctrlPr>
                              <a:rPr lang="es-E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s-E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es-ES" i="1">
                        <a:latin typeface="Cambria Math"/>
                        <a:ea typeface="Cambria Math"/>
                      </a:rPr>
                      <m:t>&lt;</m:t>
                    </m:r>
                    <m:r>
                      <m:rPr>
                        <m:sty m:val="p"/>
                      </m:rPr>
                      <a:rPr lang="es-ES" b="0" i="0" smtClean="0">
                        <a:latin typeface="Cambria Math"/>
                        <a:ea typeface="Cambria Math"/>
                      </a:rPr>
                      <m:t>q</m:t>
                    </m:r>
                  </m:oMath>
                </a14:m>
                <a:r>
                  <a:rPr lang="es-ES" dirty="0">
                    <a:latin typeface="Arial Narrow" pitchFamily="34" charset="0"/>
                  </a:rPr>
                  <a:t> entonces </a:t>
                </a:r>
                <a:r>
                  <a:rPr lang="es-ES" b="1" dirty="0" err="1">
                    <a:latin typeface="Arial Narrow" pitchFamily="34" charset="0"/>
                  </a:rPr>
                  <a:t>A</a:t>
                </a:r>
                <a:r>
                  <a:rPr lang="es-ES" baseline="-25000" dirty="0" err="1">
                    <a:latin typeface="Arial Narrow" pitchFamily="34" charset="0"/>
                  </a:rPr>
                  <a:t>i</a:t>
                </a:r>
                <a:r>
                  <a:rPr lang="es-ES" dirty="0">
                    <a:latin typeface="Arial Narrow" pitchFamily="34" charset="0"/>
                  </a:rPr>
                  <a:t> </a:t>
                </a:r>
                <a:r>
                  <a:rPr lang="es-ES" dirty="0" smtClean="0">
                    <a:latin typeface="Arial Narrow" pitchFamily="34" charset="0"/>
                  </a:rPr>
                  <a:t>realmente </a:t>
                </a:r>
                <a:r>
                  <a:rPr lang="es-ES" dirty="0">
                    <a:latin typeface="Arial Narrow" pitchFamily="34" charset="0"/>
                  </a:rPr>
                  <a:t>domina a </a:t>
                </a:r>
                <a:r>
                  <a:rPr lang="es-ES" b="1" dirty="0" smtClean="0">
                    <a:latin typeface="Arial Narrow" pitchFamily="34" charset="0"/>
                  </a:rPr>
                  <a:t>A</a:t>
                </a:r>
                <a:r>
                  <a:rPr lang="es-ES" b="1" baseline="-25000" dirty="0" smtClean="0">
                    <a:latin typeface="Arial Narrow" pitchFamily="34" charset="0"/>
                  </a:rPr>
                  <a:t>j</a:t>
                </a:r>
              </a:p>
              <a:p>
                <a:pPr algn="just"/>
                <a:r>
                  <a:rPr lang="es-ES" dirty="0" smtClean="0">
                    <a:latin typeface="Arial Narrow" pitchFamily="34" charset="0"/>
                  </a:rPr>
                  <a:t>Este proceso se realiza construyendo las matrices de </a:t>
                </a:r>
                <a:r>
                  <a:rPr lang="es-ES" b="1" dirty="0" smtClean="0">
                    <a:latin typeface="Arial Narrow" pitchFamily="34" charset="0"/>
                  </a:rPr>
                  <a:t>dominancia concordante</a:t>
                </a:r>
                <a:r>
                  <a:rPr lang="es-ES" dirty="0" smtClean="0">
                    <a:latin typeface="Arial Narrow" pitchFamily="34" charset="0"/>
                  </a:rPr>
                  <a:t>, la de </a:t>
                </a:r>
                <a:r>
                  <a:rPr lang="es-ES" b="1" dirty="0" smtClean="0">
                    <a:latin typeface="Arial Narrow" pitchFamily="34" charset="0"/>
                  </a:rPr>
                  <a:t>dominancia discordante</a:t>
                </a:r>
                <a:r>
                  <a:rPr lang="es-ES" dirty="0" smtClean="0">
                    <a:latin typeface="Arial Narrow" pitchFamily="34" charset="0"/>
                  </a:rPr>
                  <a:t> y la de </a:t>
                </a:r>
                <a:r>
                  <a:rPr lang="es-ES" b="1" dirty="0" smtClean="0">
                    <a:latin typeface="Arial Narrow" pitchFamily="34" charset="0"/>
                  </a:rPr>
                  <a:t>dominancia agregada</a:t>
                </a:r>
                <a:r>
                  <a:rPr lang="es-ES" dirty="0" smtClean="0">
                    <a:latin typeface="Arial Narrow" pitchFamily="34" charset="0"/>
                  </a:rPr>
                  <a:t>. Por último, se dibuja el grafo con las relaciones entre alternativas.</a:t>
                </a:r>
              </a:p>
            </p:txBody>
          </p:sp>
        </mc:Choice>
        <mc:Fallback xmlns="">
          <p:sp>
            <p:nvSpPr>
              <p:cNvPr id="2" name="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990600"/>
                <a:ext cx="6705600" cy="5465342"/>
              </a:xfrm>
              <a:prstGeom prst="rect">
                <a:avLst/>
              </a:prstGeom>
              <a:blipFill rotWithShape="1">
                <a:blip r:embed="rId3"/>
                <a:stretch>
                  <a:fillRect l="-727" t="-446" r="-727" b="-89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CuadroTexto"/>
              <p:cNvSpPr txBox="1"/>
              <p:nvPr/>
            </p:nvSpPr>
            <p:spPr>
              <a:xfrm>
                <a:off x="3460376" y="2438400"/>
                <a:ext cx="2590800" cy="676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𝑝</m:t>
                      </m:r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E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s-ES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ES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s-ES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s-ES" b="0" i="1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s-ES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s-ES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s-E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0" i="1" smtClean="0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s-E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b="0" i="1" smtClean="0">
                                              <a:latin typeface="Cambria Math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s-E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s-ES" b="0" i="1" smtClean="0">
                                          <a:latin typeface="Cambria Math"/>
                                        </a:rPr>
                                        <m:t>/</m:t>
                                      </m:r>
                                      <m:sSub>
                                        <m:sSubPr>
                                          <m:ctrlPr>
                                            <a:rPr lang="es-E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b="0" i="1" smtClean="0">
                                              <a:latin typeface="Cambria Math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s-ES" b="0" i="1" smtClean="0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nary>
                            </m:e>
                          </m:nary>
                        </m:num>
                        <m:den>
                          <m:sSup>
                            <m:sSup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376" y="2438400"/>
                <a:ext cx="2590800" cy="67614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3625723" y="3165027"/>
                <a:ext cx="2260106" cy="6761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𝑞</m:t>
                      </m:r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E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s-ES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ES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s-ES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s-ES" b="0" i="1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s-ES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s-ES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s-E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0" i="1" smtClean="0"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s-E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b="0" i="1" smtClean="0">
                                              <a:latin typeface="Cambria Math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s-E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s-ES" b="0" i="1" smtClean="0">
                                          <a:latin typeface="Cambria Math"/>
                                        </a:rPr>
                                        <m:t>/</m:t>
                                      </m:r>
                                      <m:sSub>
                                        <m:sSubPr>
                                          <m:ctrlPr>
                                            <a:rPr lang="es-E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b="0" i="1" smtClean="0">
                                              <a:latin typeface="Cambria Math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s-ES" b="0" i="1" smtClean="0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nary>
                            </m:e>
                          </m:nary>
                        </m:num>
                        <m:den>
                          <m:sSup>
                            <m:sSup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723" y="3165027"/>
                <a:ext cx="2260106" cy="67614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553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1115546" y="1066800"/>
            <a:ext cx="7266454" cy="5619066"/>
            <a:chOff x="1115546" y="1162734"/>
            <a:chExt cx="7266454" cy="5619066"/>
          </a:xfrm>
        </p:grpSpPr>
        <p:sp>
          <p:nvSpPr>
            <p:cNvPr id="2" name="1 Rectángulo redondeado"/>
            <p:cNvSpPr/>
            <p:nvPr/>
          </p:nvSpPr>
          <p:spPr>
            <a:xfrm>
              <a:off x="3096746" y="1162734"/>
              <a:ext cx="3276600" cy="646331"/>
            </a:xfrm>
            <a:prstGeom prst="roundRect">
              <a:avLst/>
            </a:prstGeom>
            <a:noFill/>
            <a:ln>
              <a:solidFill>
                <a:srgbClr val="99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2 Rectángulo"/>
            <p:cNvSpPr/>
            <p:nvPr/>
          </p:nvSpPr>
          <p:spPr>
            <a:xfrm>
              <a:off x="3616524" y="2080869"/>
              <a:ext cx="2286000" cy="609600"/>
            </a:xfrm>
            <a:prstGeom prst="rect">
              <a:avLst/>
            </a:prstGeom>
            <a:noFill/>
            <a:ln>
              <a:solidFill>
                <a:srgbClr val="99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3389838" y="1162734"/>
              <a:ext cx="27430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b="1" dirty="0" smtClean="0">
                  <a:latin typeface="Arial Narrow" pitchFamily="34" charset="0"/>
                </a:rPr>
                <a:t>Definición del problema</a:t>
              </a:r>
            </a:p>
            <a:p>
              <a:pPr algn="ctr"/>
              <a:r>
                <a:rPr lang="es-ES" dirty="0" smtClean="0">
                  <a:latin typeface="Arial Narrow" pitchFamily="34" charset="0"/>
                </a:rPr>
                <a:t>Alternativas - Criterios - 	Pesos</a:t>
              </a:r>
              <a:endParaRPr lang="es-ES" dirty="0">
                <a:latin typeface="Arial Narrow" pitchFamily="34" charset="0"/>
              </a:endParaRP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3616524" y="2044138"/>
              <a:ext cx="237597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dirty="0" smtClean="0">
                  <a:latin typeface="Arial Narrow" pitchFamily="34" charset="0"/>
                </a:rPr>
                <a:t>Construcción de la matriz </a:t>
              </a:r>
              <a:endParaRPr lang="es-ES" dirty="0">
                <a:latin typeface="Arial Narrow" pitchFamily="34" charset="0"/>
              </a:endParaRPr>
            </a:p>
            <a:p>
              <a:pPr algn="ctr"/>
              <a:r>
                <a:rPr lang="es-ES" dirty="0" smtClean="0">
                  <a:latin typeface="Arial Narrow" pitchFamily="34" charset="0"/>
                </a:rPr>
                <a:t>decisional</a:t>
              </a: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1115546" y="3531864"/>
              <a:ext cx="2286000" cy="609600"/>
            </a:xfrm>
            <a:prstGeom prst="rect">
              <a:avLst/>
            </a:prstGeom>
            <a:noFill/>
            <a:ln>
              <a:solidFill>
                <a:srgbClr val="99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178063" y="3505200"/>
              <a:ext cx="225093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dirty="0" smtClean="0">
                  <a:latin typeface="Arial Narrow" pitchFamily="34" charset="0"/>
                </a:rPr>
                <a:t>Generación de la matriz </a:t>
              </a:r>
            </a:p>
            <a:p>
              <a:pPr algn="ctr"/>
              <a:r>
                <a:rPr lang="es-ES" dirty="0" smtClean="0">
                  <a:latin typeface="Arial Narrow" pitchFamily="34" charset="0"/>
                </a:rPr>
                <a:t>de concordancias</a:t>
              </a:r>
              <a:endParaRPr lang="es-ES" dirty="0">
                <a:latin typeface="Arial Narrow" pitchFamily="34" charset="0"/>
              </a:endParaRP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6096000" y="4154269"/>
              <a:ext cx="2286000" cy="609600"/>
            </a:xfrm>
            <a:prstGeom prst="rect">
              <a:avLst/>
            </a:prstGeom>
            <a:noFill/>
            <a:ln>
              <a:solidFill>
                <a:srgbClr val="99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6102488" y="4154269"/>
              <a:ext cx="225093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dirty="0">
                  <a:latin typeface="Arial Narrow" pitchFamily="34" charset="0"/>
                </a:rPr>
                <a:t>Generación de la matriz </a:t>
              </a:r>
            </a:p>
            <a:p>
              <a:pPr algn="ctr"/>
              <a:r>
                <a:rPr lang="es-ES" dirty="0">
                  <a:latin typeface="Arial Narrow" pitchFamily="34" charset="0"/>
                </a:rPr>
                <a:t>de </a:t>
              </a:r>
              <a:r>
                <a:rPr lang="es-ES" dirty="0" smtClean="0">
                  <a:latin typeface="Arial Narrow" pitchFamily="34" charset="0"/>
                </a:rPr>
                <a:t>discordancias</a:t>
              </a:r>
              <a:endParaRPr lang="es-ES" dirty="0">
                <a:latin typeface="Arial Narrow" pitchFamily="34" charset="0"/>
              </a:endParaRPr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3169885" y="4960143"/>
              <a:ext cx="3203461" cy="886599"/>
            </a:xfrm>
            <a:prstGeom prst="rect">
              <a:avLst/>
            </a:prstGeom>
            <a:noFill/>
            <a:ln>
              <a:solidFill>
                <a:srgbClr val="99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3169885" y="4923413"/>
              <a:ext cx="317907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dirty="0" smtClean="0">
                  <a:latin typeface="Arial Narrow" pitchFamily="34" charset="0"/>
                </a:rPr>
                <a:t>Matriz de dominancias concordante</a:t>
              </a:r>
            </a:p>
            <a:p>
              <a:pPr algn="ctr"/>
              <a:r>
                <a:rPr lang="es-ES" dirty="0" smtClean="0">
                  <a:latin typeface="Arial Narrow" pitchFamily="34" charset="0"/>
                </a:rPr>
                <a:t>Matriz de dominancias discordante</a:t>
              </a:r>
            </a:p>
            <a:p>
              <a:pPr algn="ctr"/>
              <a:r>
                <a:rPr lang="es-ES" dirty="0" smtClean="0">
                  <a:latin typeface="Arial Narrow" pitchFamily="34" charset="0"/>
                </a:rPr>
                <a:t>Matriz de dominancia agregada</a:t>
              </a: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3937124" y="6162133"/>
              <a:ext cx="1734771" cy="609600"/>
            </a:xfrm>
            <a:prstGeom prst="rect">
              <a:avLst/>
            </a:prstGeom>
            <a:noFill/>
            <a:ln>
              <a:solidFill>
                <a:srgbClr val="99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4032084" y="6135469"/>
              <a:ext cx="151355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dirty="0" smtClean="0">
                  <a:latin typeface="Arial Narrow" pitchFamily="34" charset="0"/>
                </a:rPr>
                <a:t>Grafo</a:t>
              </a:r>
            </a:p>
            <a:p>
              <a:pPr algn="ctr"/>
              <a:r>
                <a:rPr lang="es-ES" dirty="0" smtClean="0">
                  <a:latin typeface="Arial Narrow" pitchFamily="34" charset="0"/>
                </a:rPr>
                <a:t>de dominancias</a:t>
              </a:r>
              <a:endParaRPr lang="es-ES" dirty="0">
                <a:latin typeface="Arial Narrow" pitchFamily="34" charset="0"/>
              </a:endParaRPr>
            </a:p>
          </p:txBody>
        </p:sp>
        <p:cxnSp>
          <p:nvCxnSpPr>
            <p:cNvPr id="25" name="24 Conector recto de flecha"/>
            <p:cNvCxnSpPr>
              <a:stCxn id="2" idx="2"/>
            </p:cNvCxnSpPr>
            <p:nvPr/>
          </p:nvCxnSpPr>
          <p:spPr>
            <a:xfrm flipH="1">
              <a:off x="4733925" y="1809065"/>
              <a:ext cx="1121" cy="286435"/>
            </a:xfrm>
            <a:prstGeom prst="straightConnector1">
              <a:avLst/>
            </a:prstGeom>
            <a:ln w="28575">
              <a:solidFill>
                <a:srgbClr val="99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4 Conector angular"/>
            <p:cNvCxnSpPr>
              <a:stCxn id="3" idx="1"/>
              <a:endCxn id="10" idx="0"/>
            </p:cNvCxnSpPr>
            <p:nvPr/>
          </p:nvCxnSpPr>
          <p:spPr>
            <a:xfrm rot="10800000" flipV="1">
              <a:off x="2258546" y="2385668"/>
              <a:ext cx="1357978" cy="1146195"/>
            </a:xfrm>
            <a:prstGeom prst="bentConnector2">
              <a:avLst/>
            </a:prstGeom>
            <a:ln w="28575">
              <a:solidFill>
                <a:srgbClr val="99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Conector angular"/>
            <p:cNvCxnSpPr>
              <a:stCxn id="3" idx="3"/>
            </p:cNvCxnSpPr>
            <p:nvPr/>
          </p:nvCxnSpPr>
          <p:spPr>
            <a:xfrm>
              <a:off x="5902524" y="2385669"/>
              <a:ext cx="1498240" cy="342051"/>
            </a:xfrm>
            <a:prstGeom prst="bentConnector3">
              <a:avLst>
                <a:gd name="adj1" fmla="val 99906"/>
              </a:avLst>
            </a:prstGeom>
            <a:ln w="28575">
              <a:solidFill>
                <a:srgbClr val="99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angular"/>
            <p:cNvCxnSpPr>
              <a:endCxn id="14" idx="1"/>
            </p:cNvCxnSpPr>
            <p:nvPr/>
          </p:nvCxnSpPr>
          <p:spPr>
            <a:xfrm rot="16200000" flipH="1">
              <a:off x="2085793" y="4319351"/>
              <a:ext cx="1249174" cy="919010"/>
            </a:xfrm>
            <a:prstGeom prst="bentConnector2">
              <a:avLst/>
            </a:prstGeom>
            <a:ln w="28575">
              <a:solidFill>
                <a:srgbClr val="99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40 Conector angular"/>
            <p:cNvCxnSpPr>
              <a:endCxn id="14" idx="3"/>
            </p:cNvCxnSpPr>
            <p:nvPr/>
          </p:nvCxnSpPr>
          <p:spPr>
            <a:xfrm rot="10800000" flipV="1">
              <a:off x="6373346" y="4763867"/>
              <a:ext cx="1027442" cy="639576"/>
            </a:xfrm>
            <a:prstGeom prst="bentConnector3">
              <a:avLst>
                <a:gd name="adj1" fmla="val -1043"/>
              </a:avLst>
            </a:prstGeom>
            <a:ln w="28575">
              <a:solidFill>
                <a:srgbClr val="99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45 Conector recto de flecha"/>
            <p:cNvCxnSpPr>
              <a:stCxn id="15" idx="2"/>
            </p:cNvCxnSpPr>
            <p:nvPr/>
          </p:nvCxnSpPr>
          <p:spPr>
            <a:xfrm>
              <a:off x="4759423" y="5846743"/>
              <a:ext cx="7597" cy="325457"/>
            </a:xfrm>
            <a:prstGeom prst="straightConnector1">
              <a:avLst/>
            </a:prstGeom>
            <a:ln w="28575">
              <a:solidFill>
                <a:srgbClr val="99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18 Grupo"/>
            <p:cNvGrpSpPr/>
            <p:nvPr/>
          </p:nvGrpSpPr>
          <p:grpSpPr>
            <a:xfrm>
              <a:off x="6570732" y="2708385"/>
              <a:ext cx="1688386" cy="1116295"/>
              <a:chOff x="6525746" y="5202703"/>
              <a:chExt cx="1688386" cy="1116295"/>
            </a:xfrm>
          </p:grpSpPr>
          <p:sp>
            <p:nvSpPr>
              <p:cNvPr id="23" name="22 Rectángulo"/>
              <p:cNvSpPr/>
              <p:nvPr/>
            </p:nvSpPr>
            <p:spPr>
              <a:xfrm>
                <a:off x="6525746" y="5222038"/>
                <a:ext cx="1674630" cy="442330"/>
              </a:xfrm>
              <a:prstGeom prst="rect">
                <a:avLst/>
              </a:prstGeom>
              <a:noFill/>
              <a:ln>
                <a:solidFill>
                  <a:srgbClr val="99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23 Rectángulo"/>
              <p:cNvSpPr/>
              <p:nvPr/>
            </p:nvSpPr>
            <p:spPr>
              <a:xfrm>
                <a:off x="6556976" y="5202703"/>
                <a:ext cx="16433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" sz="1200" dirty="0" smtClean="0">
                    <a:latin typeface="Arial Narrow" pitchFamily="34" charset="0"/>
                  </a:rPr>
                  <a:t>Construcción de la matriz </a:t>
                </a:r>
                <a:endParaRPr lang="es-ES" sz="1200" dirty="0">
                  <a:latin typeface="Arial Narrow" pitchFamily="34" charset="0"/>
                </a:endParaRPr>
              </a:p>
              <a:p>
                <a:pPr algn="ctr"/>
                <a:r>
                  <a:rPr lang="es-ES" sz="1200" dirty="0" smtClean="0">
                    <a:latin typeface="Arial Narrow" pitchFamily="34" charset="0"/>
                  </a:rPr>
                  <a:t>decisional normalizada</a:t>
                </a:r>
                <a:endParaRPr lang="es-ES" sz="1200" dirty="0">
                  <a:latin typeface="Arial Narrow" pitchFamily="34" charset="0"/>
                </a:endParaRPr>
              </a:p>
            </p:txBody>
          </p:sp>
          <p:sp>
            <p:nvSpPr>
              <p:cNvPr id="26" name="25 Rectángulo"/>
              <p:cNvSpPr/>
              <p:nvPr/>
            </p:nvSpPr>
            <p:spPr>
              <a:xfrm>
                <a:off x="6539502" y="5876668"/>
                <a:ext cx="1674630" cy="442330"/>
              </a:xfrm>
              <a:prstGeom prst="rect">
                <a:avLst/>
              </a:prstGeom>
              <a:noFill/>
              <a:ln>
                <a:solidFill>
                  <a:srgbClr val="99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7" name="26 Rectángulo"/>
              <p:cNvSpPr/>
              <p:nvPr/>
            </p:nvSpPr>
            <p:spPr>
              <a:xfrm>
                <a:off x="6570732" y="5857333"/>
                <a:ext cx="16433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" sz="1200" dirty="0" smtClean="0">
                    <a:latin typeface="Arial Narrow" pitchFamily="34" charset="0"/>
                  </a:rPr>
                  <a:t>Construcción de la matriz </a:t>
                </a:r>
                <a:endParaRPr lang="es-ES" sz="1200" dirty="0">
                  <a:latin typeface="Arial Narrow" pitchFamily="34" charset="0"/>
                </a:endParaRPr>
              </a:p>
              <a:p>
                <a:pPr algn="ctr"/>
                <a:r>
                  <a:rPr lang="es-ES" sz="1200" dirty="0" smtClean="0">
                    <a:latin typeface="Arial Narrow" pitchFamily="34" charset="0"/>
                  </a:rPr>
                  <a:t>decisional ponderada</a:t>
                </a:r>
                <a:endParaRPr lang="es-ES" sz="1200" dirty="0">
                  <a:latin typeface="Arial Narrow" pitchFamily="34" charset="0"/>
                </a:endParaRPr>
              </a:p>
            </p:txBody>
          </p:sp>
          <p:cxnSp>
            <p:nvCxnSpPr>
              <p:cNvPr id="28" name="27 Conector recto de flecha"/>
              <p:cNvCxnSpPr/>
              <p:nvPr/>
            </p:nvCxnSpPr>
            <p:spPr>
              <a:xfrm flipH="1">
                <a:off x="7355778" y="5667375"/>
                <a:ext cx="2285" cy="209293"/>
              </a:xfrm>
              <a:prstGeom prst="straightConnector1">
                <a:avLst/>
              </a:prstGeom>
              <a:ln w="28575">
                <a:solidFill>
                  <a:srgbClr val="9933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55 Conector recto de flecha"/>
            <p:cNvCxnSpPr/>
            <p:nvPr/>
          </p:nvCxnSpPr>
          <p:spPr>
            <a:xfrm>
              <a:off x="7396163" y="3843338"/>
              <a:ext cx="4625" cy="298126"/>
            </a:xfrm>
            <a:prstGeom prst="straightConnector1">
              <a:avLst/>
            </a:prstGeom>
            <a:ln w="28575">
              <a:solidFill>
                <a:srgbClr val="99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553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95400" y="1166843"/>
            <a:ext cx="7315200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ES" sz="1600" b="1" dirty="0">
                <a:latin typeface="Arial Narrow" pitchFamily="34" charset="0"/>
              </a:rPr>
              <a:t>EJEMPLO: </a:t>
            </a:r>
            <a:r>
              <a:rPr lang="es-ES" sz="1600" dirty="0">
                <a:latin typeface="Arial Narrow" pitchFamily="34" charset="0"/>
              </a:rPr>
              <a:t>La empresa multinacional X, en periodo de expansión, intenta determinar el país en el cual instalará una nueva factoría. Después de una selección previa, quedan como candidatos Alemania, Francia, Inglaterra y España, de los que solo uno deberá ser seleccionado.  La localización en uno u otro país depende fundamentalmente de los siguientes criterios: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ES" sz="1600" dirty="0">
                <a:latin typeface="Arial Narrow" pitchFamily="34" charset="0"/>
              </a:rPr>
              <a:t>a) Calidad de la materia prima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ES" sz="1600" dirty="0">
                <a:latin typeface="Arial Narrow" pitchFamily="34" charset="0"/>
              </a:rPr>
              <a:t>b) Actividad sindical, de forma que una actividad fuerte influirá negativamente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ES" sz="1600" dirty="0">
                <a:latin typeface="Arial Narrow" pitchFamily="34" charset="0"/>
              </a:rPr>
              <a:t>c) Legislación relativa a empresas multinacionales en los respectivos países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ES" sz="1600" dirty="0">
                <a:latin typeface="Arial Narrow" pitchFamily="34" charset="0"/>
              </a:rPr>
              <a:t>d) Calidad de vida en el entorno de la empresa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ES" sz="1600" dirty="0">
                <a:latin typeface="Arial Narrow" pitchFamily="34" charset="0"/>
              </a:rPr>
              <a:t>En la siguiente tabla se dan las evaluaciones para cada posible ubicación: 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697708"/>
              </p:ext>
            </p:extLst>
          </p:nvPr>
        </p:nvGraphicFramePr>
        <p:xfrm>
          <a:off x="1828800" y="4191000"/>
          <a:ext cx="6248400" cy="175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9680"/>
                <a:gridCol w="1249680"/>
                <a:gridCol w="1249680"/>
                <a:gridCol w="1249680"/>
                <a:gridCol w="124968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Alemania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Francia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Inglaterra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España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Materia prima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Regular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Buena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Regular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Buena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Actividad sindical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Arial Narrow" pitchFamily="34" charset="0"/>
                        </a:rPr>
                        <a:t>Regular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Arial Narrow" pitchFamily="34" charset="0"/>
                        </a:rPr>
                        <a:t>Regular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Arial Narrow" pitchFamily="34" charset="0"/>
                        </a:rPr>
                        <a:t>Mala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Arial Narrow" pitchFamily="34" charset="0"/>
                        </a:rPr>
                        <a:t>Mala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Legislación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Mala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Arial Narrow" pitchFamily="34" charset="0"/>
                        </a:rPr>
                        <a:t>Buena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Arial Narrow" pitchFamily="34" charset="0"/>
                        </a:rPr>
                        <a:t>Mala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Arial Narrow" pitchFamily="34" charset="0"/>
                        </a:rPr>
                        <a:t>Buena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Calidad de vida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Arial Narrow" pitchFamily="34" charset="0"/>
                        </a:rPr>
                        <a:t>Buena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Arial Narrow" pitchFamily="34" charset="0"/>
                        </a:rPr>
                        <a:t>Regular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Arial Narrow" pitchFamily="34" charset="0"/>
                        </a:rPr>
                        <a:t>Regular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Arial Narrow" pitchFamily="34" charset="0"/>
                        </a:rPr>
                        <a:t>Buena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553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173830"/>
              </p:ext>
            </p:extLst>
          </p:nvPr>
        </p:nvGraphicFramePr>
        <p:xfrm>
          <a:off x="1676400" y="1595120"/>
          <a:ext cx="6248400" cy="175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9680"/>
                <a:gridCol w="1249680"/>
                <a:gridCol w="1249680"/>
                <a:gridCol w="1249680"/>
                <a:gridCol w="124968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Alemania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Francia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Inglaterra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España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Materia prima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Regular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Buena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Regular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Buena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Actividad sindical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Arial Narrow" pitchFamily="34" charset="0"/>
                        </a:rPr>
                        <a:t>Regular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Arial Narrow" pitchFamily="34" charset="0"/>
                        </a:rPr>
                        <a:t>Regular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Arial Narrow" pitchFamily="34" charset="0"/>
                        </a:rPr>
                        <a:t>Mala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Arial Narrow" pitchFamily="34" charset="0"/>
                        </a:rPr>
                        <a:t>Mala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Legislación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Mala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Arial Narrow" pitchFamily="34" charset="0"/>
                        </a:rPr>
                        <a:t>Buena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Arial Narrow" pitchFamily="34" charset="0"/>
                        </a:rPr>
                        <a:t>Mala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Arial Narrow" pitchFamily="34" charset="0"/>
                        </a:rPr>
                        <a:t>Buena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Calidad de vida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Arial Narrow" pitchFamily="34" charset="0"/>
                        </a:rPr>
                        <a:t>Buena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Arial Narrow" pitchFamily="34" charset="0"/>
                        </a:rPr>
                        <a:t>Regular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Arial Narrow" pitchFamily="34" charset="0"/>
                        </a:rPr>
                        <a:t>Regular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Arial Narrow" pitchFamily="34" charset="0"/>
                        </a:rPr>
                        <a:t>Buena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117226"/>
              </p:ext>
            </p:extLst>
          </p:nvPr>
        </p:nvGraphicFramePr>
        <p:xfrm>
          <a:off x="1676400" y="3835400"/>
          <a:ext cx="6248400" cy="20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1400"/>
                <a:gridCol w="1041400"/>
                <a:gridCol w="1041400"/>
                <a:gridCol w="1041400"/>
                <a:gridCol w="1041400"/>
                <a:gridCol w="1041400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Criterios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Pesos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Alternativas a evaluar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A1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A2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A3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A4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C1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 Narrow" pitchFamily="34" charset="0"/>
                        </a:rPr>
                        <a:t>0,1</a:t>
                      </a:r>
                      <a:endParaRPr lang="es-ES" sz="16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 Narrow" pitchFamily="34" charset="0"/>
                        </a:rPr>
                        <a:t>2</a:t>
                      </a:r>
                      <a:endParaRPr lang="es-ES" sz="16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 Narrow" pitchFamily="34" charset="0"/>
                        </a:rPr>
                        <a:t>3</a:t>
                      </a:r>
                      <a:endParaRPr lang="es-ES" sz="16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 Narrow" pitchFamily="34" charset="0"/>
                        </a:rPr>
                        <a:t>2</a:t>
                      </a:r>
                      <a:endParaRPr lang="es-ES" sz="16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 Narrow" pitchFamily="34" charset="0"/>
                        </a:rPr>
                        <a:t>3</a:t>
                      </a:r>
                      <a:endParaRPr lang="es-ES" sz="1600" dirty="0"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C2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 Narrow" pitchFamily="34" charset="0"/>
                        </a:rPr>
                        <a:t>0,4</a:t>
                      </a:r>
                      <a:endParaRPr lang="es-ES" sz="16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itchFamily="34" charset="0"/>
                        </a:rPr>
                        <a:t>1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C3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 Narrow" pitchFamily="34" charset="0"/>
                        </a:rPr>
                        <a:t>0,3</a:t>
                      </a:r>
                      <a:endParaRPr lang="es-ES" sz="16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 Narrow" pitchFamily="34" charset="0"/>
                        </a:rPr>
                        <a:t>1</a:t>
                      </a:r>
                      <a:endParaRPr lang="es-ES" sz="16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itchFamily="34" charset="0"/>
                        </a:rPr>
                        <a:t>3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C4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 Narrow" pitchFamily="34" charset="0"/>
                        </a:rPr>
                        <a:t>0,2</a:t>
                      </a:r>
                      <a:endParaRPr lang="es-ES" sz="16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itchFamily="34" charset="0"/>
                        </a:rPr>
                        <a:t>3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553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845874"/>
              </p:ext>
            </p:extLst>
          </p:nvPr>
        </p:nvGraphicFramePr>
        <p:xfrm>
          <a:off x="2044700" y="4038600"/>
          <a:ext cx="5207000" cy="175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1400"/>
                <a:gridCol w="1041400"/>
                <a:gridCol w="1041400"/>
                <a:gridCol w="1041400"/>
                <a:gridCol w="1041400"/>
              </a:tblGrid>
              <a:tr h="0">
                <a:tc>
                  <a:txBody>
                    <a:bodyPr/>
                    <a:lstStyle/>
                    <a:p>
                      <a:pPr algn="r"/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A</a:t>
                      </a:r>
                      <a:r>
                        <a:rPr lang="es-ES" sz="1200" baseline="-25000" dirty="0" smtClean="0">
                          <a:latin typeface="Arial Narrow" pitchFamily="34" charset="0"/>
                        </a:rPr>
                        <a:t>1</a:t>
                      </a:r>
                      <a:endParaRPr lang="es-ES" sz="1200" baseline="-250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A</a:t>
                      </a:r>
                      <a:r>
                        <a:rPr lang="es-ES" sz="1200" baseline="-25000" dirty="0" smtClean="0">
                          <a:latin typeface="Arial Narrow" pitchFamily="34" charset="0"/>
                        </a:rPr>
                        <a:t>2</a:t>
                      </a:r>
                      <a:endParaRPr lang="es-ES" sz="1200" baseline="-250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A</a:t>
                      </a:r>
                      <a:r>
                        <a:rPr lang="es-ES" sz="1200" baseline="-25000" dirty="0" smtClean="0">
                          <a:latin typeface="Arial Narrow" pitchFamily="34" charset="0"/>
                        </a:rPr>
                        <a:t>3</a:t>
                      </a:r>
                      <a:endParaRPr lang="es-ES" sz="1200" baseline="-250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A</a:t>
                      </a:r>
                      <a:r>
                        <a:rPr lang="es-ES" sz="1200" baseline="-25000" dirty="0" smtClean="0">
                          <a:latin typeface="Arial Narrow" pitchFamily="34" charset="0"/>
                        </a:rPr>
                        <a:t>4</a:t>
                      </a:r>
                      <a:endParaRPr lang="es-ES" sz="1200" baseline="-250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" sz="1200" dirty="0" smtClean="0">
                          <a:latin typeface="Arial Narrow" pitchFamily="34" charset="0"/>
                        </a:rPr>
                        <a:t>A</a:t>
                      </a:r>
                      <a:r>
                        <a:rPr lang="es-ES" sz="1200" baseline="-25000" dirty="0" smtClean="0">
                          <a:latin typeface="Arial Narrow" pitchFamily="34" charset="0"/>
                        </a:rPr>
                        <a:t>1</a:t>
                      </a:r>
                      <a:endParaRPr lang="es-ES" sz="1200" baseline="-250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 Narrow" pitchFamily="34" charset="0"/>
                        </a:rPr>
                        <a:t>-</a:t>
                      </a:r>
                      <a:endParaRPr lang="es-ES" sz="1600" dirty="0">
                        <a:latin typeface="Arial Narrow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 Narrow" pitchFamily="34" charset="0"/>
                        </a:rPr>
                        <a:t>0,6</a:t>
                      </a:r>
                      <a:endParaRPr lang="es-ES" sz="1600" dirty="0">
                        <a:latin typeface="Arial Narrow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 Narrow" pitchFamily="34" charset="0"/>
                        </a:rPr>
                        <a:t>1</a:t>
                      </a:r>
                      <a:endParaRPr lang="es-ES" sz="1600" dirty="0">
                        <a:latin typeface="Arial Narrow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 Narrow" pitchFamily="34" charset="0"/>
                        </a:rPr>
                        <a:t>0,6</a:t>
                      </a:r>
                      <a:endParaRPr lang="es-ES" sz="1600" dirty="0">
                        <a:latin typeface="Arial Narrow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" sz="1200" dirty="0" smtClean="0">
                          <a:latin typeface="Arial Narrow" pitchFamily="34" charset="0"/>
                        </a:rPr>
                        <a:t>A</a:t>
                      </a:r>
                      <a:r>
                        <a:rPr lang="es-ES" sz="1200" baseline="-25000" dirty="0" smtClean="0">
                          <a:latin typeface="Arial Narrow" pitchFamily="34" charset="0"/>
                        </a:rPr>
                        <a:t>2</a:t>
                      </a:r>
                      <a:endParaRPr lang="es-ES" sz="1200" baseline="-250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itchFamily="34" charset="0"/>
                        </a:rPr>
                        <a:t>0,8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itchFamily="34" charset="0"/>
                        </a:rPr>
                        <a:t>0,8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" sz="1200" dirty="0" smtClean="0">
                          <a:latin typeface="Arial Narrow" pitchFamily="34" charset="0"/>
                        </a:rPr>
                        <a:t>A</a:t>
                      </a:r>
                      <a:r>
                        <a:rPr lang="es-ES" sz="1200" baseline="-25000" dirty="0" smtClean="0">
                          <a:latin typeface="Arial Narrow" pitchFamily="34" charset="0"/>
                        </a:rPr>
                        <a:t>3</a:t>
                      </a:r>
                      <a:endParaRPr lang="es-ES" sz="1200" baseline="-250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 Narrow" pitchFamily="34" charset="0"/>
                        </a:rPr>
                        <a:t>0,4</a:t>
                      </a:r>
                      <a:endParaRPr lang="es-ES" sz="1600" dirty="0">
                        <a:latin typeface="Arial Narrow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itchFamily="34" charset="0"/>
                        </a:rPr>
                        <a:t>0,2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itchFamily="34" charset="0"/>
                        </a:rPr>
                        <a:t>0,4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" sz="1200" dirty="0" smtClean="0">
                          <a:latin typeface="Arial Narrow" pitchFamily="34" charset="0"/>
                        </a:rPr>
                        <a:t>A</a:t>
                      </a:r>
                      <a:r>
                        <a:rPr lang="es-ES" sz="1200" baseline="-25000" dirty="0" smtClean="0">
                          <a:latin typeface="Arial Narrow" pitchFamily="34" charset="0"/>
                        </a:rPr>
                        <a:t>4</a:t>
                      </a:r>
                      <a:endParaRPr lang="es-ES" sz="1200" baseline="-250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itchFamily="34" charset="0"/>
                        </a:rPr>
                        <a:t>0,6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itchFamily="34" charset="0"/>
                        </a:rPr>
                        <a:t>0,6</a:t>
                      </a:r>
                    </a:p>
                  </a:txBody>
                  <a:tcPr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itchFamily="34" charset="0"/>
                        </a:rPr>
                        <a:t>1</a:t>
                      </a:r>
                    </a:p>
                  </a:txBody>
                  <a:tcPr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itchFamily="34" charset="0"/>
                        </a:rPr>
                        <a:t>-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1 Rectángulo"/>
          <p:cNvSpPr/>
          <p:nvPr/>
        </p:nvSpPr>
        <p:spPr>
          <a:xfrm>
            <a:off x="1160092" y="1447800"/>
            <a:ext cx="25399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 smtClean="0">
                <a:latin typeface="Arial Narrow" pitchFamily="34" charset="0"/>
              </a:rPr>
              <a:t>MATRIZ DE CONCORDANCIA</a:t>
            </a:r>
            <a:endParaRPr lang="es-E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1392999" y="2229755"/>
                <a:ext cx="2437462" cy="792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s-ES" sz="1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s-ES" sz="1600" b="0" i="1" smtClean="0">
                              <a:latin typeface="Cambria Math"/>
                            </a:rPr>
                            <m:t>/</m:t>
                          </m:r>
                          <m:sSub>
                            <m:sSubPr>
                              <m:ctrlPr>
                                <a:rPr lang="es-E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lang="es-ES" sz="16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s-ES" sz="16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sz="16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s-ES" sz="16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s-ES" sz="16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s-E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s-E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s-E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99" y="2229755"/>
                <a:ext cx="2437462" cy="79239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Rectángulo"/>
              <p:cNvSpPr/>
              <p:nvPr/>
            </p:nvSpPr>
            <p:spPr>
              <a:xfrm>
                <a:off x="1218187" y="3051305"/>
                <a:ext cx="2744213" cy="6824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1600" i="1" smtClean="0">
                        <a:latin typeface="Cambria Math"/>
                        <a:ea typeface="Cambria Math"/>
                      </a:rPr>
                      <m:t>𝑔</m:t>
                    </m:r>
                    <m:d>
                      <m:dPr>
                        <m:ctrlPr>
                          <a:rPr lang="es-ES" sz="16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s-ES" sz="1600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s-ES" sz="16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s-ES" sz="1600" i="1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s-ES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s-ES" sz="1600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s-ES" sz="1600"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s-ES" sz="1600" b="0" i="1" smtClean="0">
                        <a:latin typeface="Cambria Math"/>
                        <a:ea typeface="Cambria Math"/>
                      </a:rPr>
                      <m:t>=1     </m:t>
                    </m:r>
                    <m:r>
                      <a:rPr lang="es-ES" sz="1600" b="0" i="1" smtClean="0">
                        <a:latin typeface="Cambria Math"/>
                        <a:ea typeface="Cambria Math"/>
                      </a:rPr>
                      <m:t>𝑠𝑖</m:t>
                    </m:r>
                    <m:r>
                      <a:rPr lang="es-ES" sz="1600" b="0" i="1" smtClean="0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s-ES" sz="16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s-ES" sz="16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s-ES" sz="1600" b="0" i="1" smtClean="0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s-ES" sz="1600" b="0" i="1" smtClean="0">
                                <a:latin typeface="Cambria Math"/>
                                <a:ea typeface="Cambria Math"/>
                              </a:rPr>
                              <m:t>𝑖𝑘</m:t>
                            </m:r>
                          </m:sub>
                        </m:sSub>
                      </m:sub>
                    </m:sSub>
                    <m:r>
                      <a:rPr lang="es-ES" sz="1600" b="0" i="1" smtClean="0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s-ES" sz="16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ES" sz="1600" i="1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s-ES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s-ES" sz="1600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s-ES" sz="1600" b="0" i="1" smtClean="0">
                                <a:latin typeface="Cambria Math"/>
                                <a:ea typeface="Cambria Math"/>
                              </a:rPr>
                              <m:t>𝑗𝑘</m:t>
                            </m:r>
                          </m:sub>
                        </m:sSub>
                      </m:sub>
                    </m:sSub>
                  </m:oMath>
                </a14:m>
                <a:endParaRPr lang="es-ES" sz="1600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s-ES" sz="1600" i="1">
                        <a:latin typeface="Cambria Math"/>
                        <a:ea typeface="Cambria Math"/>
                      </a:rPr>
                      <m:t>𝑔</m:t>
                    </m:r>
                    <m:d>
                      <m:dPr>
                        <m:ctrlPr>
                          <a:rPr lang="es-ES" sz="16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s-ES" sz="1600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s-ES" sz="16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s-ES" sz="1600" i="1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s-ES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s-ES" sz="1600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s-ES" sz="1600"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s-ES" sz="16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s-ES" sz="1600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s-ES" sz="1600" i="1">
                        <a:latin typeface="Cambria Math"/>
                        <a:ea typeface="Cambria Math"/>
                      </a:rPr>
                      <m:t>     </m:t>
                    </m:r>
                    <m:r>
                      <a:rPr lang="es-ES" sz="1600" i="1">
                        <a:latin typeface="Cambria Math"/>
                        <a:ea typeface="Cambria Math"/>
                      </a:rPr>
                      <m:t>𝑠𝑖</m:t>
                    </m:r>
                    <m:r>
                      <a:rPr lang="es-ES" sz="1600" i="1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s-ES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ES" sz="1600" i="1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s-ES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s-ES" sz="1600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s-ES" sz="1600" i="1">
                                <a:latin typeface="Cambria Math"/>
                                <a:ea typeface="Cambria Math"/>
                              </a:rPr>
                              <m:t>𝑖𝑘</m:t>
                            </m:r>
                          </m:sub>
                        </m:sSub>
                      </m:sub>
                    </m:sSub>
                    <m:r>
                      <a:rPr lang="es-ES" sz="1600" dirty="0">
                        <a:latin typeface="Cambria Math"/>
                        <a:ea typeface="Cambria Math"/>
                      </a:rPr>
                      <m:t>&lt;</m:t>
                    </m:r>
                  </m:oMath>
                </a14:m>
                <a:r>
                  <a:rPr lang="es-ES" sz="16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ES" sz="1600" i="1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s-ES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s-ES" sz="1600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s-ES" sz="1600" b="0" i="1" smtClean="0">
                                <a:latin typeface="Cambria Math"/>
                                <a:ea typeface="Cambria Math"/>
                              </a:rPr>
                              <m:t>𝑗𝑘</m:t>
                            </m:r>
                          </m:sub>
                        </m:sSub>
                      </m:sub>
                    </m:sSub>
                  </m:oMath>
                </a14:m>
                <a:endParaRPr lang="es-ES" sz="1600" dirty="0"/>
              </a:p>
            </p:txBody>
          </p:sp>
        </mc:Choice>
        <mc:Fallback xmlns="">
          <p:sp>
            <p:nvSpPr>
              <p:cNvPr id="6" name="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187" y="3051305"/>
                <a:ext cx="2744213" cy="682495"/>
              </a:xfrm>
              <a:prstGeom prst="rect">
                <a:avLst/>
              </a:prstGeom>
              <a:blipFill rotWithShape="1">
                <a:blip r:embed="rId4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09775"/>
            <a:ext cx="3796431" cy="127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53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24000" y="1066799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latin typeface="Arial Narrow" pitchFamily="34" charset="0"/>
              </a:rPr>
              <a:t>MATRIZ DECISIONAL NORMALIZADA</a:t>
            </a:r>
          </a:p>
          <a:p>
            <a:r>
              <a:rPr lang="es-ES" sz="1600" dirty="0" smtClean="0">
                <a:latin typeface="Arial Narrow" pitchFamily="34" charset="0"/>
              </a:rPr>
              <a:t>Cada fila se divide por la máxima diferencia existente en cada uno de los criterios.</a:t>
            </a:r>
            <a:r>
              <a:rPr lang="es-ES" sz="1600" b="1" dirty="0" smtClean="0">
                <a:latin typeface="Arial Narrow" pitchFamily="34" charset="0"/>
              </a:rPr>
              <a:t> </a:t>
            </a:r>
            <a:endParaRPr lang="es-ES" sz="1600" b="1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017561"/>
              </p:ext>
            </p:extLst>
          </p:nvPr>
        </p:nvGraphicFramePr>
        <p:xfrm>
          <a:off x="2044699" y="3810000"/>
          <a:ext cx="5207000" cy="20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1400"/>
                <a:gridCol w="1041400"/>
                <a:gridCol w="1041400"/>
                <a:gridCol w="1041400"/>
                <a:gridCol w="1041400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Criterios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Alternativas a evaluar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A1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A2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A3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A4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C1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 Narrow" pitchFamily="34" charset="0"/>
                        </a:rPr>
                        <a:t>2</a:t>
                      </a:r>
                      <a:endParaRPr lang="es-ES" sz="1600" dirty="0">
                        <a:latin typeface="Arial Narrow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 Narrow" pitchFamily="34" charset="0"/>
                        </a:rPr>
                        <a:t>3</a:t>
                      </a:r>
                      <a:endParaRPr lang="es-ES" sz="1600" dirty="0">
                        <a:latin typeface="Arial Narrow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 Narrow" pitchFamily="34" charset="0"/>
                        </a:rPr>
                        <a:t>2</a:t>
                      </a:r>
                      <a:endParaRPr lang="es-ES" sz="1600" dirty="0">
                        <a:latin typeface="Arial Narrow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 Narrow" pitchFamily="34" charset="0"/>
                        </a:rPr>
                        <a:t>3</a:t>
                      </a:r>
                      <a:endParaRPr lang="es-ES" sz="1600" dirty="0">
                        <a:latin typeface="Arial Narrow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C2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itchFamily="34" charset="0"/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itchFamily="34" charset="0"/>
                        </a:rPr>
                        <a:t>1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C3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 Narrow" pitchFamily="34" charset="0"/>
                        </a:rPr>
                        <a:t>0,5</a:t>
                      </a:r>
                      <a:endParaRPr lang="es-ES" sz="1600" dirty="0">
                        <a:latin typeface="Arial Narrow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itchFamily="34" charset="0"/>
                        </a:rPr>
                        <a:t>1,5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 Narrow" pitchFamily="34" charset="0"/>
                        </a:rPr>
                        <a:t>0,5</a:t>
                      </a:r>
                      <a:endParaRPr lang="es-ES" sz="16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itchFamily="34" charset="0"/>
                        </a:rPr>
                        <a:t>1,5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C4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itchFamily="34" charset="0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itchFamily="34" charset="0"/>
                        </a:rPr>
                        <a:t>2</a:t>
                      </a:r>
                    </a:p>
                  </a:txBody>
                  <a:tcPr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itchFamily="34" charset="0"/>
                        </a:rPr>
                        <a:t>2</a:t>
                      </a:r>
                    </a:p>
                  </a:txBody>
                  <a:tcPr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itchFamily="34" charset="0"/>
                        </a:rPr>
                        <a:t>3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984" y="2009774"/>
            <a:ext cx="3796431" cy="127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53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Rectángulo"/>
          <p:cNvSpPr>
            <a:spLocks noChangeArrowheads="1"/>
          </p:cNvSpPr>
          <p:nvPr/>
        </p:nvSpPr>
        <p:spPr bwMode="auto">
          <a:xfrm>
            <a:off x="1447800" y="1299403"/>
            <a:ext cx="6400800" cy="510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latin typeface="Arial Narrow" pitchFamily="34" charset="0"/>
              </a:rPr>
              <a:t>3.2 CAUSAS DEL PROBLEMA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ES" dirty="0" smtClean="0">
                <a:latin typeface="Arial Narrow" pitchFamily="34" charset="0"/>
              </a:rPr>
              <a:t>- Un </a:t>
            </a:r>
            <a:r>
              <a:rPr lang="es-ES" b="1" dirty="0">
                <a:latin typeface="Arial Narrow" pitchFamily="34" charset="0"/>
              </a:rPr>
              <a:t>mercado en </a:t>
            </a:r>
            <a:r>
              <a:rPr lang="es-ES" b="1" dirty="0" smtClean="0">
                <a:latin typeface="Arial Narrow" pitchFamily="34" charset="0"/>
              </a:rPr>
              <a:t>expansión </a:t>
            </a:r>
            <a:r>
              <a:rPr lang="es-ES" dirty="0">
                <a:latin typeface="Arial Narrow" pitchFamily="34" charset="0"/>
              </a:rPr>
              <a:t>que </a:t>
            </a:r>
            <a:r>
              <a:rPr lang="es-ES" dirty="0" smtClean="0">
                <a:latin typeface="Arial Narrow" pitchFamily="34" charset="0"/>
              </a:rPr>
              <a:t>requiere ampliar las instalaciones </a:t>
            </a:r>
            <a:r>
              <a:rPr lang="es-ES" dirty="0">
                <a:latin typeface="Arial Narrow" pitchFamily="34" charset="0"/>
              </a:rPr>
              <a:t>ya existentes  </a:t>
            </a:r>
            <a:r>
              <a:rPr lang="es-ES" dirty="0" smtClean="0">
                <a:latin typeface="Arial Narrow" pitchFamily="34" charset="0"/>
              </a:rPr>
              <a:t>o crear alguna </a:t>
            </a:r>
            <a:r>
              <a:rPr lang="es-ES" dirty="0">
                <a:latin typeface="Arial Narrow" pitchFamily="34" charset="0"/>
              </a:rPr>
              <a:t>nueva </a:t>
            </a:r>
            <a:r>
              <a:rPr lang="es-ES" dirty="0" smtClean="0">
                <a:latin typeface="Arial Narrow" pitchFamily="34" charset="0"/>
              </a:rPr>
              <a:t>en otro </a:t>
            </a:r>
            <a:r>
              <a:rPr lang="es-ES" dirty="0">
                <a:latin typeface="Arial Narrow" pitchFamily="34" charset="0"/>
              </a:rPr>
              <a:t>sitio.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ES" dirty="0" smtClean="0">
                <a:latin typeface="Arial Narrow" pitchFamily="34" charset="0"/>
              </a:rPr>
              <a:t>- Introducir en el mercado </a:t>
            </a:r>
            <a:r>
              <a:rPr lang="es-ES" b="1" dirty="0">
                <a:latin typeface="Arial Narrow" pitchFamily="34" charset="0"/>
              </a:rPr>
              <a:t>nuevos productos </a:t>
            </a:r>
            <a:r>
              <a:rPr lang="es-ES" dirty="0" smtClean="0">
                <a:latin typeface="Arial Narrow" pitchFamily="34" charset="0"/>
              </a:rPr>
              <a:t>o servicios.</a:t>
            </a:r>
            <a:endParaRPr lang="es-ES" dirty="0">
              <a:latin typeface="Arial Narrow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ES" dirty="0" smtClean="0">
                <a:latin typeface="Arial Narrow" pitchFamily="34" charset="0"/>
              </a:rPr>
              <a:t>- Una </a:t>
            </a:r>
            <a:r>
              <a:rPr lang="es-ES" b="1" dirty="0">
                <a:latin typeface="Arial Narrow" pitchFamily="34" charset="0"/>
              </a:rPr>
              <a:t>contracción de la demanda</a:t>
            </a:r>
            <a:r>
              <a:rPr lang="es-ES" dirty="0">
                <a:latin typeface="Arial Narrow" pitchFamily="34" charset="0"/>
              </a:rPr>
              <a:t>, que puede requerir </a:t>
            </a:r>
            <a:r>
              <a:rPr lang="es-ES" dirty="0" smtClean="0">
                <a:latin typeface="Arial Narrow" pitchFamily="34" charset="0"/>
              </a:rPr>
              <a:t>el cierre </a:t>
            </a:r>
            <a:r>
              <a:rPr lang="es-ES" dirty="0">
                <a:latin typeface="Arial Narrow" pitchFamily="34" charset="0"/>
              </a:rPr>
              <a:t>de instalaciones y/o la reubicación de </a:t>
            </a:r>
            <a:r>
              <a:rPr lang="es-ES" dirty="0" smtClean="0">
                <a:latin typeface="Arial Narrow" pitchFamily="34" charset="0"/>
              </a:rPr>
              <a:t>las operaciones.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ES" dirty="0" smtClean="0">
                <a:latin typeface="Arial Narrow" pitchFamily="34" charset="0"/>
              </a:rPr>
              <a:t>- </a:t>
            </a:r>
            <a:r>
              <a:rPr lang="es-ES" b="1" dirty="0" smtClean="0">
                <a:latin typeface="Arial Narrow" pitchFamily="34" charset="0"/>
              </a:rPr>
              <a:t>Agotamiento</a:t>
            </a:r>
            <a:r>
              <a:rPr lang="es-ES" dirty="0" smtClean="0">
                <a:latin typeface="Arial Narrow" pitchFamily="34" charset="0"/>
              </a:rPr>
              <a:t> </a:t>
            </a:r>
            <a:r>
              <a:rPr lang="es-ES" dirty="0">
                <a:latin typeface="Arial Narrow" pitchFamily="34" charset="0"/>
              </a:rPr>
              <a:t>de fuentes de abastecimiento de </a:t>
            </a:r>
            <a:r>
              <a:rPr lang="es-ES" b="1" dirty="0" smtClean="0">
                <a:latin typeface="Arial Narrow" pitchFamily="34" charset="0"/>
              </a:rPr>
              <a:t>materias primas </a:t>
            </a:r>
            <a:r>
              <a:rPr lang="es-ES" b="1" dirty="0">
                <a:latin typeface="Arial Narrow" pitchFamily="34" charset="0"/>
              </a:rPr>
              <a:t> </a:t>
            </a:r>
            <a:r>
              <a:rPr lang="es-ES" dirty="0" smtClean="0">
                <a:latin typeface="Arial Narrow" pitchFamily="34" charset="0"/>
              </a:rPr>
              <a:t>(industrias extractivas).</a:t>
            </a:r>
            <a:endParaRPr lang="es-ES" dirty="0">
              <a:latin typeface="Arial Narrow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ES" dirty="0" smtClean="0">
                <a:latin typeface="Arial Narrow" pitchFamily="34" charset="0"/>
              </a:rPr>
              <a:t>- La </a:t>
            </a:r>
            <a:r>
              <a:rPr lang="es-ES" b="1" dirty="0">
                <a:latin typeface="Arial Narrow" pitchFamily="34" charset="0"/>
              </a:rPr>
              <a:t>obsolescencia</a:t>
            </a:r>
            <a:r>
              <a:rPr lang="es-ES" dirty="0">
                <a:latin typeface="Arial Narrow" pitchFamily="34" charset="0"/>
              </a:rPr>
              <a:t> de una planta </a:t>
            </a:r>
            <a:r>
              <a:rPr lang="es-ES" dirty="0" smtClean="0">
                <a:latin typeface="Arial Narrow" pitchFamily="34" charset="0"/>
              </a:rPr>
              <a:t>por el transcurso </a:t>
            </a:r>
            <a:r>
              <a:rPr lang="es-ES" dirty="0">
                <a:latin typeface="Arial Narrow" pitchFamily="34" charset="0"/>
              </a:rPr>
              <a:t>del tiempo o por la aparición de </a:t>
            </a:r>
            <a:r>
              <a:rPr lang="es-ES" dirty="0" smtClean="0">
                <a:latin typeface="Arial Narrow" pitchFamily="34" charset="0"/>
              </a:rPr>
              <a:t>nuevas tecnologías</a:t>
            </a:r>
            <a:endParaRPr lang="es-ES" dirty="0">
              <a:latin typeface="Arial Narrow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ES" dirty="0" smtClean="0">
                <a:latin typeface="Arial Narrow" pitchFamily="34" charset="0"/>
              </a:rPr>
              <a:t>- La </a:t>
            </a:r>
            <a:r>
              <a:rPr lang="es-ES" b="1" dirty="0">
                <a:latin typeface="Arial Narrow" pitchFamily="34" charset="0"/>
              </a:rPr>
              <a:t>presión </a:t>
            </a:r>
            <a:r>
              <a:rPr lang="es-ES" dirty="0">
                <a:latin typeface="Arial Narrow" pitchFamily="34" charset="0"/>
              </a:rPr>
              <a:t>de la </a:t>
            </a:r>
            <a:r>
              <a:rPr lang="es-ES" dirty="0" smtClean="0">
                <a:latin typeface="Arial Narrow" pitchFamily="34" charset="0"/>
              </a:rPr>
              <a:t>competencia.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ES" dirty="0" smtClean="0">
                <a:latin typeface="Arial Narrow" pitchFamily="34" charset="0"/>
              </a:rPr>
              <a:t>- </a:t>
            </a:r>
            <a:r>
              <a:rPr lang="es-ES" b="1" dirty="0" smtClean="0">
                <a:latin typeface="Arial Narrow" pitchFamily="34" charset="0"/>
              </a:rPr>
              <a:t>Cambios </a:t>
            </a:r>
            <a:r>
              <a:rPr lang="es-ES" dirty="0">
                <a:latin typeface="Arial Narrow" pitchFamily="34" charset="0"/>
              </a:rPr>
              <a:t>en otros recursos, como la mano de obra o </a:t>
            </a:r>
            <a:r>
              <a:rPr lang="es-ES" dirty="0" smtClean="0">
                <a:latin typeface="Arial Narrow" pitchFamily="34" charset="0"/>
              </a:rPr>
              <a:t>los componentes </a:t>
            </a:r>
            <a:r>
              <a:rPr lang="es-ES" dirty="0">
                <a:latin typeface="Arial Narrow" pitchFamily="34" charset="0"/>
              </a:rPr>
              <a:t>subcontratados, o en las </a:t>
            </a:r>
            <a:r>
              <a:rPr lang="es-ES" dirty="0" smtClean="0">
                <a:latin typeface="Arial Narrow" pitchFamily="34" charset="0"/>
              </a:rPr>
              <a:t>condiciones políticas </a:t>
            </a:r>
            <a:r>
              <a:rPr lang="es-ES" dirty="0">
                <a:latin typeface="Arial Narrow" pitchFamily="34" charset="0"/>
              </a:rPr>
              <a:t>o económicas de una </a:t>
            </a:r>
            <a:r>
              <a:rPr lang="es-ES" dirty="0" smtClean="0">
                <a:latin typeface="Arial Narrow" pitchFamily="34" charset="0"/>
              </a:rPr>
              <a:t>región.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ES" dirty="0" smtClean="0">
                <a:latin typeface="Arial Narrow" pitchFamily="34" charset="0"/>
              </a:rPr>
              <a:t>- Las </a:t>
            </a:r>
            <a:r>
              <a:rPr lang="es-ES" b="1" dirty="0">
                <a:latin typeface="Arial Narrow" pitchFamily="34" charset="0"/>
              </a:rPr>
              <a:t>fusiones y adquisiciones </a:t>
            </a:r>
            <a:r>
              <a:rPr lang="es-ES" dirty="0">
                <a:latin typeface="Arial Narrow" pitchFamily="34" charset="0"/>
              </a:rPr>
              <a:t>entre </a:t>
            </a:r>
            <a:r>
              <a:rPr lang="es-ES" dirty="0" smtClean="0">
                <a:latin typeface="Arial Narrow" pitchFamily="34" charset="0"/>
              </a:rPr>
              <a:t>empresas. Algunas resultan </a:t>
            </a:r>
            <a:r>
              <a:rPr lang="es-ES" dirty="0">
                <a:latin typeface="Arial Narrow" pitchFamily="34" charset="0"/>
              </a:rPr>
              <a:t>redundantes o </a:t>
            </a:r>
            <a:r>
              <a:rPr lang="es-ES" dirty="0" smtClean="0">
                <a:latin typeface="Arial Narrow" pitchFamily="34" charset="0"/>
              </a:rPr>
              <a:t>pueden quedar mal ubicadas.</a:t>
            </a:r>
            <a:endParaRPr lang="es-ES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69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524000" y="1066799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latin typeface="Arial Narrow" pitchFamily="34" charset="0"/>
              </a:rPr>
              <a:t>MATRIZ DECISIONAL NORMALIZADA Y PONDERADA</a:t>
            </a:r>
          </a:p>
          <a:p>
            <a:r>
              <a:rPr lang="es-ES" sz="1600" dirty="0" smtClean="0">
                <a:latin typeface="Arial Narrow" pitchFamily="34" charset="0"/>
              </a:rPr>
              <a:t>Cada fila de la matriz normalizada se multiplica por el peso correspondiente al criterio.</a:t>
            </a:r>
            <a:r>
              <a:rPr lang="es-ES" sz="1600" b="1" dirty="0" smtClean="0">
                <a:latin typeface="Arial Narrow" pitchFamily="34" charset="0"/>
              </a:rPr>
              <a:t> </a:t>
            </a:r>
            <a:endParaRPr lang="es-ES" sz="1600" b="1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299830"/>
              </p:ext>
            </p:extLst>
          </p:nvPr>
        </p:nvGraphicFramePr>
        <p:xfrm>
          <a:off x="2273300" y="3657600"/>
          <a:ext cx="5207000" cy="20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1400"/>
                <a:gridCol w="1041400"/>
                <a:gridCol w="1041400"/>
                <a:gridCol w="1041400"/>
                <a:gridCol w="1041400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Criterios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Alternativas a evaluar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A1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A2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A3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A4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C1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 Narrow" pitchFamily="34" charset="0"/>
                        </a:rPr>
                        <a:t>0,2</a:t>
                      </a:r>
                      <a:endParaRPr lang="es-ES" sz="1600" dirty="0">
                        <a:latin typeface="Arial Narrow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 Narrow" pitchFamily="34" charset="0"/>
                        </a:rPr>
                        <a:t>0,3</a:t>
                      </a:r>
                      <a:endParaRPr lang="es-ES" sz="1600" dirty="0">
                        <a:latin typeface="Arial Narrow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 Narrow" pitchFamily="34" charset="0"/>
                        </a:rPr>
                        <a:t>0,2</a:t>
                      </a:r>
                      <a:endParaRPr lang="es-ES" sz="1600" dirty="0">
                        <a:latin typeface="Arial Narrow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 Narrow" pitchFamily="34" charset="0"/>
                        </a:rPr>
                        <a:t>0,3</a:t>
                      </a:r>
                      <a:endParaRPr lang="es-ES" sz="1600" dirty="0">
                        <a:latin typeface="Arial Narrow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C2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itchFamily="34" charset="0"/>
                        </a:rPr>
                        <a:t>0,8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itchFamily="34" charset="0"/>
                        </a:rPr>
                        <a:t>0,8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itchFamily="34" charset="0"/>
                        </a:rPr>
                        <a:t>0,4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itchFamily="34" charset="0"/>
                        </a:rPr>
                        <a:t>0,4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C3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 Narrow" pitchFamily="34" charset="0"/>
                        </a:rPr>
                        <a:t>0,15</a:t>
                      </a:r>
                      <a:endParaRPr lang="es-ES" sz="1600" dirty="0">
                        <a:latin typeface="Arial Narrow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itchFamily="34" charset="0"/>
                        </a:rPr>
                        <a:t>0,45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 Narrow" pitchFamily="34" charset="0"/>
                        </a:rPr>
                        <a:t>0,15</a:t>
                      </a:r>
                      <a:endParaRPr lang="es-ES" sz="16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itchFamily="34" charset="0"/>
                        </a:rPr>
                        <a:t>0,45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C4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itchFamily="34" charset="0"/>
                        </a:rPr>
                        <a:t>0,6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itchFamily="34" charset="0"/>
                        </a:rPr>
                        <a:t>0,4</a:t>
                      </a:r>
                    </a:p>
                  </a:txBody>
                  <a:tcPr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itchFamily="34" charset="0"/>
                        </a:rPr>
                        <a:t>0,4</a:t>
                      </a:r>
                    </a:p>
                  </a:txBody>
                  <a:tcPr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itchFamily="34" charset="0"/>
                        </a:rPr>
                        <a:t>0,6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584" y="1994197"/>
            <a:ext cx="3796431" cy="127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53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524000" y="1066799"/>
            <a:ext cx="6705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latin typeface="Arial Narrow" pitchFamily="34" charset="0"/>
              </a:rPr>
              <a:t>MATRIZ DE DISCORDANCIAS</a:t>
            </a:r>
          </a:p>
          <a:p>
            <a:pPr algn="just"/>
            <a:r>
              <a:rPr lang="es-ES" sz="1600" b="1" dirty="0" err="1" smtClean="0">
                <a:latin typeface="Arial Narrow" pitchFamily="34" charset="0"/>
              </a:rPr>
              <a:t>D</a:t>
            </a:r>
            <a:r>
              <a:rPr lang="es-ES" sz="1600" b="1" baseline="-25000" dirty="0" err="1" smtClean="0">
                <a:latin typeface="Arial Narrow" pitchFamily="34" charset="0"/>
              </a:rPr>
              <a:t>A</a:t>
            </a:r>
            <a:r>
              <a:rPr lang="es-ES" sz="1600" b="1" baseline="-50000" dirty="0" err="1" smtClean="0">
                <a:latin typeface="Arial Narrow" pitchFamily="34" charset="0"/>
              </a:rPr>
              <a:t>i</a:t>
            </a:r>
            <a:r>
              <a:rPr lang="es-ES" sz="1600" b="1" baseline="-25000" dirty="0" smtClean="0">
                <a:latin typeface="Arial Narrow" pitchFamily="34" charset="0"/>
              </a:rPr>
              <a:t>/</a:t>
            </a:r>
            <a:r>
              <a:rPr lang="es-ES" sz="1600" b="1" baseline="-25000" dirty="0" err="1" smtClean="0">
                <a:latin typeface="Arial Narrow" pitchFamily="34" charset="0"/>
              </a:rPr>
              <a:t>A</a:t>
            </a:r>
            <a:r>
              <a:rPr lang="es-ES" sz="1600" b="1" baseline="-50000" dirty="0" err="1" smtClean="0">
                <a:latin typeface="Arial Narrow" pitchFamily="34" charset="0"/>
              </a:rPr>
              <a:t>k</a:t>
            </a:r>
            <a:r>
              <a:rPr lang="es-ES" sz="1600" b="1" baseline="-50000" dirty="0" smtClean="0">
                <a:latin typeface="Arial Narrow" pitchFamily="34" charset="0"/>
              </a:rPr>
              <a:t> </a:t>
            </a:r>
            <a:r>
              <a:rPr lang="es-ES" sz="1600" dirty="0" smtClean="0">
                <a:latin typeface="Arial Narrow" pitchFamily="34" charset="0"/>
              </a:rPr>
              <a:t>se obtiene dividiendo en la matriz decisional normalizada ponderada la </a:t>
            </a:r>
            <a:r>
              <a:rPr lang="es-ES" sz="1600" dirty="0">
                <a:latin typeface="Arial Narrow" pitchFamily="34" charset="0"/>
              </a:rPr>
              <a:t>diferencia mayor en valor </a:t>
            </a:r>
            <a:r>
              <a:rPr lang="es-ES" sz="1600" dirty="0" smtClean="0">
                <a:latin typeface="Arial Narrow" pitchFamily="34" charset="0"/>
              </a:rPr>
              <a:t>absoluto de los valores para </a:t>
            </a:r>
            <a:r>
              <a:rPr lang="es-ES" sz="1600" dirty="0">
                <a:latin typeface="Arial Narrow" pitchFamily="34" charset="0"/>
              </a:rPr>
              <a:t>los que la alternativa </a:t>
            </a:r>
            <a:r>
              <a:rPr lang="es-ES" sz="1600" b="1" dirty="0">
                <a:latin typeface="Arial Narrow" pitchFamily="34" charset="0"/>
              </a:rPr>
              <a:t>i </a:t>
            </a:r>
            <a:r>
              <a:rPr lang="es-ES" sz="1600" dirty="0">
                <a:latin typeface="Arial Narrow" pitchFamily="34" charset="0"/>
              </a:rPr>
              <a:t>es peor que la </a:t>
            </a:r>
            <a:r>
              <a:rPr lang="es-ES" sz="1600" b="1" dirty="0">
                <a:latin typeface="Arial Narrow" pitchFamily="34" charset="0"/>
              </a:rPr>
              <a:t>k </a:t>
            </a:r>
            <a:r>
              <a:rPr lang="es-ES" sz="1600" dirty="0">
                <a:latin typeface="Arial Narrow" pitchFamily="34" charset="0"/>
              </a:rPr>
              <a:t>y la mayor diferencia en valor absoluto entre los resultados alcanzados por la alternativa </a:t>
            </a:r>
            <a:r>
              <a:rPr lang="es-ES" sz="1600" b="1" dirty="0">
                <a:latin typeface="Arial Narrow" pitchFamily="34" charset="0"/>
              </a:rPr>
              <a:t>i </a:t>
            </a:r>
            <a:r>
              <a:rPr lang="es-ES" sz="1600" dirty="0">
                <a:latin typeface="Arial Narrow" pitchFamily="34" charset="0"/>
              </a:rPr>
              <a:t>y la </a:t>
            </a:r>
            <a:r>
              <a:rPr lang="es-ES" sz="1600" b="1" dirty="0" smtClean="0">
                <a:latin typeface="Arial Narrow" pitchFamily="34" charset="0"/>
              </a:rPr>
              <a:t>k</a:t>
            </a:r>
            <a:endParaRPr lang="es-ES" sz="1600" dirty="0">
              <a:latin typeface="Arial Narrow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829832"/>
              </p:ext>
            </p:extLst>
          </p:nvPr>
        </p:nvGraphicFramePr>
        <p:xfrm>
          <a:off x="2057400" y="4800600"/>
          <a:ext cx="5207000" cy="175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1400"/>
                <a:gridCol w="1041400"/>
                <a:gridCol w="1041400"/>
                <a:gridCol w="1041400"/>
                <a:gridCol w="1041400"/>
              </a:tblGrid>
              <a:tr h="274320">
                <a:tc>
                  <a:txBody>
                    <a:bodyPr/>
                    <a:lstStyle/>
                    <a:p>
                      <a:pPr algn="r"/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A</a:t>
                      </a:r>
                      <a:r>
                        <a:rPr lang="es-ES" sz="1200" baseline="-25000" dirty="0" smtClean="0">
                          <a:latin typeface="Arial Narrow" pitchFamily="34" charset="0"/>
                        </a:rPr>
                        <a:t>1</a:t>
                      </a:r>
                      <a:endParaRPr lang="es-ES" sz="1200" baseline="-250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A</a:t>
                      </a:r>
                      <a:r>
                        <a:rPr lang="es-ES" sz="1200" baseline="-25000" dirty="0" smtClean="0">
                          <a:latin typeface="Arial Narrow" pitchFamily="34" charset="0"/>
                        </a:rPr>
                        <a:t>2</a:t>
                      </a:r>
                      <a:endParaRPr lang="es-ES" sz="1200" baseline="-250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A</a:t>
                      </a:r>
                      <a:r>
                        <a:rPr lang="es-ES" sz="1200" baseline="-25000" dirty="0" smtClean="0">
                          <a:latin typeface="Arial Narrow" pitchFamily="34" charset="0"/>
                        </a:rPr>
                        <a:t>3</a:t>
                      </a:r>
                      <a:endParaRPr lang="es-ES" sz="1200" baseline="-250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A</a:t>
                      </a:r>
                      <a:r>
                        <a:rPr lang="es-ES" sz="1200" baseline="-25000" dirty="0" smtClean="0">
                          <a:latin typeface="Arial Narrow" pitchFamily="34" charset="0"/>
                        </a:rPr>
                        <a:t>4</a:t>
                      </a:r>
                      <a:endParaRPr lang="es-ES" sz="1200" baseline="-250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" sz="1200" dirty="0" smtClean="0">
                          <a:latin typeface="Arial Narrow" pitchFamily="34" charset="0"/>
                        </a:rPr>
                        <a:t>A</a:t>
                      </a:r>
                      <a:r>
                        <a:rPr lang="es-ES" sz="1200" baseline="-25000" dirty="0" smtClean="0">
                          <a:latin typeface="Arial Narrow" pitchFamily="34" charset="0"/>
                        </a:rPr>
                        <a:t>1</a:t>
                      </a:r>
                      <a:endParaRPr lang="es-ES" sz="1200" baseline="-250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 Narrow" pitchFamily="34" charset="0"/>
                        </a:rPr>
                        <a:t>-</a:t>
                      </a:r>
                      <a:endParaRPr lang="es-ES" sz="1600" dirty="0">
                        <a:latin typeface="Arial Narrow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 Narrow" pitchFamily="34" charset="0"/>
                        </a:rPr>
                        <a:t>1</a:t>
                      </a:r>
                      <a:endParaRPr lang="es-ES" sz="1600" dirty="0">
                        <a:latin typeface="Arial Narrow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 Narrow" pitchFamily="34" charset="0"/>
                        </a:rPr>
                        <a:t>0</a:t>
                      </a:r>
                      <a:endParaRPr lang="es-ES" sz="1600" dirty="0">
                        <a:latin typeface="Arial Narrow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 Narrow" pitchFamily="34" charset="0"/>
                        </a:rPr>
                        <a:t>0,75</a:t>
                      </a:r>
                      <a:endParaRPr lang="es-ES" sz="1600" dirty="0">
                        <a:latin typeface="Arial Narrow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" sz="1200" dirty="0" smtClean="0">
                          <a:latin typeface="Arial Narrow" pitchFamily="34" charset="0"/>
                        </a:rPr>
                        <a:t>A</a:t>
                      </a:r>
                      <a:r>
                        <a:rPr lang="es-ES" sz="1200" baseline="-25000" dirty="0" smtClean="0">
                          <a:latin typeface="Arial Narrow" pitchFamily="34" charset="0"/>
                        </a:rPr>
                        <a:t>2</a:t>
                      </a:r>
                      <a:endParaRPr lang="es-ES" sz="1200" baseline="-250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itchFamily="34" charset="0"/>
                        </a:rPr>
                        <a:t>0,666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itchFamily="34" charset="0"/>
                        </a:rPr>
                        <a:t>0,5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" sz="1200" dirty="0" smtClean="0">
                          <a:latin typeface="Arial Narrow" pitchFamily="34" charset="0"/>
                        </a:rPr>
                        <a:t>A</a:t>
                      </a:r>
                      <a:r>
                        <a:rPr lang="es-ES" sz="1200" baseline="-25000" dirty="0" smtClean="0">
                          <a:latin typeface="Arial Narrow" pitchFamily="34" charset="0"/>
                        </a:rPr>
                        <a:t>3</a:t>
                      </a:r>
                      <a:endParaRPr lang="es-ES" sz="1200" baseline="-250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 Narrow" pitchFamily="34" charset="0"/>
                        </a:rPr>
                        <a:t>1</a:t>
                      </a:r>
                      <a:endParaRPr lang="es-ES" sz="1600" dirty="0">
                        <a:latin typeface="Arial Narrow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 Narrow" pitchFamily="34" charset="0"/>
                        </a:rPr>
                        <a:t>-</a:t>
                      </a:r>
                      <a:endParaRPr lang="es-ES" sz="16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itchFamily="34" charset="0"/>
                        </a:rPr>
                        <a:t>1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" sz="1200" dirty="0" smtClean="0">
                          <a:latin typeface="Arial Narrow" pitchFamily="34" charset="0"/>
                        </a:rPr>
                        <a:t>A</a:t>
                      </a:r>
                      <a:r>
                        <a:rPr lang="es-ES" sz="1200" baseline="-25000" dirty="0" smtClean="0">
                          <a:latin typeface="Arial Narrow" pitchFamily="34" charset="0"/>
                        </a:rPr>
                        <a:t>4</a:t>
                      </a:r>
                      <a:endParaRPr lang="es-ES" sz="1200" baseline="-250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itchFamily="34" charset="0"/>
                        </a:rPr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itchFamily="34" charset="0"/>
                        </a:rPr>
                        <a:t>1</a:t>
                      </a:r>
                    </a:p>
                  </a:txBody>
                  <a:tcPr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itchFamily="34" charset="0"/>
                        </a:rPr>
                        <a:t>0</a:t>
                      </a:r>
                    </a:p>
                  </a:txBody>
                  <a:tcPr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itchFamily="34" charset="0"/>
                        </a:rPr>
                        <a:t>-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9" y="3276600"/>
            <a:ext cx="3825875" cy="153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CuadroTexto"/>
              <p:cNvSpPr txBox="1"/>
              <p:nvPr/>
            </p:nvSpPr>
            <p:spPr>
              <a:xfrm>
                <a:off x="2237398" y="2408754"/>
                <a:ext cx="5437964" cy="5377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sSub>
                            <m:sSubPr>
                              <m:ctrlPr>
                                <a:rPr lang="es-ES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sz="14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s-ES" sz="1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sz="1400" b="0" i="1" smtClean="0">
                              <a:latin typeface="Cambria Math"/>
                            </a:rPr>
                            <m:t>/</m:t>
                          </m:r>
                          <m:sSub>
                            <m:sSubPr>
                              <m:ctrlPr>
                                <a:rPr lang="es-ES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sz="14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s-ES" sz="14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  <m:r>
                        <a:rPr lang="es-ES" sz="14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sz="1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sz="1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s-ES" sz="1400" b="0" i="1" smtClean="0">
                              <a:latin typeface="Cambria Math"/>
                            </a:rPr>
                            <m:t>á</m:t>
                          </m:r>
                          <m:r>
                            <a:rPr lang="es-ES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s-ES" sz="1400" b="0" i="1" smtClean="0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s-ES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sz="1400" b="0" i="1" smtClean="0">
                                  <a:latin typeface="Cambria Math"/>
                                </a:rPr>
                                <m:t>0,15−0,45</m:t>
                              </m:r>
                            </m:e>
                          </m:d>
                        </m:num>
                        <m:den>
                          <m:r>
                            <a:rPr lang="es-ES" sz="1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s-ES" sz="1400" b="0" i="1" smtClean="0">
                              <a:latin typeface="Cambria Math"/>
                            </a:rPr>
                            <m:t>á</m:t>
                          </m:r>
                          <m:r>
                            <a:rPr lang="es-ES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s-ES" sz="1400" b="0" i="1" smtClean="0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s-ES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sz="1400" b="0" i="1" smtClean="0">
                                  <a:latin typeface="Cambria Math"/>
                                </a:rPr>
                                <m:t>0,2−0,3 ; 0,8−0,4 ; 0,15−0,45 ; 0,6−0,6</m:t>
                              </m:r>
                            </m:e>
                          </m:d>
                        </m:den>
                      </m:f>
                      <m:r>
                        <a:rPr lang="es-ES" sz="1400" b="0" i="0" smtClean="0">
                          <a:latin typeface="Cambria Math"/>
                        </a:rPr>
                        <m:t>=0,75</m:t>
                      </m:r>
                    </m:oMath>
                  </m:oMathPara>
                </a14:m>
                <a:endParaRPr lang="es-ES" sz="1400" dirty="0"/>
              </a:p>
            </p:txBody>
          </p:sp>
        </mc:Choice>
        <mc:Fallback xmlns="">
          <p:sp>
            <p:nvSpPr>
              <p:cNvPr id="10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398" y="2408754"/>
                <a:ext cx="5437964" cy="53771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553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7"/>
          <a:stretch/>
        </p:blipFill>
        <p:spPr bwMode="auto">
          <a:xfrm>
            <a:off x="1676400" y="1182517"/>
            <a:ext cx="2921237" cy="119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905000" y="914400"/>
            <a:ext cx="26522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>
                <a:latin typeface="Arial Narrow" pitchFamily="34" charset="0"/>
              </a:rPr>
              <a:t>MATRIZ DE </a:t>
            </a:r>
            <a:r>
              <a:rPr lang="es-ES" sz="1600" b="1" dirty="0" smtClean="0">
                <a:latin typeface="Arial Narrow" pitchFamily="34" charset="0"/>
              </a:rPr>
              <a:t>CONCORDANCIAS</a:t>
            </a:r>
            <a:endParaRPr lang="es-ES" sz="1600" b="1" dirty="0">
              <a:latin typeface="Arial Narrow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290977" y="914400"/>
            <a:ext cx="25576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>
                <a:latin typeface="Arial Narrow" pitchFamily="34" charset="0"/>
              </a:rPr>
              <a:t>MATRIZ DE DISCORDANCIAS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105400" y="3429000"/>
            <a:ext cx="38862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>
                <a:latin typeface="Arial Narrow" pitchFamily="34" charset="0"/>
              </a:rPr>
              <a:t>MATRIZ DE DOMINANCIAS DISCORDANTE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842351" y="2438400"/>
            <a:ext cx="41594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600" b="1" dirty="0" smtClean="0">
                <a:latin typeface="Arial Narrow" pitchFamily="34" charset="0"/>
              </a:rPr>
              <a:t>UMBRALES DE CONCORDANCIA Y DOMINANCIA</a:t>
            </a:r>
            <a:endParaRPr lang="es-ES" sz="1600" b="1" dirty="0">
              <a:latin typeface="Arial Narrow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476844" y="5224046"/>
            <a:ext cx="32475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600" b="1" dirty="0">
                <a:latin typeface="Arial Narrow" pitchFamily="34" charset="0"/>
              </a:rPr>
              <a:t>MATRIZ DE DOMINANCIA AGREGADA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143000" y="3438267"/>
            <a:ext cx="37181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600" b="1" dirty="0">
                <a:latin typeface="Arial Narrow" pitchFamily="34" charset="0"/>
              </a:rPr>
              <a:t>MATRIZ DE DOMINANCIAS CONCORDANTE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CuadroTexto"/>
              <p:cNvSpPr txBox="1"/>
              <p:nvPr/>
            </p:nvSpPr>
            <p:spPr>
              <a:xfrm>
                <a:off x="2286000" y="2853154"/>
                <a:ext cx="2484303" cy="546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0" i="1" smtClean="0">
                          <a:latin typeface="Cambria Math"/>
                        </a:rPr>
                        <m:t>𝑝</m:t>
                      </m:r>
                      <m:r>
                        <a:rPr lang="es-E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sz="1400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s-ES" sz="14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ES" sz="14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s-ES" sz="14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ES" sz="1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s-ES" sz="1400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s-ES" sz="1400" b="0" i="1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s-ES" sz="1400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s-ES" sz="1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s-ES" sz="1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400" b="0" i="1" smtClean="0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s-ES" sz="14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1400" b="0" i="1" smtClean="0">
                                              <a:latin typeface="Cambria Math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s-ES" sz="14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s-ES" sz="1400" b="0" i="1" smtClean="0">
                                          <a:latin typeface="Cambria Math"/>
                                        </a:rPr>
                                        <m:t>/</m:t>
                                      </m:r>
                                      <m:sSub>
                                        <m:sSubPr>
                                          <m:ctrlPr>
                                            <a:rPr lang="es-ES" sz="14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1400" b="0" i="1" smtClean="0">
                                              <a:latin typeface="Cambria Math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s-ES" sz="1400" b="0" i="1" smtClean="0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nary>
                            </m:e>
                          </m:nary>
                        </m:num>
                        <m:den>
                          <m:sSup>
                            <m:sSupPr>
                              <m:ctrlPr>
                                <a:rPr lang="es-ES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sz="14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s-E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s-ES" sz="14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s-ES" sz="1400" b="0" i="1" smtClean="0">
                          <a:latin typeface="Cambria Math"/>
                        </a:rPr>
                        <m:t>=0,666</m:t>
                      </m:r>
                    </m:oMath>
                  </m:oMathPara>
                </a14:m>
                <a:endParaRPr lang="es-ES" sz="1400" dirty="0"/>
              </a:p>
            </p:txBody>
          </p:sp>
        </mc:Choice>
        <mc:Fallback xmlns="">
          <p:sp>
            <p:nvSpPr>
              <p:cNvPr id="11" name="1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853154"/>
                <a:ext cx="2484303" cy="5463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11 CuadroTexto"/>
              <p:cNvSpPr txBox="1"/>
              <p:nvPr/>
            </p:nvSpPr>
            <p:spPr>
              <a:xfrm>
                <a:off x="5105400" y="2840186"/>
                <a:ext cx="2463943" cy="546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0" i="1" smtClean="0">
                          <a:latin typeface="Cambria Math"/>
                        </a:rPr>
                        <m:t>𝑞</m:t>
                      </m:r>
                      <m:r>
                        <a:rPr lang="es-E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sz="1400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s-ES" sz="14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ES" sz="14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s-ES" sz="14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ES" sz="1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s-ES" sz="1400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s-ES" sz="1400" b="0" i="1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s-ES" sz="1400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s-ES" sz="1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s-ES" sz="1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400" b="0" i="1" smtClean="0"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s-ES" sz="14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1400" b="0" i="1" smtClean="0">
                                              <a:latin typeface="Cambria Math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s-ES" sz="14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s-ES" sz="1400" b="0" i="1" smtClean="0">
                                          <a:latin typeface="Cambria Math"/>
                                        </a:rPr>
                                        <m:t>/</m:t>
                                      </m:r>
                                      <m:sSub>
                                        <m:sSubPr>
                                          <m:ctrlPr>
                                            <a:rPr lang="es-ES" sz="14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1400" b="0" i="1" smtClean="0">
                                              <a:latin typeface="Cambria Math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s-ES" sz="1400" b="0" i="1" smtClean="0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nary>
                            </m:e>
                          </m:nary>
                        </m:num>
                        <m:den>
                          <m:sSup>
                            <m:sSupPr>
                              <m:ctrlPr>
                                <a:rPr lang="es-ES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sz="14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s-E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s-ES" sz="14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s-ES" sz="1400" b="0" i="0" smtClean="0">
                          <a:latin typeface="Cambria Math"/>
                        </a:rPr>
                        <m:t>=0,585</m:t>
                      </m:r>
                    </m:oMath>
                  </m:oMathPara>
                </a14:m>
                <a:endParaRPr lang="es-ES" sz="1400" dirty="0"/>
              </a:p>
            </p:txBody>
          </p:sp>
        </mc:Choice>
        <mc:Fallback xmlns="">
          <p:sp>
            <p:nvSpPr>
              <p:cNvPr id="12" name="1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2840186"/>
                <a:ext cx="2463943" cy="54636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9"/>
          <a:stretch/>
        </p:blipFill>
        <p:spPr bwMode="auto">
          <a:xfrm>
            <a:off x="1331981" y="3735388"/>
            <a:ext cx="3340233" cy="1359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5" name="44 Grupo"/>
          <p:cNvGrpSpPr/>
          <p:nvPr/>
        </p:nvGrpSpPr>
        <p:grpSpPr>
          <a:xfrm>
            <a:off x="5050549" y="5577145"/>
            <a:ext cx="1328738" cy="1226344"/>
            <a:chOff x="5486318" y="5596211"/>
            <a:chExt cx="1328738" cy="1226344"/>
          </a:xfrm>
        </p:grpSpPr>
        <p:cxnSp>
          <p:nvCxnSpPr>
            <p:cNvPr id="55" name="54 Conector recto de flecha"/>
            <p:cNvCxnSpPr/>
            <p:nvPr/>
          </p:nvCxnSpPr>
          <p:spPr>
            <a:xfrm>
              <a:off x="5717218" y="6058174"/>
              <a:ext cx="9525" cy="30718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 de flecha"/>
            <p:cNvCxnSpPr>
              <a:stCxn id="30" idx="3"/>
            </p:cNvCxnSpPr>
            <p:nvPr/>
          </p:nvCxnSpPr>
          <p:spPr>
            <a:xfrm flipH="1">
              <a:off x="5879225" y="5986456"/>
              <a:ext cx="545586" cy="44557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37 Conector recto de flecha"/>
            <p:cNvCxnSpPr>
              <a:stCxn id="30" idx="4"/>
              <a:endCxn id="32" idx="0"/>
            </p:cNvCxnSpPr>
            <p:nvPr/>
          </p:nvCxnSpPr>
          <p:spPr>
            <a:xfrm>
              <a:off x="6586456" y="6053411"/>
              <a:ext cx="9525" cy="30718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Conector recto de flecha"/>
            <p:cNvCxnSpPr>
              <a:stCxn id="32" idx="2"/>
              <a:endCxn id="34" idx="6"/>
            </p:cNvCxnSpPr>
            <p:nvPr/>
          </p:nvCxnSpPr>
          <p:spPr>
            <a:xfrm flipH="1">
              <a:off x="5943519" y="6586811"/>
              <a:ext cx="414337" cy="476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40 Grupo"/>
            <p:cNvGrpSpPr/>
            <p:nvPr/>
          </p:nvGrpSpPr>
          <p:grpSpPr>
            <a:xfrm>
              <a:off x="5498143" y="5596211"/>
              <a:ext cx="457200" cy="457200"/>
              <a:chOff x="5998287" y="5334000"/>
              <a:chExt cx="457200" cy="457200"/>
            </a:xfrm>
          </p:grpSpPr>
          <p:sp>
            <p:nvSpPr>
              <p:cNvPr id="8" name="7 Elipse"/>
              <p:cNvSpPr/>
              <p:nvPr/>
            </p:nvSpPr>
            <p:spPr>
              <a:xfrm>
                <a:off x="5998287" y="5334000"/>
                <a:ext cx="457200" cy="457200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" name="8 CuadroTexto"/>
              <p:cNvSpPr txBox="1"/>
              <p:nvPr/>
            </p:nvSpPr>
            <p:spPr>
              <a:xfrm>
                <a:off x="6064962" y="5376861"/>
                <a:ext cx="3690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600" b="1" dirty="0" smtClean="0">
                    <a:latin typeface="Arial Narrow" pitchFamily="34" charset="0"/>
                  </a:rPr>
                  <a:t>A</a:t>
                </a:r>
                <a:r>
                  <a:rPr lang="es-ES" sz="1600" b="1" baseline="-25000" dirty="0" smtClean="0">
                    <a:latin typeface="Arial Narrow" pitchFamily="34" charset="0"/>
                  </a:rPr>
                  <a:t>1</a:t>
                </a:r>
                <a:endParaRPr lang="es-ES" sz="1600" b="1" baseline="-25000" dirty="0">
                  <a:latin typeface="Arial Narrow" pitchFamily="34" charset="0"/>
                </a:endParaRPr>
              </a:p>
            </p:txBody>
          </p:sp>
        </p:grpSp>
        <p:sp>
          <p:nvSpPr>
            <p:cNvPr id="30" name="29 Elipse"/>
            <p:cNvSpPr/>
            <p:nvPr/>
          </p:nvSpPr>
          <p:spPr>
            <a:xfrm>
              <a:off x="6357856" y="5596211"/>
              <a:ext cx="457200" cy="45720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6424531" y="5639072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 smtClean="0">
                  <a:latin typeface="Arial Narrow" pitchFamily="34" charset="0"/>
                </a:rPr>
                <a:t>A</a:t>
              </a:r>
              <a:r>
                <a:rPr lang="es-ES" sz="1600" b="1" baseline="-25000" dirty="0">
                  <a:latin typeface="Arial Narrow" pitchFamily="34" charset="0"/>
                </a:rPr>
                <a:t>2</a:t>
              </a:r>
            </a:p>
          </p:txBody>
        </p:sp>
        <p:sp>
          <p:nvSpPr>
            <p:cNvPr id="32" name="31 Elipse"/>
            <p:cNvSpPr/>
            <p:nvPr/>
          </p:nvSpPr>
          <p:spPr>
            <a:xfrm>
              <a:off x="6357856" y="6358211"/>
              <a:ext cx="457200" cy="45720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6424531" y="6401072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 smtClean="0">
                  <a:latin typeface="Arial Narrow" pitchFamily="34" charset="0"/>
                </a:rPr>
                <a:t>A</a:t>
              </a:r>
              <a:r>
                <a:rPr lang="es-ES" sz="1600" b="1" baseline="-25000" dirty="0">
                  <a:latin typeface="Arial Narrow" pitchFamily="34" charset="0"/>
                </a:rPr>
                <a:t>4</a:t>
              </a:r>
            </a:p>
          </p:txBody>
        </p:sp>
        <p:sp>
          <p:nvSpPr>
            <p:cNvPr id="34" name="33 Elipse"/>
            <p:cNvSpPr/>
            <p:nvPr/>
          </p:nvSpPr>
          <p:spPr>
            <a:xfrm>
              <a:off x="5486318" y="6365355"/>
              <a:ext cx="457200" cy="45720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34 CuadroTexto"/>
            <p:cNvSpPr txBox="1"/>
            <p:nvPr/>
          </p:nvSpPr>
          <p:spPr>
            <a:xfrm>
              <a:off x="5552993" y="640821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 smtClean="0">
                  <a:latin typeface="Arial Narrow" pitchFamily="34" charset="0"/>
                </a:rPr>
                <a:t>A</a:t>
              </a:r>
              <a:r>
                <a:rPr lang="es-ES" sz="1600" b="1" baseline="-25000" dirty="0">
                  <a:latin typeface="Arial Narrow" pitchFamily="34" charset="0"/>
                </a:rPr>
                <a:t>3</a:t>
              </a:r>
            </a:p>
          </p:txBody>
        </p:sp>
      </p:grpSp>
      <p:sp>
        <p:nvSpPr>
          <p:cNvPr id="43" name="42 Rectángulo"/>
          <p:cNvSpPr/>
          <p:nvPr/>
        </p:nvSpPr>
        <p:spPr>
          <a:xfrm>
            <a:off x="5343174" y="5187199"/>
            <a:ext cx="34227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600" b="1" dirty="0" smtClean="0">
                <a:latin typeface="Arial Narrow" pitchFamily="34" charset="0"/>
              </a:rPr>
              <a:t>GRAFO: RELACIONES DE DOMINANCIA</a:t>
            </a:r>
            <a:endParaRPr lang="es-ES" sz="1600" b="1" dirty="0">
              <a:latin typeface="Arial Narrow" pitchFamily="34" charset="0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9"/>
          <a:stretch/>
        </p:blipFill>
        <p:spPr bwMode="auto">
          <a:xfrm>
            <a:off x="5105400" y="1174054"/>
            <a:ext cx="3038374" cy="1238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7"/>
          <a:stretch/>
        </p:blipFill>
        <p:spPr bwMode="auto">
          <a:xfrm>
            <a:off x="5363512" y="3728734"/>
            <a:ext cx="3323288" cy="135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1"/>
          <a:stretch/>
        </p:blipFill>
        <p:spPr bwMode="auto">
          <a:xfrm>
            <a:off x="1447800" y="5525753"/>
            <a:ext cx="3093903" cy="1256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43 CuadroTexto"/>
          <p:cNvSpPr txBox="1"/>
          <p:nvPr/>
        </p:nvSpPr>
        <p:spPr>
          <a:xfrm>
            <a:off x="6605909" y="5473005"/>
            <a:ext cx="22178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latin typeface="Arial Narrow" pitchFamily="34" charset="0"/>
              </a:rPr>
              <a:t>A</a:t>
            </a:r>
            <a:r>
              <a:rPr lang="es-ES" sz="1400" baseline="-25000" dirty="0" smtClean="0">
                <a:latin typeface="Arial Narrow" pitchFamily="34" charset="0"/>
              </a:rPr>
              <a:t>1</a:t>
            </a:r>
            <a:r>
              <a:rPr lang="es-ES" sz="1400" dirty="0" smtClean="0">
                <a:latin typeface="Arial Narrow" pitchFamily="34" charset="0"/>
              </a:rPr>
              <a:t> domina a A</a:t>
            </a:r>
            <a:r>
              <a:rPr lang="es-ES" sz="1400" baseline="-25000" dirty="0" smtClean="0">
                <a:latin typeface="Arial Narrow" pitchFamily="34" charset="0"/>
              </a:rPr>
              <a:t>3</a:t>
            </a:r>
            <a:r>
              <a:rPr lang="es-ES" sz="1400" dirty="0" smtClean="0">
                <a:latin typeface="Arial Narrow" pitchFamily="34" charset="0"/>
              </a:rPr>
              <a:t>.</a:t>
            </a:r>
          </a:p>
          <a:p>
            <a:r>
              <a:rPr lang="es-ES" sz="1400" dirty="0" smtClean="0">
                <a:latin typeface="Arial Narrow" pitchFamily="34" charset="0"/>
              </a:rPr>
              <a:t>A</a:t>
            </a:r>
            <a:r>
              <a:rPr lang="es-ES" sz="1400" baseline="-25000" dirty="0" smtClean="0">
                <a:latin typeface="Arial Narrow" pitchFamily="34" charset="0"/>
              </a:rPr>
              <a:t>2</a:t>
            </a:r>
            <a:r>
              <a:rPr lang="es-ES" sz="1400" dirty="0" smtClean="0">
                <a:latin typeface="Arial Narrow" pitchFamily="34" charset="0"/>
              </a:rPr>
              <a:t> domina a A</a:t>
            </a:r>
            <a:r>
              <a:rPr lang="es-ES" sz="1400" baseline="-25000" dirty="0" smtClean="0">
                <a:latin typeface="Arial Narrow" pitchFamily="34" charset="0"/>
              </a:rPr>
              <a:t>3</a:t>
            </a:r>
            <a:r>
              <a:rPr lang="es-ES" sz="1400" dirty="0" smtClean="0">
                <a:latin typeface="Arial Narrow" pitchFamily="34" charset="0"/>
              </a:rPr>
              <a:t> y A</a:t>
            </a:r>
            <a:r>
              <a:rPr lang="es-ES" sz="1400" baseline="-25000" dirty="0" smtClean="0">
                <a:latin typeface="Arial Narrow" pitchFamily="34" charset="0"/>
              </a:rPr>
              <a:t>4</a:t>
            </a:r>
            <a:r>
              <a:rPr lang="es-ES" sz="1400" dirty="0" smtClean="0">
                <a:latin typeface="Arial Narrow" pitchFamily="34" charset="0"/>
              </a:rPr>
              <a:t>.</a:t>
            </a:r>
          </a:p>
          <a:p>
            <a:r>
              <a:rPr lang="es-ES" sz="1400" dirty="0" smtClean="0">
                <a:latin typeface="Arial Narrow" pitchFamily="34" charset="0"/>
              </a:rPr>
              <a:t>A</a:t>
            </a:r>
            <a:r>
              <a:rPr lang="es-ES" sz="1400" baseline="-25000" dirty="0" smtClean="0">
                <a:latin typeface="Arial Narrow" pitchFamily="34" charset="0"/>
              </a:rPr>
              <a:t>4</a:t>
            </a:r>
            <a:r>
              <a:rPr lang="es-ES" sz="1400" dirty="0" smtClean="0">
                <a:latin typeface="Arial Narrow" pitchFamily="34" charset="0"/>
              </a:rPr>
              <a:t> domina a A</a:t>
            </a:r>
            <a:r>
              <a:rPr lang="es-ES" sz="1400" baseline="-25000" dirty="0" smtClean="0">
                <a:latin typeface="Arial Narrow" pitchFamily="34" charset="0"/>
              </a:rPr>
              <a:t>3</a:t>
            </a:r>
            <a:r>
              <a:rPr lang="es-ES" sz="1400" dirty="0" smtClean="0">
                <a:latin typeface="Arial Narrow" pitchFamily="34" charset="0"/>
              </a:rPr>
              <a:t>.</a:t>
            </a:r>
          </a:p>
          <a:p>
            <a:r>
              <a:rPr lang="es-ES" sz="1400" b="1" dirty="0" smtClean="0">
                <a:latin typeface="Arial Narrow" pitchFamily="34" charset="0"/>
              </a:rPr>
              <a:t>Mejor opción A</a:t>
            </a:r>
            <a:r>
              <a:rPr lang="es-ES" sz="1400" b="1" baseline="-25000" dirty="0" smtClean="0">
                <a:latin typeface="Arial Narrow" pitchFamily="34" charset="0"/>
              </a:rPr>
              <a:t>2</a:t>
            </a:r>
            <a:r>
              <a:rPr lang="es-ES" sz="1400" b="1" dirty="0" smtClean="0">
                <a:latin typeface="Arial Narrow" pitchFamily="34" charset="0"/>
              </a:rPr>
              <a:t>, después A</a:t>
            </a:r>
            <a:r>
              <a:rPr lang="es-ES" sz="1400" b="1" baseline="-25000" dirty="0" smtClean="0">
                <a:latin typeface="Arial Narrow" pitchFamily="34" charset="0"/>
              </a:rPr>
              <a:t>1</a:t>
            </a:r>
            <a:r>
              <a:rPr lang="es-ES" sz="1400" b="1" dirty="0" smtClean="0">
                <a:latin typeface="Arial Narrow" pitchFamily="34" charset="0"/>
              </a:rPr>
              <a:t>,</a:t>
            </a:r>
          </a:p>
          <a:p>
            <a:r>
              <a:rPr lang="es-ES" sz="1400" b="1" dirty="0">
                <a:latin typeface="Arial Narrow" pitchFamily="34" charset="0"/>
              </a:rPr>
              <a:t>a</a:t>
            </a:r>
            <a:r>
              <a:rPr lang="es-ES" sz="1400" b="1" dirty="0" smtClean="0">
                <a:latin typeface="Arial Narrow" pitchFamily="34" charset="0"/>
              </a:rPr>
              <a:t> continuación A</a:t>
            </a:r>
            <a:r>
              <a:rPr lang="es-ES" sz="1400" b="1" baseline="-25000" dirty="0" smtClean="0">
                <a:latin typeface="Arial Narrow" pitchFamily="34" charset="0"/>
              </a:rPr>
              <a:t>4</a:t>
            </a:r>
            <a:r>
              <a:rPr lang="es-ES" sz="1400" b="1" dirty="0" smtClean="0">
                <a:latin typeface="Arial Narrow" pitchFamily="34" charset="0"/>
              </a:rPr>
              <a:t> .</a:t>
            </a:r>
          </a:p>
          <a:p>
            <a:r>
              <a:rPr lang="es-ES" sz="1400" b="1" dirty="0" smtClean="0">
                <a:latin typeface="Arial Narrow" pitchFamily="34" charset="0"/>
              </a:rPr>
              <a:t>La peor opción A</a:t>
            </a:r>
            <a:r>
              <a:rPr lang="es-ES" sz="1400" b="1" baseline="-25000" dirty="0" smtClean="0">
                <a:latin typeface="Arial Narrow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2553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Rectángulo"/>
          <p:cNvSpPr>
            <a:spLocks noChangeArrowheads="1"/>
          </p:cNvSpPr>
          <p:nvPr/>
        </p:nvSpPr>
        <p:spPr bwMode="auto">
          <a:xfrm>
            <a:off x="1447800" y="1371600"/>
            <a:ext cx="63357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b="1" dirty="0" smtClean="0">
                <a:latin typeface="Arial Narrow" pitchFamily="34" charset="0"/>
              </a:rPr>
              <a:t>3.3 FACTORES  A  CONSIDERAR EN LA ELECCIÓN DEL EMPLAZAMIENTO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67000"/>
            <a:ext cx="675322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96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Rectángulo"/>
          <p:cNvSpPr>
            <a:spLocks noChangeArrowheads="1"/>
          </p:cNvSpPr>
          <p:nvPr/>
        </p:nvSpPr>
        <p:spPr bwMode="auto">
          <a:xfrm>
            <a:off x="1295400" y="1308318"/>
            <a:ext cx="7010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b="1" dirty="0" smtClean="0">
                <a:latin typeface="Arial Narrow" pitchFamily="34" charset="0"/>
              </a:rPr>
              <a:t>3.4 </a:t>
            </a:r>
            <a:r>
              <a:rPr lang="es-ES" b="1" dirty="0">
                <a:latin typeface="Arial Narrow" pitchFamily="34" charset="0"/>
              </a:rPr>
              <a:t>EL FACTOR DE </a:t>
            </a:r>
            <a:r>
              <a:rPr lang="es-ES" b="1" dirty="0" smtClean="0">
                <a:latin typeface="Arial Narrow" pitchFamily="34" charset="0"/>
              </a:rPr>
              <a:t>ESCALA EN LA LOCALIZACIÓN</a:t>
            </a:r>
          </a:p>
          <a:p>
            <a:pPr algn="just">
              <a:defRPr/>
            </a:pPr>
            <a:endParaRPr lang="es-ES" sz="2000" b="1" dirty="0" smtClean="0">
              <a:latin typeface="Arial Narrow" pitchFamily="34" charset="0"/>
            </a:endParaRPr>
          </a:p>
          <a:p>
            <a:pPr algn="just"/>
            <a:r>
              <a:rPr lang="es-ES" dirty="0" smtClean="0">
                <a:latin typeface="Arial Narrow" pitchFamily="34" charset="0"/>
              </a:rPr>
              <a:t>- </a:t>
            </a:r>
            <a:r>
              <a:rPr lang="es-ES" b="1" dirty="0" smtClean="0">
                <a:latin typeface="Arial Narrow" pitchFamily="34" charset="0"/>
              </a:rPr>
              <a:t>MACROLOCALIZACIÓN.- </a:t>
            </a:r>
            <a:r>
              <a:rPr lang="es-ES" dirty="0" smtClean="0">
                <a:latin typeface="Arial Narrow" pitchFamily="34" charset="0"/>
              </a:rPr>
              <a:t>Selección </a:t>
            </a:r>
            <a:r>
              <a:rPr lang="es-ES" dirty="0">
                <a:latin typeface="Arial Narrow" pitchFamily="34" charset="0"/>
              </a:rPr>
              <a:t>de la región o zona más </a:t>
            </a:r>
            <a:r>
              <a:rPr lang="es-ES" dirty="0" smtClean="0">
                <a:latin typeface="Arial Narrow" pitchFamily="34" charset="0"/>
              </a:rPr>
              <a:t>adecuada que preliminarmente presente </a:t>
            </a:r>
            <a:r>
              <a:rPr lang="es-ES" dirty="0">
                <a:latin typeface="Arial Narrow" pitchFamily="34" charset="0"/>
              </a:rPr>
              <a:t>ciertos atractivos para la </a:t>
            </a:r>
            <a:r>
              <a:rPr lang="es-ES" dirty="0" smtClean="0">
                <a:latin typeface="Arial Narrow" pitchFamily="34" charset="0"/>
              </a:rPr>
              <a:t>industria.</a:t>
            </a:r>
          </a:p>
          <a:p>
            <a:pPr algn="just"/>
            <a:r>
              <a:rPr lang="es-ES" dirty="0" smtClean="0">
                <a:latin typeface="Arial Narrow" pitchFamily="34" charset="0"/>
              </a:rPr>
              <a:t>- </a:t>
            </a:r>
            <a:r>
              <a:rPr lang="es-ES" b="1" dirty="0" smtClean="0">
                <a:latin typeface="Arial Narrow" pitchFamily="34" charset="0"/>
              </a:rPr>
              <a:t>MICROLOCALIZACIÓN.- </a:t>
            </a:r>
            <a:r>
              <a:rPr lang="es-ES" dirty="0" smtClean="0">
                <a:latin typeface="Arial Narrow" pitchFamily="34" charset="0"/>
              </a:rPr>
              <a:t>Selección </a:t>
            </a:r>
            <a:r>
              <a:rPr lang="es-ES" dirty="0">
                <a:latin typeface="Arial Narrow" pitchFamily="34" charset="0"/>
              </a:rPr>
              <a:t>especifica del sitio o terreno que </a:t>
            </a:r>
            <a:r>
              <a:rPr lang="es-ES" dirty="0" smtClean="0">
                <a:latin typeface="Arial Narrow" pitchFamily="34" charset="0"/>
              </a:rPr>
              <a:t>se encuentra </a:t>
            </a:r>
            <a:r>
              <a:rPr lang="es-ES" dirty="0">
                <a:latin typeface="Arial Narrow" pitchFamily="34" charset="0"/>
              </a:rPr>
              <a:t>en la región que ha sido evaluada como </a:t>
            </a:r>
            <a:r>
              <a:rPr lang="es-ES" dirty="0" smtClean="0">
                <a:latin typeface="Arial Narrow" pitchFamily="34" charset="0"/>
              </a:rPr>
              <a:t>la más conveniente. </a:t>
            </a:r>
            <a:endParaRPr lang="es-ES" dirty="0">
              <a:latin typeface="Arial Narrow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442298"/>
            <a:ext cx="3124200" cy="238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91546" y="3174460"/>
            <a:ext cx="4094853" cy="292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59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Rectángulo"/>
          <p:cNvSpPr>
            <a:spLocks noChangeArrowheads="1"/>
          </p:cNvSpPr>
          <p:nvPr/>
        </p:nvSpPr>
        <p:spPr bwMode="auto">
          <a:xfrm>
            <a:off x="1295400" y="1447800"/>
            <a:ext cx="7010400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b="1" dirty="0" smtClean="0">
                <a:latin typeface="Arial Narrow" pitchFamily="34" charset="0"/>
              </a:rPr>
              <a:t>3.5 PROCEDIMIENTO GENERAL PARA LA TOMA DE DECISIONES EN LA LOCALIZACIÓN</a:t>
            </a:r>
          </a:p>
          <a:p>
            <a:pPr algn="just">
              <a:defRPr/>
            </a:pPr>
            <a:endParaRPr lang="es-ES" b="1" dirty="0" smtClean="0">
              <a:latin typeface="Arial Narrow" pitchFamily="34" charset="0"/>
            </a:endParaRPr>
          </a:p>
          <a:p>
            <a:pPr algn="just"/>
            <a:r>
              <a:rPr lang="es-ES" b="1" dirty="0" smtClean="0">
                <a:latin typeface="Arial Narrow" pitchFamily="34" charset="0"/>
              </a:rPr>
              <a:t>A</a:t>
            </a:r>
            <a:r>
              <a:rPr lang="es-ES" b="1" dirty="0">
                <a:latin typeface="Arial Narrow" pitchFamily="34" charset="0"/>
              </a:rPr>
              <a:t>) Análisis preliminar</a:t>
            </a:r>
          </a:p>
          <a:p>
            <a:pPr algn="just"/>
            <a:r>
              <a:rPr lang="es-ES" dirty="0">
                <a:latin typeface="Arial Narrow" pitchFamily="34" charset="0"/>
              </a:rPr>
              <a:t>Criterios importantes para la empresa en la evaluación </a:t>
            </a:r>
            <a:r>
              <a:rPr lang="es-ES" dirty="0" smtClean="0">
                <a:latin typeface="Arial Narrow" pitchFamily="34" charset="0"/>
              </a:rPr>
              <a:t>de alternativas</a:t>
            </a:r>
            <a:r>
              <a:rPr lang="es-ES" dirty="0">
                <a:latin typeface="Arial Narrow" pitchFamily="34" charset="0"/>
              </a:rPr>
              <a:t>: necesidades de transporte, </a:t>
            </a:r>
            <a:r>
              <a:rPr lang="es-ES" dirty="0" smtClean="0">
                <a:latin typeface="Arial Narrow" pitchFamily="34" charset="0"/>
              </a:rPr>
              <a:t>suelo, suministros</a:t>
            </a:r>
            <a:r>
              <a:rPr lang="es-ES" dirty="0">
                <a:latin typeface="Arial Narrow" pitchFamily="34" charset="0"/>
              </a:rPr>
              <a:t>, personal, infraestructuras, </a:t>
            </a:r>
            <a:r>
              <a:rPr lang="es-ES" dirty="0" smtClean="0">
                <a:latin typeface="Arial Narrow" pitchFamily="34" charset="0"/>
              </a:rPr>
              <a:t>servicios, condiciones </a:t>
            </a:r>
            <a:r>
              <a:rPr lang="es-ES" dirty="0">
                <a:latin typeface="Arial Narrow" pitchFamily="34" charset="0"/>
              </a:rPr>
              <a:t>medioambientales,</a:t>
            </a:r>
          </a:p>
          <a:p>
            <a:pPr algn="just"/>
            <a:r>
              <a:rPr lang="es-ES" b="1" dirty="0">
                <a:latin typeface="Arial Narrow" pitchFamily="34" charset="0"/>
              </a:rPr>
              <a:t>B) Búsqueda de alternativas de localización</a:t>
            </a:r>
          </a:p>
          <a:p>
            <a:pPr algn="just"/>
            <a:r>
              <a:rPr lang="es-ES" dirty="0">
                <a:latin typeface="Arial Narrow" pitchFamily="34" charset="0"/>
              </a:rPr>
              <a:t>Se establecen un conjunto de localizaciones candidatas </a:t>
            </a:r>
            <a:r>
              <a:rPr lang="es-ES" dirty="0" smtClean="0">
                <a:latin typeface="Arial Narrow" pitchFamily="34" charset="0"/>
              </a:rPr>
              <a:t>para un </a:t>
            </a:r>
            <a:r>
              <a:rPr lang="es-ES" dirty="0">
                <a:latin typeface="Arial Narrow" pitchFamily="34" charset="0"/>
              </a:rPr>
              <a:t>análisis más profundo, rechazándose aquéllas que </a:t>
            </a:r>
            <a:r>
              <a:rPr lang="es-ES" dirty="0" smtClean="0">
                <a:latin typeface="Arial Narrow" pitchFamily="34" charset="0"/>
              </a:rPr>
              <a:t>no satisfagan </a:t>
            </a:r>
            <a:r>
              <a:rPr lang="es-ES" dirty="0">
                <a:latin typeface="Arial Narrow" pitchFamily="34" charset="0"/>
              </a:rPr>
              <a:t>los factores dominantes de la empresa</a:t>
            </a:r>
          </a:p>
          <a:p>
            <a:pPr algn="just"/>
            <a:r>
              <a:rPr lang="es-ES" b="1" dirty="0">
                <a:latin typeface="Arial Narrow" pitchFamily="34" charset="0"/>
              </a:rPr>
              <a:t>C) Evaluación de alternativas</a:t>
            </a:r>
          </a:p>
          <a:p>
            <a:pPr algn="just"/>
            <a:r>
              <a:rPr lang="es-ES" dirty="0">
                <a:latin typeface="Arial Narrow" pitchFamily="34" charset="0"/>
              </a:rPr>
              <a:t>S</a:t>
            </a:r>
            <a:r>
              <a:rPr lang="es-ES" dirty="0" smtClean="0">
                <a:latin typeface="Arial Narrow" pitchFamily="34" charset="0"/>
              </a:rPr>
              <a:t>e </a:t>
            </a:r>
            <a:r>
              <a:rPr lang="es-ES" dirty="0">
                <a:latin typeface="Arial Narrow" pitchFamily="34" charset="0"/>
              </a:rPr>
              <a:t>recoge toda la información acerca de cada </a:t>
            </a:r>
            <a:r>
              <a:rPr lang="es-ES" dirty="0" smtClean="0">
                <a:latin typeface="Arial Narrow" pitchFamily="34" charset="0"/>
              </a:rPr>
              <a:t>localización para </a:t>
            </a:r>
            <a:r>
              <a:rPr lang="es-ES" dirty="0">
                <a:latin typeface="Arial Narrow" pitchFamily="34" charset="0"/>
              </a:rPr>
              <a:t>medirla en función de cada uno de los </a:t>
            </a:r>
            <a:r>
              <a:rPr lang="es-ES" dirty="0" smtClean="0">
                <a:latin typeface="Arial Narrow" pitchFamily="34" charset="0"/>
              </a:rPr>
              <a:t>factores considerados </a:t>
            </a:r>
            <a:r>
              <a:rPr lang="es-ES" dirty="0">
                <a:latin typeface="Arial Narrow" pitchFamily="34" charset="0"/>
              </a:rPr>
              <a:t>(cuantitativa </a:t>
            </a:r>
            <a:r>
              <a:rPr lang="es-ES" dirty="0" err="1">
                <a:latin typeface="Arial Narrow" pitchFamily="34" charset="0"/>
              </a:rPr>
              <a:t>ó</a:t>
            </a:r>
            <a:r>
              <a:rPr lang="es-ES" dirty="0">
                <a:latin typeface="Arial Narrow" pitchFamily="34" charset="0"/>
              </a:rPr>
              <a:t> cualitativamente)</a:t>
            </a:r>
          </a:p>
          <a:p>
            <a:pPr algn="just"/>
            <a:r>
              <a:rPr lang="es-ES" b="1" dirty="0">
                <a:latin typeface="Arial Narrow" pitchFamily="34" charset="0"/>
              </a:rPr>
              <a:t>D) Selección de la localización</a:t>
            </a:r>
            <a:r>
              <a:rPr lang="es-ES" dirty="0" smtClean="0">
                <a:latin typeface="Arial Narrow" pitchFamily="34" charset="0"/>
              </a:rPr>
              <a:t>. </a:t>
            </a:r>
            <a:endParaRPr lang="es-ES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38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1156159" y="1143000"/>
            <a:ext cx="7620000" cy="5444824"/>
            <a:chOff x="1189630" y="1411069"/>
            <a:chExt cx="7620000" cy="54448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2 Rectángulo"/>
                <p:cNvSpPr/>
                <p:nvPr/>
              </p:nvSpPr>
              <p:spPr>
                <a:xfrm>
                  <a:off x="1189630" y="2057400"/>
                  <a:ext cx="7620000" cy="479849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defRPr/>
                  </a:pPr>
                  <a:r>
                    <a:rPr lang="es-ES" b="1" dirty="0" smtClean="0">
                      <a:latin typeface="Arial Narrow" pitchFamily="34" charset="0"/>
                    </a:rPr>
                    <a:t>3.6.1 MÉTODO DEL CENTRO DE GRAVEDAD</a:t>
                  </a:r>
                  <a:endParaRPr lang="es-ES" b="1" dirty="0">
                    <a:latin typeface="Arial Narrow" pitchFamily="34" charset="0"/>
                  </a:endParaRPr>
                </a:p>
                <a:p>
                  <a:pPr algn="just">
                    <a:defRPr/>
                  </a:pPr>
                  <a:r>
                    <a:rPr lang="es-ES" dirty="0">
                      <a:latin typeface="Arial Narrow" pitchFamily="34" charset="0"/>
                    </a:rPr>
                    <a:t>- </a:t>
                  </a:r>
                  <a:r>
                    <a:rPr lang="es-ES" sz="1600" dirty="0" smtClean="0">
                      <a:latin typeface="Arial Narrow" pitchFamily="34" charset="0"/>
                    </a:rPr>
                    <a:t>Solo analiza el coste de un factor: el transporte.</a:t>
                  </a:r>
                  <a:endParaRPr lang="es-ES" sz="1600" dirty="0">
                    <a:latin typeface="Arial Narrow" pitchFamily="34" charset="0"/>
                  </a:endParaRPr>
                </a:p>
                <a:p>
                  <a:pPr algn="just"/>
                  <a:r>
                    <a:rPr lang="es-ES" sz="1600" dirty="0" smtClean="0">
                      <a:latin typeface="Arial Narrow" pitchFamily="34" charset="0"/>
                    </a:rPr>
                    <a:t>- Hay que encontrar una localización que minimice el coste total del transporte (CTT).</a:t>
                  </a:r>
                </a:p>
                <a:p>
                  <a:r>
                    <a:rPr lang="es-ES" sz="1600" dirty="0" smtClean="0">
                      <a:latin typeface="Arial Narrow" pitchFamily="34" charset="0"/>
                    </a:rPr>
                    <a:t>- Dicho coste se supone proporcional a la distancia recorrida y al volumen o el peso de los materiales trasladados desde el origen.</a:t>
                  </a:r>
                  <a:endParaRPr lang="es-ES" sz="1600" dirty="0">
                    <a:latin typeface="Arial Narrow" pitchFamily="34" charset="0"/>
                  </a:endParaRPr>
                </a:p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/>
                          </a:rPr>
                          <m:t>𝐶𝑇𝑇</m:t>
                        </m:r>
                        <m:r>
                          <a:rPr lang="es-ES" sz="1600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s-ES" sz="1600" b="0" i="1" smtClean="0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s-ES" sz="16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ES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s-ES" sz="16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s-ES" sz="1600" b="0" i="1" smtClean="0">
                                <a:latin typeface="Cambria Math"/>
                                <a:ea typeface="Cambria Math"/>
                              </a:rPr>
                              <m:t>∙</m:t>
                            </m:r>
                          </m:e>
                        </m:nary>
                        <m:sSub>
                          <m:sSubPr>
                            <m:ctrlPr>
                              <a:rPr lang="es-ES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sz="16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s-ES" sz="16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s-ES" sz="1600" i="1">
                            <a:latin typeface="Cambria Math"/>
                            <a:ea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es-ES" sz="16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s-ES" sz="1600" b="0" i="1" smtClean="0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s-ES" sz="16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s-ES" sz="1600" dirty="0" smtClean="0">
                    <a:latin typeface="Arial Narrow" pitchFamily="34" charset="0"/>
                  </a:endParaRPr>
                </a:p>
                <a:p>
                  <a:pPr algn="just"/>
                  <a:r>
                    <a:rPr lang="es-ES" sz="1600" b="1" dirty="0" smtClean="0">
                      <a:latin typeface="Arial Narrow" pitchFamily="34" charset="0"/>
                    </a:rPr>
                    <a:t>c</a:t>
                  </a:r>
                  <a:r>
                    <a:rPr lang="es-ES" sz="1600" b="1" baseline="-25000" dirty="0" smtClean="0">
                      <a:latin typeface="Arial Narrow" pitchFamily="34" charset="0"/>
                    </a:rPr>
                    <a:t>i</a:t>
                  </a:r>
                  <a:r>
                    <a:rPr lang="es-ES" sz="1600" dirty="0" smtClean="0">
                      <a:latin typeface="Arial Narrow" pitchFamily="34" charset="0"/>
                    </a:rPr>
                    <a:t> es el coste unitario de transporte correspondiente al punto i.</a:t>
                  </a:r>
                </a:p>
                <a:p>
                  <a:pPr algn="just"/>
                  <a:r>
                    <a:rPr lang="es-ES" sz="1600" b="1" dirty="0" smtClean="0">
                      <a:latin typeface="Arial Narrow" pitchFamily="34" charset="0"/>
                    </a:rPr>
                    <a:t>v</a:t>
                  </a:r>
                  <a:r>
                    <a:rPr lang="es-ES" sz="1600" b="1" baseline="-25000" dirty="0" smtClean="0">
                      <a:latin typeface="Arial Narrow" pitchFamily="34" charset="0"/>
                    </a:rPr>
                    <a:t>i</a:t>
                  </a:r>
                  <a:r>
                    <a:rPr lang="es-ES" sz="1600" dirty="0" smtClean="0">
                      <a:latin typeface="Arial Narrow" pitchFamily="34" charset="0"/>
                    </a:rPr>
                    <a:t> es el volumen o el peso transportado desde el punto i.</a:t>
                  </a:r>
                </a:p>
                <a:p>
                  <a:pPr algn="just"/>
                  <a:r>
                    <a:rPr lang="es-ES" sz="1600" b="1" dirty="0" smtClean="0">
                      <a:latin typeface="Arial Narrow" pitchFamily="34" charset="0"/>
                    </a:rPr>
                    <a:t>d</a:t>
                  </a:r>
                  <a:r>
                    <a:rPr lang="es-ES" sz="1600" b="1" baseline="-25000" dirty="0" smtClean="0">
                      <a:latin typeface="Arial Narrow" pitchFamily="34" charset="0"/>
                    </a:rPr>
                    <a:t>i</a:t>
                  </a:r>
                  <a:r>
                    <a:rPr lang="es-ES" sz="1600" baseline="-25000" dirty="0" smtClean="0">
                      <a:latin typeface="Arial Narrow" pitchFamily="34" charset="0"/>
                    </a:rPr>
                    <a:t> </a:t>
                  </a:r>
                  <a:r>
                    <a:rPr lang="es-ES" sz="1600" dirty="0" smtClean="0">
                      <a:latin typeface="Arial Narrow" pitchFamily="34" charset="0"/>
                    </a:rPr>
                    <a:t>distancia desde la localización al punto i.</a:t>
                  </a:r>
                </a:p>
                <a:p>
                  <a:pPr algn="just">
                    <a:spcBef>
                      <a:spcPts val="1200"/>
                    </a:spcBef>
                  </a:pPr>
                  <a:r>
                    <a:rPr lang="es-ES" sz="1600" b="1" dirty="0" smtClean="0">
                      <a:latin typeface="Arial Narrow" pitchFamily="34" charset="0"/>
                    </a:rPr>
                    <a:t>3.6.1.1 Procedimiento</a:t>
                  </a:r>
                </a:p>
                <a:p>
                  <a:pPr algn="just"/>
                  <a:r>
                    <a:rPr lang="es-ES" sz="1600" dirty="0" smtClean="0">
                      <a:latin typeface="Arial Narrow" pitchFamily="34" charset="0"/>
                    </a:rPr>
                    <a:t>- Se determina el valor medio de los pesos </a:t>
                  </a:r>
                  <a:r>
                    <a:rPr lang="es-ES" sz="1600" b="1" dirty="0" err="1" smtClean="0">
                      <a:latin typeface="Arial Narrow" pitchFamily="34" charset="0"/>
                    </a:rPr>
                    <a:t>w</a:t>
                  </a:r>
                  <a:r>
                    <a:rPr lang="es-ES" sz="1600" b="1" baseline="-25000" dirty="0" err="1" smtClean="0">
                      <a:latin typeface="Arial Narrow" pitchFamily="34" charset="0"/>
                    </a:rPr>
                    <a:t>i</a:t>
                  </a:r>
                  <a:r>
                    <a:rPr lang="es-ES" sz="1600" b="1" dirty="0">
                      <a:latin typeface="Arial Narrow" pitchFamily="34" charset="0"/>
                    </a:rPr>
                    <a:t> </a:t>
                  </a:r>
                  <a:r>
                    <a:rPr lang="es-ES" sz="1600" b="1" dirty="0" smtClean="0">
                      <a:latin typeface="Arial Narrow" pitchFamily="34" charset="0"/>
                    </a:rPr>
                    <a:t>= </a:t>
                  </a:r>
                  <a:r>
                    <a:rPr lang="es-ES" sz="1600" b="1" dirty="0" err="1" smtClean="0">
                      <a:latin typeface="Arial Narrow" pitchFamily="34" charset="0"/>
                    </a:rPr>
                    <a:t>c</a:t>
                  </a:r>
                  <a:r>
                    <a:rPr lang="es-ES" sz="1600" b="1" baseline="-25000" dirty="0" err="1" smtClean="0">
                      <a:latin typeface="Arial Narrow" pitchFamily="34" charset="0"/>
                    </a:rPr>
                    <a:t>i</a:t>
                  </a:r>
                  <a:r>
                    <a:rPr lang="es-ES" sz="1600" b="1" dirty="0" err="1" smtClean="0">
                      <a:latin typeface="Arial Narrow" pitchFamily="34" charset="0"/>
                    </a:rPr>
                    <a:t>·v</a:t>
                  </a:r>
                  <a:r>
                    <a:rPr lang="es-ES" sz="1600" baseline="-25000" dirty="0" err="1" smtClean="0">
                      <a:latin typeface="Arial Narrow" pitchFamily="34" charset="0"/>
                    </a:rPr>
                    <a:t>i</a:t>
                  </a:r>
                  <a:r>
                    <a:rPr lang="es-ES" sz="1600" baseline="-25000" dirty="0" smtClean="0">
                      <a:latin typeface="Arial Narrow" pitchFamily="34" charset="0"/>
                    </a:rPr>
                    <a:t> </a:t>
                  </a:r>
                  <a:r>
                    <a:rPr lang="es-ES" sz="1600" dirty="0" smtClean="0">
                      <a:latin typeface="Arial Narrow" pitchFamily="34" charset="0"/>
                    </a:rPr>
                    <a:t>. Cada peso determina la importancia del punto i considerado.</a:t>
                  </a:r>
                </a:p>
                <a:p>
                  <a:pPr algn="just"/>
                  <a:r>
                    <a:rPr lang="es-ES" sz="1600" dirty="0" smtClean="0">
                      <a:latin typeface="Arial Narrow" pitchFamily="34" charset="0"/>
                    </a:rPr>
                    <a:t>- Si se emplean coordenadas rectangulares se determinan las abscisas y las ordenadas de todos los puntos considerados.</a:t>
                  </a:r>
                </a:p>
                <a:p>
                  <a:pPr algn="just"/>
                  <a:r>
                    <a:rPr lang="es-ES" sz="1600" dirty="0" smtClean="0">
                      <a:latin typeface="Arial Narrow" pitchFamily="34" charset="0"/>
                    </a:rPr>
                    <a:t>- El valor de la media ponderada para las dos coordenadas se corresponde con la ubicación óptima.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𝑋</m:t>
                      </m:r>
                      <m:r>
                        <a:rPr lang="es-E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s-ES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a14:m>
                  <a:r>
                    <a:rPr lang="es-ES" dirty="0" smtClean="0">
                      <a:latin typeface="Arial Narrow" pitchFamily="34" charset="0"/>
                    </a:rPr>
                    <a:t>     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b="0" i="0" smtClean="0">
                          <a:latin typeface="Cambria Math"/>
                        </a:rPr>
                        <m:t>Y</m:t>
                      </m:r>
                      <m:r>
                        <a:rPr lang="es-ES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s-ES" i="1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s-E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s-ES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s-E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s-E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a14:m>
                  <a:endParaRPr lang="es-ES" dirty="0">
                    <a:latin typeface="Arial Narrow" pitchFamily="34" charset="0"/>
                  </a:endParaRPr>
                </a:p>
              </p:txBody>
            </p:sp>
          </mc:Choice>
          <mc:Fallback xmlns="">
            <p:sp>
              <p:nvSpPr>
                <p:cNvPr id="3" name="2 Rectángulo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9630" y="2057400"/>
                  <a:ext cx="7620000" cy="479849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720" t="-508" r="-400" b="-9657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1 Rectángulo"/>
            <p:cNvSpPr/>
            <p:nvPr/>
          </p:nvSpPr>
          <p:spPr>
            <a:xfrm>
              <a:off x="1219200" y="1411069"/>
              <a:ext cx="7315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es-ES" b="1" dirty="0" smtClean="0">
                  <a:latin typeface="Arial Narrow" pitchFamily="34" charset="0"/>
                </a:rPr>
                <a:t>3.6  </a:t>
              </a:r>
              <a:r>
                <a:rPr lang="es-ES" b="1" dirty="0">
                  <a:latin typeface="Arial Narrow" pitchFamily="34" charset="0"/>
                </a:rPr>
                <a:t>ALGUNOS MÉTODOS CUANTITATIVOS PARA LA SELECCIÓN DE LA LOCALIZACIÓN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553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371600" y="129540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s-ES" sz="1600" b="1" dirty="0" smtClean="0">
                <a:latin typeface="Arial Narrow" pitchFamily="34" charset="0"/>
              </a:rPr>
              <a:t>3.6.1.2 Ejemplo. </a:t>
            </a:r>
            <a:r>
              <a:rPr lang="es-ES" sz="1600" dirty="0" smtClean="0">
                <a:latin typeface="Arial Narrow" pitchFamily="34" charset="0"/>
              </a:rPr>
              <a:t>Elección del emplazamiento de una fábrica de Cemento </a:t>
            </a:r>
            <a:r>
              <a:rPr lang="es-ES" sz="1600" dirty="0" smtClean="0">
                <a:latin typeface="Arial Narrow" pitchFamily="34" charset="0"/>
              </a:rPr>
              <a:t>Portland. Datos de los años 70</a:t>
            </a:r>
            <a:endParaRPr lang="es-ES" sz="1600" dirty="0" smtClean="0">
              <a:latin typeface="Arial Narrow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4 Rectángulo"/>
              <p:cNvSpPr/>
              <p:nvPr/>
            </p:nvSpPr>
            <p:spPr>
              <a:xfrm>
                <a:off x="2980809" y="5908650"/>
                <a:ext cx="3970702" cy="4402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s-ES" sz="1400" i="1" smtClean="0">
                        <a:latin typeface="Cambria Math"/>
                      </a:rPr>
                      <m:t>𝑋</m:t>
                    </m:r>
                    <m:r>
                      <a:rPr lang="es-ES" sz="140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s-ES" sz="1400" i="1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s-ES" sz="1400" i="1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s-ES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ES" sz="1400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s-ES" sz="14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s-ES" sz="1400" i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s-ES" sz="14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ES" sz="1400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s-ES" sz="1400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s-ES" sz="1400" i="1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s-ES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ES" sz="1400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s-ES" sz="14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  <m:r>
                      <a:rPr lang="es-ES" sz="1400" b="0" i="1" smtClean="0">
                        <a:latin typeface="Cambria Math"/>
                      </a:rPr>
                      <m:t>=23,96</m:t>
                    </m:r>
                    <m:r>
                      <a:rPr lang="es-ES" sz="1400" b="0" i="1" smtClean="0">
                        <a:latin typeface="Cambria Math"/>
                      </a:rPr>
                      <m:t>6</m:t>
                    </m:r>
                    <m:r>
                      <a:rPr lang="es-ES" sz="1400" b="0" i="1" smtClean="0">
                        <a:latin typeface="Cambria Math"/>
                      </a:rPr>
                      <m:t> </m:t>
                    </m:r>
                    <m:r>
                      <a:rPr lang="es-ES" sz="1400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s-ES" dirty="0">
                    <a:latin typeface="Arial Narrow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1400">
                        <a:latin typeface="Cambria Math"/>
                      </a:rPr>
                      <m:t>Y</m:t>
                    </m:r>
                    <m:r>
                      <a:rPr lang="es-ES" sz="14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s-ES" sz="1400" i="1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s-ES" sz="1400" i="1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s-ES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ES" sz="1400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s-ES" sz="14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s-ES" sz="1400" i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s-ES" sz="14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ES" sz="1400" i="1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s-ES" sz="1400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s-ES" sz="1400" i="1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s-ES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ES" sz="1400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s-ES" sz="14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  <m:r>
                      <a:rPr lang="es-ES" sz="1400" b="0" i="1" smtClean="0">
                        <a:latin typeface="Cambria Math"/>
                      </a:rPr>
                      <m:t>=24,972 </m:t>
                    </m:r>
                    <m:r>
                      <a:rPr lang="es-ES" sz="1400" b="0" i="1" smtClean="0">
                        <a:latin typeface="Cambria Math"/>
                      </a:rPr>
                      <m:t>𝑢</m:t>
                    </m:r>
                  </m:oMath>
                </a14:m>
                <a:endParaRPr lang="es-ES" sz="1400" dirty="0">
                  <a:latin typeface="Arial Narrow" pitchFamily="34" charset="0"/>
                </a:endParaRPr>
              </a:p>
            </p:txBody>
          </p:sp>
        </mc:Choice>
        <mc:Fallback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809" y="5908650"/>
                <a:ext cx="3970702" cy="440249"/>
              </a:xfrm>
              <a:prstGeom prst="rect">
                <a:avLst/>
              </a:prstGeom>
              <a:blipFill rotWithShape="1">
                <a:blip r:embed="rId3"/>
                <a:stretch>
                  <a:fillRect t="-48611" b="-8194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5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4380527"/>
                  </p:ext>
                </p:extLst>
              </p:nvPr>
            </p:nvGraphicFramePr>
            <p:xfrm>
              <a:off x="1600200" y="2057400"/>
              <a:ext cx="6095999" cy="3708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70857"/>
                    <a:gridCol w="1110343"/>
                    <a:gridCol w="631371"/>
                    <a:gridCol w="870857"/>
                    <a:gridCol w="870857"/>
                    <a:gridCol w="870857"/>
                    <a:gridCol w="870857"/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>
                              <a:latin typeface="Arial Narrow" pitchFamily="34" charset="0"/>
                            </a:rPr>
                            <a:t>ZONA</a:t>
                          </a:r>
                          <a:endParaRPr lang="es-ES" sz="1400" dirty="0">
                            <a:latin typeface="Arial Narrow" pitchFamily="34" charset="0"/>
                          </a:endParaRP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>
                              <a:latin typeface="Arial Narrow" pitchFamily="34" charset="0"/>
                            </a:rPr>
                            <a:t>CONSUMOS (t)</a:t>
                          </a:r>
                          <a:endParaRPr lang="es-ES" sz="1400" dirty="0">
                            <a:latin typeface="Arial Narrow" pitchFamily="34" charset="0"/>
                          </a:endParaRP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>
                              <a:latin typeface="Arial Narrow" pitchFamily="34" charset="0"/>
                            </a:rPr>
                            <a:t>%</a:t>
                          </a:r>
                          <a:endParaRPr lang="es-ES" sz="1400" dirty="0">
                            <a:latin typeface="Arial Narrow" pitchFamily="34" charset="0"/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>
                              <a:latin typeface="Arial Narrow" pitchFamily="34" charset="0"/>
                            </a:rPr>
                            <a:t>COORDENADAS</a:t>
                          </a:r>
                          <a:endParaRPr lang="es-ES" sz="1400" dirty="0">
                            <a:latin typeface="Arial Narrow" pitchFamily="34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s-ES" sz="1400" dirty="0">
                            <a:latin typeface="Arial Narrow" pitchFamily="34" charset="0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es-ES" sz="1400" i="1" smtClean="0">
                                        <a:latin typeface="Cambria Math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s-ES" sz="1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1400" i="1">
                                            <a:latin typeface="Cambria Math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s-ES" sz="1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s-ES" sz="1400" i="1">
                                        <a:latin typeface="Cambria Math"/>
                                        <a:ea typeface="Cambria Math"/>
                                      </a:rPr>
                                      <m:t>∙</m:t>
                                    </m:r>
                                    <m:sSub>
                                      <m:sSubPr>
                                        <m:ctrlPr>
                                          <a:rPr lang="es-ES" sz="14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s-ES" sz="1400" i="1">
                                            <a:latin typeface="Cambria Math"/>
                                            <a:ea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es-ES" sz="1400" dirty="0">
                            <a:latin typeface="Arial Narrow" pitchFamily="34" charset="0"/>
                          </a:endParaRP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es-ES" sz="1400" i="1" smtClean="0">
                                        <a:latin typeface="Cambria Math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s-ES" sz="1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1400" i="1">
                                            <a:latin typeface="Cambria Math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s-ES" sz="1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s-ES" sz="1400" i="1">
                                        <a:latin typeface="Cambria Math"/>
                                        <a:ea typeface="Cambria Math"/>
                                      </a:rPr>
                                      <m:t>∙</m:t>
                                    </m:r>
                                    <m:sSub>
                                      <m:sSubPr>
                                        <m:ctrlPr>
                                          <a:rPr lang="es-ES" sz="14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s-ES" sz="1400" i="1">
                                            <a:latin typeface="Cambria Math"/>
                                            <a:ea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es-ES" sz="1400" dirty="0">
                            <a:latin typeface="Arial Narrow" pitchFamily="34" charset="0"/>
                          </a:endParaRPr>
                        </a:p>
                      </a:txBody>
                      <a:tcPr anchor="ctr"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E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S" sz="1400" dirty="0">
                            <a:latin typeface="Arial Narrow" pitchFamily="34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S" sz="1400" dirty="0">
                            <a:latin typeface="Arial Narrow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>
                              <a:latin typeface="Arial Narrow" pitchFamily="34" charset="0"/>
                            </a:rPr>
                            <a:t>X</a:t>
                          </a:r>
                          <a:endParaRPr lang="es-ES" sz="1400" dirty="0">
                            <a:latin typeface="Arial Narrow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>
                              <a:latin typeface="Arial Narrow" pitchFamily="34" charset="0"/>
                            </a:rPr>
                            <a:t>Y</a:t>
                          </a:r>
                          <a:endParaRPr lang="es-ES" sz="1400" dirty="0">
                            <a:latin typeface="Arial Narrow" pitchFamily="34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endParaRPr lang="es-ES" sz="1400" dirty="0">
                            <a:latin typeface="Arial Narrow" pitchFamily="34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S" sz="1400" dirty="0">
                            <a:latin typeface="Arial Narrow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sz="1400" dirty="0" smtClean="0">
                              <a:latin typeface="Arial Narrow" pitchFamily="34" charset="0"/>
                            </a:rPr>
                            <a:t>Aragón</a:t>
                          </a:r>
                          <a:endParaRPr lang="es-ES" sz="1400" dirty="0">
                            <a:latin typeface="Arial Narrow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>
                              <a:latin typeface="Arial Narrow" pitchFamily="34" charset="0"/>
                            </a:rPr>
                            <a:t>639474</a:t>
                          </a:r>
                          <a:endParaRPr lang="es-ES" sz="1400" dirty="0">
                            <a:latin typeface="Arial Narrow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4,19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28,00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28,50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117,32</a:t>
                          </a:r>
                          <a:endParaRPr lang="es-E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119,42</a:t>
                          </a: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sz="1400" dirty="0" smtClean="0">
                              <a:latin typeface="Arial Narrow" pitchFamily="34" charset="0"/>
                            </a:rPr>
                            <a:t>Cataluña</a:t>
                          </a:r>
                          <a:endParaRPr lang="es-ES" sz="1400" dirty="0">
                            <a:latin typeface="Arial Narrow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>
                              <a:latin typeface="Arial Narrow" pitchFamily="34" charset="0"/>
                            </a:rPr>
                            <a:t>3111920</a:t>
                          </a:r>
                          <a:endParaRPr lang="es-ES" sz="1400" dirty="0">
                            <a:latin typeface="Arial Narrow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20,38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38,50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29,50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784,63</a:t>
                          </a:r>
                          <a:endParaRPr lang="es-E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601,21</a:t>
                          </a:r>
                          <a:endParaRPr lang="es-E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itchFamily="34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sz="1400" dirty="0" smtClean="0">
                              <a:latin typeface="Arial Narrow" pitchFamily="34" charset="0"/>
                            </a:rPr>
                            <a:t>Centro</a:t>
                          </a:r>
                          <a:endParaRPr lang="es-ES" sz="1400" dirty="0">
                            <a:latin typeface="Arial Narrow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>
                              <a:latin typeface="Arial Narrow" pitchFamily="34" charset="0"/>
                            </a:rPr>
                            <a:t>2874102</a:t>
                          </a:r>
                          <a:endParaRPr lang="es-ES" sz="1400" dirty="0">
                            <a:latin typeface="Arial Narrow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18,82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18,50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23,50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348,17</a:t>
                          </a:r>
                          <a:endParaRPr lang="es-E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442,27</a:t>
                          </a:r>
                          <a:endParaRPr lang="es-E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itchFamily="34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sz="1400" dirty="0" smtClean="0">
                              <a:latin typeface="Arial Narrow" pitchFamily="34" charset="0"/>
                            </a:rPr>
                            <a:t>Levante</a:t>
                          </a:r>
                          <a:endParaRPr lang="es-ES" sz="1400" dirty="0">
                            <a:latin typeface="Arial Narrow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>
                              <a:latin typeface="Arial Narrow" pitchFamily="34" charset="0"/>
                            </a:rPr>
                            <a:t>2123141</a:t>
                          </a:r>
                          <a:endParaRPr lang="es-ES" sz="1400" dirty="0">
                            <a:latin typeface="Arial Narrow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13,90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30,50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19,00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424,09</a:t>
                          </a:r>
                          <a:endParaRPr lang="es-E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264,10</a:t>
                          </a:r>
                          <a:endParaRPr lang="es-E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itchFamily="34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sz="1400" dirty="0" smtClean="0">
                              <a:latin typeface="Arial Narrow" pitchFamily="34" charset="0"/>
                            </a:rPr>
                            <a:t>Noroeste</a:t>
                          </a:r>
                          <a:endParaRPr lang="es-ES" sz="1400" dirty="0">
                            <a:latin typeface="Arial Narrow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>
                              <a:latin typeface="Arial Narrow" pitchFamily="34" charset="0"/>
                            </a:rPr>
                            <a:t>1599196</a:t>
                          </a:r>
                          <a:endParaRPr lang="es-ES" sz="1400" dirty="0">
                            <a:latin typeface="Arial Narrow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10,47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11,00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35,00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115,17</a:t>
                          </a:r>
                          <a:endParaRPr lang="es-E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366,45</a:t>
                          </a:r>
                          <a:endParaRPr lang="es-E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itchFamily="34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sz="1400" dirty="0" smtClean="0">
                              <a:latin typeface="Arial Narrow" pitchFamily="34" charset="0"/>
                            </a:rPr>
                            <a:t>Norte</a:t>
                          </a:r>
                          <a:endParaRPr lang="es-ES" sz="1400" dirty="0">
                            <a:latin typeface="Arial Narrow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>
                              <a:latin typeface="Arial Narrow" pitchFamily="34" charset="0"/>
                            </a:rPr>
                            <a:t>2259650</a:t>
                          </a:r>
                          <a:endParaRPr lang="es-ES" sz="1400" dirty="0">
                            <a:latin typeface="Arial Narrow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14,80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21,00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34,00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310,80</a:t>
                          </a:r>
                          <a:endParaRPr lang="es-E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503,20</a:t>
                          </a:r>
                          <a:endParaRPr lang="es-E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itchFamily="34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sz="1400" dirty="0" smtClean="0">
                              <a:latin typeface="Arial Narrow" pitchFamily="34" charset="0"/>
                            </a:rPr>
                            <a:t>Sur</a:t>
                          </a:r>
                          <a:endParaRPr lang="es-ES" sz="1400" dirty="0">
                            <a:latin typeface="Arial Narrow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>
                              <a:latin typeface="Arial Narrow" pitchFamily="34" charset="0"/>
                            </a:rPr>
                            <a:t>2662288</a:t>
                          </a:r>
                          <a:endParaRPr lang="es-ES" sz="1400" dirty="0">
                            <a:latin typeface="Arial Narrow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17,44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17,00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11,50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296,48</a:t>
                          </a:r>
                          <a:endParaRPr lang="es-E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200,56</a:t>
                          </a:r>
                          <a:endParaRPr lang="es-E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itchFamily="34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sz="1400" dirty="0" smtClean="0">
                              <a:latin typeface="Arial Narrow" pitchFamily="34" charset="0"/>
                            </a:rPr>
                            <a:t>Total</a:t>
                          </a:r>
                          <a:endParaRPr lang="es-ES" sz="1400" dirty="0">
                            <a:latin typeface="Arial Narrow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>
                              <a:latin typeface="Arial Narrow" pitchFamily="34" charset="0"/>
                            </a:rPr>
                            <a:t>15269771</a:t>
                          </a:r>
                          <a:endParaRPr lang="es-ES" sz="1400" dirty="0">
                            <a:latin typeface="Arial Narrow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S" sz="1400" dirty="0">
                            <a:latin typeface="Arial Narrow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S" sz="1400" dirty="0">
                            <a:latin typeface="Arial Narrow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S" sz="1400" dirty="0">
                            <a:latin typeface="Arial Narrow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2396,66</a:t>
                          </a:r>
                          <a:endParaRPr lang="es-E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2497,25</a:t>
                          </a:r>
                          <a:endParaRPr lang="es-E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itchFamily="34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5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4380527"/>
                  </p:ext>
                </p:extLst>
              </p:nvPr>
            </p:nvGraphicFramePr>
            <p:xfrm>
              <a:off x="1600200" y="2057400"/>
              <a:ext cx="6095999" cy="3708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70857"/>
                    <a:gridCol w="1110343"/>
                    <a:gridCol w="631371"/>
                    <a:gridCol w="870857"/>
                    <a:gridCol w="870857"/>
                    <a:gridCol w="870857"/>
                    <a:gridCol w="870857"/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>
                              <a:latin typeface="Arial Narrow" pitchFamily="34" charset="0"/>
                            </a:rPr>
                            <a:t>ZONA</a:t>
                          </a:r>
                          <a:endParaRPr lang="es-ES" sz="1400" dirty="0">
                            <a:latin typeface="Arial Narrow" pitchFamily="34" charset="0"/>
                          </a:endParaRP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>
                              <a:latin typeface="Arial Narrow" pitchFamily="34" charset="0"/>
                            </a:rPr>
                            <a:t>CONSUMOS (t)</a:t>
                          </a:r>
                          <a:endParaRPr lang="es-ES" sz="1400" dirty="0">
                            <a:latin typeface="Arial Narrow" pitchFamily="34" charset="0"/>
                          </a:endParaRP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>
                              <a:latin typeface="Arial Narrow" pitchFamily="34" charset="0"/>
                            </a:rPr>
                            <a:t>%</a:t>
                          </a:r>
                          <a:endParaRPr lang="es-ES" sz="1400" dirty="0">
                            <a:latin typeface="Arial Narrow" pitchFamily="34" charset="0"/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>
                              <a:latin typeface="Arial Narrow" pitchFamily="34" charset="0"/>
                            </a:rPr>
                            <a:t>COORDENADAS</a:t>
                          </a:r>
                          <a:endParaRPr lang="es-ES" sz="1400" dirty="0">
                            <a:latin typeface="Arial Narrow" pitchFamily="34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s-ES" sz="1400" dirty="0">
                            <a:latin typeface="Arial Narrow" pitchFamily="34" charset="0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503521" t="-87705" r="-101408" b="-402459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599301" t="-87705" r="-699" b="-402459"/>
                          </a:stretch>
                        </a:blipFill>
                      </a:tcPr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E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S" sz="1400" dirty="0">
                            <a:latin typeface="Arial Narrow" pitchFamily="34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S" sz="1400" dirty="0">
                            <a:latin typeface="Arial Narrow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>
                              <a:latin typeface="Arial Narrow" pitchFamily="34" charset="0"/>
                            </a:rPr>
                            <a:t>X</a:t>
                          </a:r>
                          <a:endParaRPr lang="es-ES" sz="1400" dirty="0">
                            <a:latin typeface="Arial Narrow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>
                              <a:latin typeface="Arial Narrow" pitchFamily="34" charset="0"/>
                            </a:rPr>
                            <a:t>Y</a:t>
                          </a:r>
                          <a:endParaRPr lang="es-ES" sz="1400" dirty="0">
                            <a:latin typeface="Arial Narrow" pitchFamily="34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endParaRPr lang="es-ES" sz="1400" dirty="0">
                            <a:latin typeface="Arial Narrow" pitchFamily="34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S" sz="1400" dirty="0">
                            <a:latin typeface="Arial Narrow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sz="1400" dirty="0" smtClean="0">
                              <a:latin typeface="Arial Narrow" pitchFamily="34" charset="0"/>
                            </a:rPr>
                            <a:t>Aragón</a:t>
                          </a:r>
                          <a:endParaRPr lang="es-ES" sz="1400" dirty="0">
                            <a:latin typeface="Arial Narrow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>
                              <a:latin typeface="Arial Narrow" pitchFamily="34" charset="0"/>
                            </a:rPr>
                            <a:t>639474</a:t>
                          </a:r>
                          <a:endParaRPr lang="es-ES" sz="1400" dirty="0">
                            <a:latin typeface="Arial Narrow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4,19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28,00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28,50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117,32</a:t>
                          </a:r>
                          <a:endParaRPr lang="es-E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119,42</a:t>
                          </a: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sz="1400" dirty="0" smtClean="0">
                              <a:latin typeface="Arial Narrow" pitchFamily="34" charset="0"/>
                            </a:rPr>
                            <a:t>Cataluña</a:t>
                          </a:r>
                          <a:endParaRPr lang="es-ES" sz="1400" dirty="0">
                            <a:latin typeface="Arial Narrow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>
                              <a:latin typeface="Arial Narrow" pitchFamily="34" charset="0"/>
                            </a:rPr>
                            <a:t>3111920</a:t>
                          </a:r>
                          <a:endParaRPr lang="es-ES" sz="1400" dirty="0">
                            <a:latin typeface="Arial Narrow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20,38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38,50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29,50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784,63</a:t>
                          </a:r>
                          <a:endParaRPr lang="es-E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601,21</a:t>
                          </a:r>
                          <a:endParaRPr lang="es-E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itchFamily="34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sz="1400" dirty="0" smtClean="0">
                              <a:latin typeface="Arial Narrow" pitchFamily="34" charset="0"/>
                            </a:rPr>
                            <a:t>Centro</a:t>
                          </a:r>
                          <a:endParaRPr lang="es-ES" sz="1400" dirty="0">
                            <a:latin typeface="Arial Narrow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>
                              <a:latin typeface="Arial Narrow" pitchFamily="34" charset="0"/>
                            </a:rPr>
                            <a:t>2874102</a:t>
                          </a:r>
                          <a:endParaRPr lang="es-ES" sz="1400" dirty="0">
                            <a:latin typeface="Arial Narrow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18,82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18,50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23,50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348,17</a:t>
                          </a:r>
                          <a:endParaRPr lang="es-E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442,27</a:t>
                          </a:r>
                          <a:endParaRPr lang="es-E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itchFamily="34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sz="1400" dirty="0" smtClean="0">
                              <a:latin typeface="Arial Narrow" pitchFamily="34" charset="0"/>
                            </a:rPr>
                            <a:t>Levante</a:t>
                          </a:r>
                          <a:endParaRPr lang="es-ES" sz="1400" dirty="0">
                            <a:latin typeface="Arial Narrow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>
                              <a:latin typeface="Arial Narrow" pitchFamily="34" charset="0"/>
                            </a:rPr>
                            <a:t>2123141</a:t>
                          </a:r>
                          <a:endParaRPr lang="es-ES" sz="1400" dirty="0">
                            <a:latin typeface="Arial Narrow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13,90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30,50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19,00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424,09</a:t>
                          </a:r>
                          <a:endParaRPr lang="es-E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264,10</a:t>
                          </a:r>
                          <a:endParaRPr lang="es-E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itchFamily="34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sz="1400" dirty="0" smtClean="0">
                              <a:latin typeface="Arial Narrow" pitchFamily="34" charset="0"/>
                            </a:rPr>
                            <a:t>Noroeste</a:t>
                          </a:r>
                          <a:endParaRPr lang="es-ES" sz="1400" dirty="0">
                            <a:latin typeface="Arial Narrow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>
                              <a:latin typeface="Arial Narrow" pitchFamily="34" charset="0"/>
                            </a:rPr>
                            <a:t>1599196</a:t>
                          </a:r>
                          <a:endParaRPr lang="es-ES" sz="1400" dirty="0">
                            <a:latin typeface="Arial Narrow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10,47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11,00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35,00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115,17</a:t>
                          </a:r>
                          <a:endParaRPr lang="es-E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366,45</a:t>
                          </a:r>
                          <a:endParaRPr lang="es-E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itchFamily="34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sz="1400" dirty="0" smtClean="0">
                              <a:latin typeface="Arial Narrow" pitchFamily="34" charset="0"/>
                            </a:rPr>
                            <a:t>Norte</a:t>
                          </a:r>
                          <a:endParaRPr lang="es-ES" sz="1400" dirty="0">
                            <a:latin typeface="Arial Narrow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>
                              <a:latin typeface="Arial Narrow" pitchFamily="34" charset="0"/>
                            </a:rPr>
                            <a:t>2259650</a:t>
                          </a:r>
                          <a:endParaRPr lang="es-ES" sz="1400" dirty="0">
                            <a:latin typeface="Arial Narrow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14,80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21,00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34,00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310,80</a:t>
                          </a:r>
                          <a:endParaRPr lang="es-E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503,20</a:t>
                          </a:r>
                          <a:endParaRPr lang="es-E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itchFamily="34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sz="1400" dirty="0" smtClean="0">
                              <a:latin typeface="Arial Narrow" pitchFamily="34" charset="0"/>
                            </a:rPr>
                            <a:t>Sur</a:t>
                          </a:r>
                          <a:endParaRPr lang="es-ES" sz="1400" dirty="0">
                            <a:latin typeface="Arial Narrow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>
                              <a:latin typeface="Arial Narrow" pitchFamily="34" charset="0"/>
                            </a:rPr>
                            <a:t>2662288</a:t>
                          </a:r>
                          <a:endParaRPr lang="es-ES" sz="1400" dirty="0">
                            <a:latin typeface="Arial Narrow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17,44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17,00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11,50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296,48</a:t>
                          </a:r>
                          <a:endParaRPr lang="es-E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200,56</a:t>
                          </a:r>
                          <a:endParaRPr lang="es-E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itchFamily="34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sz="1400" dirty="0" smtClean="0">
                              <a:latin typeface="Arial Narrow" pitchFamily="34" charset="0"/>
                            </a:rPr>
                            <a:t>Total</a:t>
                          </a:r>
                          <a:endParaRPr lang="es-ES" sz="1400" dirty="0">
                            <a:latin typeface="Arial Narrow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>
                              <a:latin typeface="Arial Narrow" pitchFamily="34" charset="0"/>
                            </a:rPr>
                            <a:t>15269771</a:t>
                          </a:r>
                          <a:endParaRPr lang="es-ES" sz="1400" dirty="0">
                            <a:latin typeface="Arial Narrow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S" sz="1400" dirty="0">
                            <a:latin typeface="Arial Narrow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S" sz="1400" dirty="0">
                            <a:latin typeface="Arial Narrow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S" sz="1400" dirty="0">
                            <a:latin typeface="Arial Narrow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2396,66</a:t>
                          </a:r>
                          <a:endParaRPr lang="es-E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 Narrow" pitchFamily="34" charset="0"/>
                            </a:rPr>
                            <a:t>2497,25</a:t>
                          </a:r>
                          <a:endParaRPr lang="es-E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itchFamily="34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7807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4690</Words>
  <Application>Microsoft Office PowerPoint</Application>
  <PresentationFormat>Presentación en pantalla (4:3)</PresentationFormat>
  <Paragraphs>861</Paragraphs>
  <Slides>42</Slides>
  <Notes>41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3" baseType="lpstr"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2013-02-06T10:47:02Z</dcterms:created>
  <dcterms:modified xsi:type="dcterms:W3CDTF">2013-03-06T13:33:45Z</dcterms:modified>
</cp:coreProperties>
</file>