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18000663" cy="28800425"/>
  <p:notesSz cx="6858000" cy="9144000"/>
  <p:defaultTextStyle>
    <a:defPPr>
      <a:defRPr lang="es-ES"/>
    </a:defPPr>
    <a:lvl1pPr marL="0" algn="l" defTabSz="1488610" rtl="0" eaLnBrk="1" latinLnBrk="0" hangingPunct="1">
      <a:defRPr sz="2931" kern="1200">
        <a:solidFill>
          <a:schemeClr val="tx1"/>
        </a:solidFill>
        <a:latin typeface="+mn-lt"/>
        <a:ea typeface="+mn-ea"/>
        <a:cs typeface="+mn-cs"/>
      </a:defRPr>
    </a:lvl1pPr>
    <a:lvl2pPr marL="744305" algn="l" defTabSz="1488610" rtl="0" eaLnBrk="1" latinLnBrk="0" hangingPunct="1">
      <a:defRPr sz="2931" kern="1200">
        <a:solidFill>
          <a:schemeClr val="tx1"/>
        </a:solidFill>
        <a:latin typeface="+mn-lt"/>
        <a:ea typeface="+mn-ea"/>
        <a:cs typeface="+mn-cs"/>
      </a:defRPr>
    </a:lvl2pPr>
    <a:lvl3pPr marL="1488610" algn="l" defTabSz="1488610" rtl="0" eaLnBrk="1" latinLnBrk="0" hangingPunct="1">
      <a:defRPr sz="2931" kern="1200">
        <a:solidFill>
          <a:schemeClr val="tx1"/>
        </a:solidFill>
        <a:latin typeface="+mn-lt"/>
        <a:ea typeface="+mn-ea"/>
        <a:cs typeface="+mn-cs"/>
      </a:defRPr>
    </a:lvl3pPr>
    <a:lvl4pPr marL="2232914" algn="l" defTabSz="1488610" rtl="0" eaLnBrk="1" latinLnBrk="0" hangingPunct="1">
      <a:defRPr sz="2931" kern="1200">
        <a:solidFill>
          <a:schemeClr val="tx1"/>
        </a:solidFill>
        <a:latin typeface="+mn-lt"/>
        <a:ea typeface="+mn-ea"/>
        <a:cs typeface="+mn-cs"/>
      </a:defRPr>
    </a:lvl4pPr>
    <a:lvl5pPr marL="2977218" algn="l" defTabSz="1488610" rtl="0" eaLnBrk="1" latinLnBrk="0" hangingPunct="1">
      <a:defRPr sz="2931" kern="1200">
        <a:solidFill>
          <a:schemeClr val="tx1"/>
        </a:solidFill>
        <a:latin typeface="+mn-lt"/>
        <a:ea typeface="+mn-ea"/>
        <a:cs typeface="+mn-cs"/>
      </a:defRPr>
    </a:lvl5pPr>
    <a:lvl6pPr marL="3721523" algn="l" defTabSz="1488610" rtl="0" eaLnBrk="1" latinLnBrk="0" hangingPunct="1">
      <a:defRPr sz="2931" kern="1200">
        <a:solidFill>
          <a:schemeClr val="tx1"/>
        </a:solidFill>
        <a:latin typeface="+mn-lt"/>
        <a:ea typeface="+mn-ea"/>
        <a:cs typeface="+mn-cs"/>
      </a:defRPr>
    </a:lvl6pPr>
    <a:lvl7pPr marL="4465828" algn="l" defTabSz="1488610" rtl="0" eaLnBrk="1" latinLnBrk="0" hangingPunct="1">
      <a:defRPr sz="2931" kern="1200">
        <a:solidFill>
          <a:schemeClr val="tx1"/>
        </a:solidFill>
        <a:latin typeface="+mn-lt"/>
        <a:ea typeface="+mn-ea"/>
        <a:cs typeface="+mn-cs"/>
      </a:defRPr>
    </a:lvl7pPr>
    <a:lvl8pPr marL="5210132" algn="l" defTabSz="1488610" rtl="0" eaLnBrk="1" latinLnBrk="0" hangingPunct="1">
      <a:defRPr sz="2931" kern="1200">
        <a:solidFill>
          <a:schemeClr val="tx1"/>
        </a:solidFill>
        <a:latin typeface="+mn-lt"/>
        <a:ea typeface="+mn-ea"/>
        <a:cs typeface="+mn-cs"/>
      </a:defRPr>
    </a:lvl8pPr>
    <a:lvl9pPr marL="5954438" algn="l" defTabSz="1488610" rtl="0" eaLnBrk="1" latinLnBrk="0" hangingPunct="1">
      <a:defRPr sz="2931"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713" autoAdjust="0"/>
  </p:normalViewPr>
  <p:slideViewPr>
    <p:cSldViewPr snapToGrid="0">
      <p:cViewPr>
        <p:scale>
          <a:sx n="53" d="100"/>
          <a:sy n="53" d="100"/>
        </p:scale>
        <p:origin x="-1782" y="4770"/>
      </p:cViewPr>
      <p:guideLst>
        <p:guide orient="horz" pos="9071"/>
        <p:guide pos="5669"/>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AD93E-5A69-4513-B5A2-77B5141E8D15}" type="datetimeFigureOut">
              <a:rPr lang="es-ES" smtClean="0"/>
              <a:pPr/>
              <a:t>17/11/2018</a:t>
            </a:fld>
            <a:endParaRPr lang="es-ES"/>
          </a:p>
        </p:txBody>
      </p:sp>
      <p:sp>
        <p:nvSpPr>
          <p:cNvPr id="4" name="Marcador de imagen de diapositiva 3"/>
          <p:cNvSpPr>
            <a:spLocks noGrp="1" noRot="1" noChangeAspect="1"/>
          </p:cNvSpPr>
          <p:nvPr>
            <p:ph type="sldImg" idx="2"/>
          </p:nvPr>
        </p:nvSpPr>
        <p:spPr>
          <a:xfrm>
            <a:off x="2463800" y="1143000"/>
            <a:ext cx="1930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7A243-3310-4CD6-B3E8-0B2DE118840C}" type="slidenum">
              <a:rPr lang="es-ES" smtClean="0"/>
              <a:pPr/>
              <a:t>‹Nº›</a:t>
            </a:fld>
            <a:endParaRPr lang="es-ES"/>
          </a:p>
        </p:txBody>
      </p:sp>
    </p:spTree>
    <p:extLst>
      <p:ext uri="{BB962C8B-B14F-4D97-AF65-F5344CB8AC3E}">
        <p14:creationId xmlns:p14="http://schemas.microsoft.com/office/powerpoint/2010/main" xmlns="" val="180391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D67A243-3310-4CD6-B3E8-0B2DE118840C}" type="slidenum">
              <a:rPr lang="es-ES" smtClean="0"/>
              <a:pPr/>
              <a:t>1</a:t>
            </a:fld>
            <a:endParaRPr lang="es-ES"/>
          </a:p>
        </p:txBody>
      </p:sp>
    </p:spTree>
    <p:extLst>
      <p:ext uri="{BB962C8B-B14F-4D97-AF65-F5344CB8AC3E}">
        <p14:creationId xmlns:p14="http://schemas.microsoft.com/office/powerpoint/2010/main" xmlns="" val="27803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50050" y="4713405"/>
            <a:ext cx="15300564" cy="10026815"/>
          </a:xfrm>
        </p:spPr>
        <p:txBody>
          <a:bodyPr anchor="b"/>
          <a:lstStyle>
            <a:lvl1pPr algn="ctr">
              <a:defRPr sz="11812"/>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50083" y="15126892"/>
            <a:ext cx="13500497" cy="6953434"/>
          </a:xfrm>
        </p:spPr>
        <p:txBody>
          <a:bodyPr/>
          <a:lstStyle>
            <a:lvl1pPr marL="0" indent="0" algn="ctr">
              <a:buNone/>
              <a:defRPr sz="4725"/>
            </a:lvl1pPr>
            <a:lvl2pPr marL="900044" indent="0" algn="ctr">
              <a:buNone/>
              <a:defRPr sz="3937"/>
            </a:lvl2pPr>
            <a:lvl3pPr marL="1800088" indent="0" algn="ctr">
              <a:buNone/>
              <a:defRPr sz="3543"/>
            </a:lvl3pPr>
            <a:lvl4pPr marL="2700132" indent="0" algn="ctr">
              <a:buNone/>
              <a:defRPr sz="3150"/>
            </a:lvl4pPr>
            <a:lvl5pPr marL="3600176" indent="0" algn="ctr">
              <a:buNone/>
              <a:defRPr sz="3150"/>
            </a:lvl5pPr>
            <a:lvl6pPr marL="4500220" indent="0" algn="ctr">
              <a:buNone/>
              <a:defRPr sz="3150"/>
            </a:lvl6pPr>
            <a:lvl7pPr marL="5400264" indent="0" algn="ctr">
              <a:buNone/>
              <a:defRPr sz="3150"/>
            </a:lvl7pPr>
            <a:lvl8pPr marL="6300307" indent="0" algn="ctr">
              <a:buNone/>
              <a:defRPr sz="3150"/>
            </a:lvl8pPr>
            <a:lvl9pPr marL="7200351" indent="0" algn="ctr">
              <a:buNone/>
              <a:defRPr sz="315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147694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317305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5" y="1533356"/>
            <a:ext cx="3881393" cy="2440702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37546" y="1533356"/>
            <a:ext cx="11419171" cy="2440702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39071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143241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8171" y="7180114"/>
            <a:ext cx="15525572" cy="11980175"/>
          </a:xfrm>
        </p:spPr>
        <p:txBody>
          <a:bodyPr anchor="b"/>
          <a:lstStyle>
            <a:lvl1pPr>
              <a:defRPr sz="11812"/>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8171" y="19273626"/>
            <a:ext cx="15525572" cy="6300091"/>
          </a:xfrm>
        </p:spPr>
        <p:txBody>
          <a:bodyPr/>
          <a:lstStyle>
            <a:lvl1pPr marL="0" indent="0">
              <a:buNone/>
              <a:defRPr sz="4725">
                <a:solidFill>
                  <a:schemeClr val="tx1"/>
                </a:solidFill>
              </a:defRPr>
            </a:lvl1pPr>
            <a:lvl2pPr marL="900044" indent="0">
              <a:buNone/>
              <a:defRPr sz="3937">
                <a:solidFill>
                  <a:schemeClr val="tx1">
                    <a:tint val="75000"/>
                  </a:schemeClr>
                </a:solidFill>
              </a:defRPr>
            </a:lvl2pPr>
            <a:lvl3pPr marL="1800088" indent="0">
              <a:buNone/>
              <a:defRPr sz="3543">
                <a:solidFill>
                  <a:schemeClr val="tx1">
                    <a:tint val="75000"/>
                  </a:schemeClr>
                </a:solidFill>
              </a:defRPr>
            </a:lvl3pPr>
            <a:lvl4pPr marL="2700132" indent="0">
              <a:buNone/>
              <a:defRPr sz="3150">
                <a:solidFill>
                  <a:schemeClr val="tx1">
                    <a:tint val="75000"/>
                  </a:schemeClr>
                </a:solidFill>
              </a:defRPr>
            </a:lvl4pPr>
            <a:lvl5pPr marL="3600176" indent="0">
              <a:buNone/>
              <a:defRPr sz="3150">
                <a:solidFill>
                  <a:schemeClr val="tx1">
                    <a:tint val="75000"/>
                  </a:schemeClr>
                </a:solidFill>
              </a:defRPr>
            </a:lvl5pPr>
            <a:lvl6pPr marL="4500220" indent="0">
              <a:buNone/>
              <a:defRPr sz="3150">
                <a:solidFill>
                  <a:schemeClr val="tx1">
                    <a:tint val="75000"/>
                  </a:schemeClr>
                </a:solidFill>
              </a:defRPr>
            </a:lvl6pPr>
            <a:lvl7pPr marL="5400264" indent="0">
              <a:buNone/>
              <a:defRPr sz="3150">
                <a:solidFill>
                  <a:schemeClr val="tx1">
                    <a:tint val="75000"/>
                  </a:schemeClr>
                </a:solidFill>
              </a:defRPr>
            </a:lvl7pPr>
            <a:lvl8pPr marL="6300307" indent="0">
              <a:buNone/>
              <a:defRPr sz="3150">
                <a:solidFill>
                  <a:schemeClr val="tx1">
                    <a:tint val="75000"/>
                  </a:schemeClr>
                </a:solidFill>
              </a:defRPr>
            </a:lvl8pPr>
            <a:lvl9pPr marL="7200351" indent="0">
              <a:buNone/>
              <a:defRPr sz="315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154632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37545" y="7666780"/>
            <a:ext cx="7650282" cy="1827360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9112836" y="7666780"/>
            <a:ext cx="7650282" cy="1827360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40366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39890" y="1533362"/>
            <a:ext cx="15525572" cy="556675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39892" y="7060106"/>
            <a:ext cx="7615123" cy="3460049"/>
          </a:xfrm>
        </p:spPr>
        <p:txBody>
          <a:bodyPr anchor="b"/>
          <a:lstStyle>
            <a:lvl1pPr marL="0" indent="0">
              <a:buNone/>
              <a:defRPr sz="4725" b="1"/>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es-ES" smtClean="0"/>
              <a:t>Editar el estilo de texto del patrón</a:t>
            </a:r>
          </a:p>
        </p:txBody>
      </p:sp>
      <p:sp>
        <p:nvSpPr>
          <p:cNvPr id="4" name="Content Placeholder 3"/>
          <p:cNvSpPr>
            <a:spLocks noGrp="1"/>
          </p:cNvSpPr>
          <p:nvPr>
            <p:ph sz="half" idx="2"/>
          </p:nvPr>
        </p:nvSpPr>
        <p:spPr>
          <a:xfrm>
            <a:off x="1239892" y="10520155"/>
            <a:ext cx="7615123" cy="1547356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9112837" y="7060106"/>
            <a:ext cx="7652626" cy="3460049"/>
          </a:xfrm>
        </p:spPr>
        <p:txBody>
          <a:bodyPr anchor="b"/>
          <a:lstStyle>
            <a:lvl1pPr marL="0" indent="0">
              <a:buNone/>
              <a:defRPr sz="4725" b="1"/>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es-ES" smtClean="0"/>
              <a:t>Editar el estilo de texto del patrón</a:t>
            </a:r>
          </a:p>
        </p:txBody>
      </p:sp>
      <p:sp>
        <p:nvSpPr>
          <p:cNvPr id="6" name="Content Placeholder 5"/>
          <p:cNvSpPr>
            <a:spLocks noGrp="1"/>
          </p:cNvSpPr>
          <p:nvPr>
            <p:ph sz="quarter" idx="4"/>
          </p:nvPr>
        </p:nvSpPr>
        <p:spPr>
          <a:xfrm>
            <a:off x="9112837" y="10520155"/>
            <a:ext cx="7652626" cy="1547356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369352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108434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216340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0" y="1920028"/>
            <a:ext cx="5805682" cy="6720099"/>
          </a:xfrm>
        </p:spPr>
        <p:txBody>
          <a:bodyPr anchor="b"/>
          <a:lstStyle>
            <a:lvl1pPr>
              <a:defRPr sz="63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52626" y="4146734"/>
            <a:ext cx="9112836" cy="20466969"/>
          </a:xfrm>
        </p:spPr>
        <p:txBody>
          <a:bodyPr/>
          <a:lstStyle>
            <a:lvl1pPr>
              <a:defRPr sz="6300"/>
            </a:lvl1pPr>
            <a:lvl2pPr>
              <a:defRPr sz="5512"/>
            </a:lvl2pPr>
            <a:lvl3pPr>
              <a:defRPr sz="4725"/>
            </a:lvl3pPr>
            <a:lvl4pPr>
              <a:defRPr sz="3937"/>
            </a:lvl4pPr>
            <a:lvl5pPr>
              <a:defRPr sz="3937"/>
            </a:lvl5pPr>
            <a:lvl6pPr>
              <a:defRPr sz="3937"/>
            </a:lvl6pPr>
            <a:lvl7pPr>
              <a:defRPr sz="3937"/>
            </a:lvl7pPr>
            <a:lvl8pPr>
              <a:defRPr sz="3937"/>
            </a:lvl8pPr>
            <a:lvl9pPr>
              <a:defRPr sz="3937"/>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39890" y="8640127"/>
            <a:ext cx="5805682" cy="16006905"/>
          </a:xfrm>
        </p:spPr>
        <p:txBody>
          <a:bodyPr/>
          <a:lstStyle>
            <a:lvl1pPr marL="0" indent="0">
              <a:buNone/>
              <a:defRPr sz="3150"/>
            </a:lvl1pPr>
            <a:lvl2pPr marL="900044" indent="0">
              <a:buNone/>
              <a:defRPr sz="2756"/>
            </a:lvl2pPr>
            <a:lvl3pPr marL="1800088" indent="0">
              <a:buNone/>
              <a:defRPr sz="2362"/>
            </a:lvl3pPr>
            <a:lvl4pPr marL="2700132" indent="0">
              <a:buNone/>
              <a:defRPr sz="1969"/>
            </a:lvl4pPr>
            <a:lvl5pPr marL="3600176" indent="0">
              <a:buNone/>
              <a:defRPr sz="1969"/>
            </a:lvl5pPr>
            <a:lvl6pPr marL="4500220" indent="0">
              <a:buNone/>
              <a:defRPr sz="1969"/>
            </a:lvl6pPr>
            <a:lvl7pPr marL="5400264" indent="0">
              <a:buNone/>
              <a:defRPr sz="1969"/>
            </a:lvl7pPr>
            <a:lvl8pPr marL="6300307" indent="0">
              <a:buNone/>
              <a:defRPr sz="1969"/>
            </a:lvl8pPr>
            <a:lvl9pPr marL="7200351" indent="0">
              <a:buNone/>
              <a:defRPr sz="1969"/>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335516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0" y="1920028"/>
            <a:ext cx="5805682" cy="6720099"/>
          </a:xfrm>
        </p:spPr>
        <p:txBody>
          <a:bodyPr anchor="b"/>
          <a:lstStyle>
            <a:lvl1pPr>
              <a:defRPr sz="63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652626" y="4146734"/>
            <a:ext cx="9112836" cy="20466969"/>
          </a:xfrm>
        </p:spPr>
        <p:txBody>
          <a:bodyPr anchor="t"/>
          <a:lstStyle>
            <a:lvl1pPr marL="0" indent="0">
              <a:buNone/>
              <a:defRPr sz="6300"/>
            </a:lvl1pPr>
            <a:lvl2pPr marL="900044" indent="0">
              <a:buNone/>
              <a:defRPr sz="5512"/>
            </a:lvl2pPr>
            <a:lvl3pPr marL="1800088" indent="0">
              <a:buNone/>
              <a:defRPr sz="4725"/>
            </a:lvl3pPr>
            <a:lvl4pPr marL="2700132" indent="0">
              <a:buNone/>
              <a:defRPr sz="3937"/>
            </a:lvl4pPr>
            <a:lvl5pPr marL="3600176" indent="0">
              <a:buNone/>
              <a:defRPr sz="3937"/>
            </a:lvl5pPr>
            <a:lvl6pPr marL="4500220" indent="0">
              <a:buNone/>
              <a:defRPr sz="3937"/>
            </a:lvl6pPr>
            <a:lvl7pPr marL="5400264" indent="0">
              <a:buNone/>
              <a:defRPr sz="3937"/>
            </a:lvl7pPr>
            <a:lvl8pPr marL="6300307" indent="0">
              <a:buNone/>
              <a:defRPr sz="3937"/>
            </a:lvl8pPr>
            <a:lvl9pPr marL="7200351" indent="0">
              <a:buNone/>
              <a:defRPr sz="3937"/>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39890" y="8640127"/>
            <a:ext cx="5805682" cy="16006905"/>
          </a:xfrm>
        </p:spPr>
        <p:txBody>
          <a:bodyPr/>
          <a:lstStyle>
            <a:lvl1pPr marL="0" indent="0">
              <a:buNone/>
              <a:defRPr sz="3150"/>
            </a:lvl1pPr>
            <a:lvl2pPr marL="900044" indent="0">
              <a:buNone/>
              <a:defRPr sz="2756"/>
            </a:lvl2pPr>
            <a:lvl3pPr marL="1800088" indent="0">
              <a:buNone/>
              <a:defRPr sz="2362"/>
            </a:lvl3pPr>
            <a:lvl4pPr marL="2700132" indent="0">
              <a:buNone/>
              <a:defRPr sz="1969"/>
            </a:lvl4pPr>
            <a:lvl5pPr marL="3600176" indent="0">
              <a:buNone/>
              <a:defRPr sz="1969"/>
            </a:lvl5pPr>
            <a:lvl6pPr marL="4500220" indent="0">
              <a:buNone/>
              <a:defRPr sz="1969"/>
            </a:lvl6pPr>
            <a:lvl7pPr marL="5400264" indent="0">
              <a:buNone/>
              <a:defRPr sz="1969"/>
            </a:lvl7pPr>
            <a:lvl8pPr marL="6300307" indent="0">
              <a:buNone/>
              <a:defRPr sz="1969"/>
            </a:lvl8pPr>
            <a:lvl9pPr marL="7200351" indent="0">
              <a:buNone/>
              <a:defRPr sz="1969"/>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7DDE49-F549-488E-88E5-AA9A53112767}" type="datetimeFigureOut">
              <a:rPr lang="es-ES" smtClean="0"/>
              <a:pPr/>
              <a:t>17/11/2018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211204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46" y="1533362"/>
            <a:ext cx="15525572" cy="556675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37546" y="7666780"/>
            <a:ext cx="15525572" cy="1827360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37546" y="26693734"/>
            <a:ext cx="4050149" cy="1533356"/>
          </a:xfrm>
          <a:prstGeom prst="rect">
            <a:avLst/>
          </a:prstGeom>
        </p:spPr>
        <p:txBody>
          <a:bodyPr vert="horz" lIns="91440" tIns="45720" rIns="91440" bIns="45720" rtlCol="0" anchor="ctr"/>
          <a:lstStyle>
            <a:lvl1pPr algn="l">
              <a:defRPr sz="2362">
                <a:solidFill>
                  <a:schemeClr val="tx1">
                    <a:tint val="75000"/>
                  </a:schemeClr>
                </a:solidFill>
              </a:defRPr>
            </a:lvl1pPr>
          </a:lstStyle>
          <a:p>
            <a:fld id="{357DDE49-F549-488E-88E5-AA9A53112767}" type="datetimeFigureOut">
              <a:rPr lang="es-ES" smtClean="0"/>
              <a:pPr/>
              <a:t>17/11/2018</a:t>
            </a:fld>
            <a:endParaRPr lang="es-ES"/>
          </a:p>
        </p:txBody>
      </p:sp>
      <p:sp>
        <p:nvSpPr>
          <p:cNvPr id="5" name="Footer Placeholder 4"/>
          <p:cNvSpPr>
            <a:spLocks noGrp="1"/>
          </p:cNvSpPr>
          <p:nvPr>
            <p:ph type="ftr" sz="quarter" idx="3"/>
          </p:nvPr>
        </p:nvSpPr>
        <p:spPr>
          <a:xfrm>
            <a:off x="5962720" y="26693734"/>
            <a:ext cx="6075224" cy="1533356"/>
          </a:xfrm>
          <a:prstGeom prst="rect">
            <a:avLst/>
          </a:prstGeom>
        </p:spPr>
        <p:txBody>
          <a:bodyPr vert="horz" lIns="91440" tIns="45720" rIns="91440" bIns="45720" rtlCol="0" anchor="ctr"/>
          <a:lstStyle>
            <a:lvl1pPr algn="ctr">
              <a:defRPr sz="2362">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2712968" y="26693734"/>
            <a:ext cx="4050149" cy="1533356"/>
          </a:xfrm>
          <a:prstGeom prst="rect">
            <a:avLst/>
          </a:prstGeom>
        </p:spPr>
        <p:txBody>
          <a:bodyPr vert="horz" lIns="91440" tIns="45720" rIns="91440" bIns="45720" rtlCol="0" anchor="ctr"/>
          <a:lstStyle>
            <a:lvl1pPr algn="r">
              <a:defRPr sz="2362">
                <a:solidFill>
                  <a:schemeClr val="tx1">
                    <a:tint val="75000"/>
                  </a:schemeClr>
                </a:solidFill>
              </a:defRPr>
            </a:lvl1pPr>
          </a:lstStyle>
          <a:p>
            <a:fld id="{D6EE3560-0AA0-41D8-8428-A568D4EC7FF9}" type="slidenum">
              <a:rPr lang="es-ES" smtClean="0"/>
              <a:pPr/>
              <a:t>‹Nº›</a:t>
            </a:fld>
            <a:endParaRPr lang="es-ES"/>
          </a:p>
        </p:txBody>
      </p:sp>
    </p:spTree>
    <p:extLst>
      <p:ext uri="{BB962C8B-B14F-4D97-AF65-F5344CB8AC3E}">
        <p14:creationId xmlns:p14="http://schemas.microsoft.com/office/powerpoint/2010/main" xmlns="" val="2607923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800088" rtl="0" eaLnBrk="1" latinLnBrk="0" hangingPunct="1">
        <a:lnSpc>
          <a:spcPct val="90000"/>
        </a:lnSpc>
        <a:spcBef>
          <a:spcPct val="0"/>
        </a:spcBef>
        <a:buNone/>
        <a:defRPr sz="8662" kern="1200">
          <a:solidFill>
            <a:schemeClr val="tx1"/>
          </a:solidFill>
          <a:latin typeface="+mj-lt"/>
          <a:ea typeface="+mj-ea"/>
          <a:cs typeface="+mj-cs"/>
        </a:defRPr>
      </a:lvl1pPr>
    </p:titleStyle>
    <p:bodyStyle>
      <a:lvl1pPr marL="450022" indent="-450022" algn="l" defTabSz="1800088" rtl="0" eaLnBrk="1" latinLnBrk="0" hangingPunct="1">
        <a:lnSpc>
          <a:spcPct val="90000"/>
        </a:lnSpc>
        <a:spcBef>
          <a:spcPts val="1969"/>
        </a:spcBef>
        <a:buFont typeface="Arial" panose="020B0604020202020204" pitchFamily="34" charset="0"/>
        <a:buChar char="•"/>
        <a:defRPr sz="5512" kern="1200">
          <a:solidFill>
            <a:schemeClr val="tx1"/>
          </a:solidFill>
          <a:latin typeface="+mn-lt"/>
          <a:ea typeface="+mn-ea"/>
          <a:cs typeface="+mn-cs"/>
        </a:defRPr>
      </a:lvl1pPr>
      <a:lvl2pPr marL="1350066" indent="-450022" algn="l" defTabSz="1800088" rtl="0" eaLnBrk="1" latinLnBrk="0" hangingPunct="1">
        <a:lnSpc>
          <a:spcPct val="90000"/>
        </a:lnSpc>
        <a:spcBef>
          <a:spcPts val="984"/>
        </a:spcBef>
        <a:buFont typeface="Arial" panose="020B0604020202020204" pitchFamily="34" charset="0"/>
        <a:buChar char="•"/>
        <a:defRPr sz="4725" kern="1200">
          <a:solidFill>
            <a:schemeClr val="tx1"/>
          </a:solidFill>
          <a:latin typeface="+mn-lt"/>
          <a:ea typeface="+mn-ea"/>
          <a:cs typeface="+mn-cs"/>
        </a:defRPr>
      </a:lvl2pPr>
      <a:lvl3pPr marL="2250110" indent="-450022" algn="l" defTabSz="1800088" rtl="0" eaLnBrk="1" latinLnBrk="0" hangingPunct="1">
        <a:lnSpc>
          <a:spcPct val="90000"/>
        </a:lnSpc>
        <a:spcBef>
          <a:spcPts val="984"/>
        </a:spcBef>
        <a:buFont typeface="Arial" panose="020B0604020202020204" pitchFamily="34" charset="0"/>
        <a:buChar char="•"/>
        <a:defRPr sz="3937" kern="1200">
          <a:solidFill>
            <a:schemeClr val="tx1"/>
          </a:solidFill>
          <a:latin typeface="+mn-lt"/>
          <a:ea typeface="+mn-ea"/>
          <a:cs typeface="+mn-cs"/>
        </a:defRPr>
      </a:lvl3pPr>
      <a:lvl4pPr marL="3150154"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4pPr>
      <a:lvl5pPr marL="4050198"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5pPr>
      <a:lvl6pPr marL="4950242"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6pPr>
      <a:lvl7pPr marL="5850285"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7pPr>
      <a:lvl8pPr marL="6750329"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8pPr>
      <a:lvl9pPr marL="7650373" indent="-450022" algn="l" defTabSz="1800088" rtl="0" eaLnBrk="1" latinLnBrk="0" hangingPunct="1">
        <a:lnSpc>
          <a:spcPct val="90000"/>
        </a:lnSpc>
        <a:spcBef>
          <a:spcPts val="984"/>
        </a:spcBef>
        <a:buFont typeface="Arial" panose="020B0604020202020204" pitchFamily="34" charset="0"/>
        <a:buChar char="•"/>
        <a:defRPr sz="3543" kern="1200">
          <a:solidFill>
            <a:schemeClr val="tx1"/>
          </a:solidFill>
          <a:latin typeface="+mn-lt"/>
          <a:ea typeface="+mn-ea"/>
          <a:cs typeface="+mn-cs"/>
        </a:defRPr>
      </a:lvl9pPr>
    </p:bodyStyle>
    <p:otherStyle>
      <a:defPPr>
        <a:defRPr lang="en-US"/>
      </a:defPPr>
      <a:lvl1pPr marL="0" algn="l" defTabSz="1800088" rtl="0" eaLnBrk="1" latinLnBrk="0" hangingPunct="1">
        <a:defRPr sz="3543" kern="1200">
          <a:solidFill>
            <a:schemeClr val="tx1"/>
          </a:solidFill>
          <a:latin typeface="+mn-lt"/>
          <a:ea typeface="+mn-ea"/>
          <a:cs typeface="+mn-cs"/>
        </a:defRPr>
      </a:lvl1pPr>
      <a:lvl2pPr marL="900044" algn="l" defTabSz="1800088" rtl="0" eaLnBrk="1" latinLnBrk="0" hangingPunct="1">
        <a:defRPr sz="3543" kern="1200">
          <a:solidFill>
            <a:schemeClr val="tx1"/>
          </a:solidFill>
          <a:latin typeface="+mn-lt"/>
          <a:ea typeface="+mn-ea"/>
          <a:cs typeface="+mn-cs"/>
        </a:defRPr>
      </a:lvl2pPr>
      <a:lvl3pPr marL="1800088" algn="l" defTabSz="1800088" rtl="0" eaLnBrk="1" latinLnBrk="0" hangingPunct="1">
        <a:defRPr sz="3543" kern="1200">
          <a:solidFill>
            <a:schemeClr val="tx1"/>
          </a:solidFill>
          <a:latin typeface="+mn-lt"/>
          <a:ea typeface="+mn-ea"/>
          <a:cs typeface="+mn-cs"/>
        </a:defRPr>
      </a:lvl3pPr>
      <a:lvl4pPr marL="2700132" algn="l" defTabSz="1800088" rtl="0" eaLnBrk="1" latinLnBrk="0" hangingPunct="1">
        <a:defRPr sz="3543" kern="1200">
          <a:solidFill>
            <a:schemeClr val="tx1"/>
          </a:solidFill>
          <a:latin typeface="+mn-lt"/>
          <a:ea typeface="+mn-ea"/>
          <a:cs typeface="+mn-cs"/>
        </a:defRPr>
      </a:lvl4pPr>
      <a:lvl5pPr marL="3600176" algn="l" defTabSz="1800088" rtl="0" eaLnBrk="1" latinLnBrk="0" hangingPunct="1">
        <a:defRPr sz="3543" kern="1200">
          <a:solidFill>
            <a:schemeClr val="tx1"/>
          </a:solidFill>
          <a:latin typeface="+mn-lt"/>
          <a:ea typeface="+mn-ea"/>
          <a:cs typeface="+mn-cs"/>
        </a:defRPr>
      </a:lvl5pPr>
      <a:lvl6pPr marL="4500220" algn="l" defTabSz="1800088" rtl="0" eaLnBrk="1" latinLnBrk="0" hangingPunct="1">
        <a:defRPr sz="3543" kern="1200">
          <a:solidFill>
            <a:schemeClr val="tx1"/>
          </a:solidFill>
          <a:latin typeface="+mn-lt"/>
          <a:ea typeface="+mn-ea"/>
          <a:cs typeface="+mn-cs"/>
        </a:defRPr>
      </a:lvl6pPr>
      <a:lvl7pPr marL="5400264" algn="l" defTabSz="1800088" rtl="0" eaLnBrk="1" latinLnBrk="0" hangingPunct="1">
        <a:defRPr sz="3543" kern="1200">
          <a:solidFill>
            <a:schemeClr val="tx1"/>
          </a:solidFill>
          <a:latin typeface="+mn-lt"/>
          <a:ea typeface="+mn-ea"/>
          <a:cs typeface="+mn-cs"/>
        </a:defRPr>
      </a:lvl7pPr>
      <a:lvl8pPr marL="6300307" algn="l" defTabSz="1800088" rtl="0" eaLnBrk="1" latinLnBrk="0" hangingPunct="1">
        <a:defRPr sz="3543" kern="1200">
          <a:solidFill>
            <a:schemeClr val="tx1"/>
          </a:solidFill>
          <a:latin typeface="+mn-lt"/>
          <a:ea typeface="+mn-ea"/>
          <a:cs typeface="+mn-cs"/>
        </a:defRPr>
      </a:lvl8pPr>
      <a:lvl9pPr marL="7200351" algn="l" defTabSz="1800088" rtl="0" eaLnBrk="1" latinLnBrk="0" hangingPunct="1">
        <a:defRPr sz="3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9000" r="-13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788390" y="1437063"/>
            <a:ext cx="6782235" cy="1000853"/>
          </a:xfrm>
        </p:spPr>
        <p:txBody>
          <a:bodyPr>
            <a:normAutofit fontScale="90000"/>
          </a:bodyPr>
          <a:lstStyle/>
          <a:p>
            <a:r>
              <a:rPr lang="es-ES" b="1" dirty="0" smtClean="0">
                <a:solidFill>
                  <a:srgbClr val="C00000"/>
                </a:solidFill>
                <a:latin typeface="Century Schoolbook" panose="02040604050505020304" pitchFamily="18" charset="0"/>
              </a:rPr>
              <a:t>  </a:t>
            </a:r>
            <a:r>
              <a:rPr lang="es-ES" sz="98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Jovellanos</a:t>
            </a:r>
            <a:endParaRPr lang="es-ES" sz="9800" b="1"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1889" y="24934886"/>
            <a:ext cx="4004301" cy="2900938"/>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339852" y="1689468"/>
            <a:ext cx="4928375" cy="400430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flipV="1">
            <a:off x="13107341" y="1867778"/>
            <a:ext cx="4928372" cy="3546566"/>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12719299" y="24934886"/>
            <a:ext cx="4120089" cy="2900938"/>
          </a:xfrm>
          <a:prstGeom prst="rect">
            <a:avLst/>
          </a:prstGeom>
        </p:spPr>
      </p:pic>
      <p:sp>
        <p:nvSpPr>
          <p:cNvPr id="15" name="CuadroTexto 14"/>
          <p:cNvSpPr txBox="1"/>
          <p:nvPr/>
        </p:nvSpPr>
        <p:spPr>
          <a:xfrm>
            <a:off x="2133599" y="3575109"/>
            <a:ext cx="9333145" cy="3785652"/>
          </a:xfrm>
          <a:prstGeom prst="rect">
            <a:avLst/>
          </a:prstGeom>
          <a:noFill/>
        </p:spPr>
        <p:txBody>
          <a:bodyPr wrap="square" rtlCol="0">
            <a:spAutoFit/>
          </a:bodyPr>
          <a:lstStyle/>
          <a:p>
            <a:pPr algn="just"/>
            <a:r>
              <a:rPr lang="es-ES" sz="2000" dirty="0" smtClean="0">
                <a:latin typeface="Gabriola" panose="04040605051002020D02" pitchFamily="82" charset="0"/>
              </a:rPr>
              <a:t>En una serie de cartas escritas a </a:t>
            </a:r>
            <a:r>
              <a:rPr lang="es-ES" sz="2000" dirty="0" err="1" smtClean="0">
                <a:latin typeface="Gabriola" panose="04040605051002020D02" pitchFamily="82" charset="0"/>
              </a:rPr>
              <a:t>Ponz</a:t>
            </a:r>
            <a:r>
              <a:rPr lang="es-ES" sz="2000" dirty="0" smtClean="0">
                <a:latin typeface="Gabriola" panose="04040605051002020D02" pitchFamily="82" charset="0"/>
              </a:rPr>
              <a:t> Jovellanos pretende que este conozca con mayor detalle la economía, cultura y paisaje de Asturias, </a:t>
            </a:r>
            <a:r>
              <a:rPr lang="es-ES" sz="2000" dirty="0" err="1" smtClean="0">
                <a:latin typeface="Gabriola" panose="04040605051002020D02" pitchFamily="82" charset="0"/>
              </a:rPr>
              <a:t>Ponz</a:t>
            </a:r>
            <a:r>
              <a:rPr lang="es-ES" sz="2000" dirty="0" smtClean="0">
                <a:latin typeface="Gabriola" panose="04040605051002020D02" pitchFamily="82" charset="0"/>
              </a:rPr>
              <a:t> muere antes de publicarlas y decide hacerlo Jovellanos por su cuenta con un fin didáctico. En la sexta carta de este compendio epistolar redactada en 1795, llamada “Cartas sobre la Agricultura y propiedades en Asturias” Jovellanos le describe a grandes rasgos la situación agraria en Asturias sin entrar en particularidades geográficas. </a:t>
            </a:r>
            <a:r>
              <a:rPr lang="es-ES" sz="2000" dirty="0">
                <a:latin typeface="Gabriola" panose="04040605051002020D02" pitchFamily="82" charset="0"/>
              </a:rPr>
              <a:t>Comienza </a:t>
            </a:r>
            <a:r>
              <a:rPr lang="es-ES" sz="2000" dirty="0" smtClean="0">
                <a:latin typeface="Gabriola" panose="04040605051002020D02" pitchFamily="82" charset="0"/>
              </a:rPr>
              <a:t>haciendo una valoración </a:t>
            </a:r>
            <a:r>
              <a:rPr lang="es-ES" sz="2000" dirty="0">
                <a:latin typeface="Gabriola" panose="04040605051002020D02" pitchFamily="82" charset="0"/>
              </a:rPr>
              <a:t>sobre el estado de la agricultura </a:t>
            </a:r>
            <a:r>
              <a:rPr lang="es-ES" sz="2000" dirty="0" smtClean="0">
                <a:latin typeface="Gabriola" panose="04040605051002020D02" pitchFamily="82" charset="0"/>
              </a:rPr>
              <a:t>alabando </a:t>
            </a:r>
            <a:r>
              <a:rPr lang="es-ES" sz="2000" dirty="0">
                <a:latin typeface="Gabriola" panose="04040605051002020D02" pitchFamily="82" charset="0"/>
              </a:rPr>
              <a:t>la buena distribución de las tierras, ensalza a los asturianos como grandes trabajadores de las mismas, relata las bondades del clima y un suelo favorable que facilita el cultivo de diferentes </a:t>
            </a:r>
            <a:r>
              <a:rPr lang="es-ES" sz="2000" dirty="0" smtClean="0">
                <a:latin typeface="Gabriola" panose="04040605051002020D02" pitchFamily="82" charset="0"/>
              </a:rPr>
              <a:t>especies. Rápidamente menciona que hay dos obstáculos no tanto para la agricultura sino para los agricultores de todo </a:t>
            </a:r>
            <a:r>
              <a:rPr lang="es-ES" sz="2000" dirty="0">
                <a:latin typeface="Gabriola" panose="04040605051002020D02" pitchFamily="82" charset="0"/>
              </a:rPr>
              <a:t>el país, </a:t>
            </a:r>
            <a:r>
              <a:rPr lang="es-ES" sz="2000" dirty="0" smtClean="0">
                <a:latin typeface="Gabriola" panose="04040605051002020D02" pitchFamily="82" charset="0"/>
              </a:rPr>
              <a:t>por una lado</a:t>
            </a:r>
            <a:r>
              <a:rPr lang="es-ES" sz="2000" dirty="0">
                <a:latin typeface="Gabriola" panose="04040605051002020D02" pitchFamily="82" charset="0"/>
              </a:rPr>
              <a:t> </a:t>
            </a:r>
            <a:r>
              <a:rPr lang="es-ES" sz="2000" dirty="0" smtClean="0">
                <a:latin typeface="Gabriola" panose="04040605051002020D02" pitchFamily="82" charset="0"/>
              </a:rPr>
              <a:t>la </a:t>
            </a:r>
            <a:r>
              <a:rPr lang="es-ES" sz="2000" dirty="0">
                <a:latin typeface="Gabriola" panose="04040605051002020D02" pitchFamily="82" charset="0"/>
              </a:rPr>
              <a:t>falta de circulación de tierras pues estas se </a:t>
            </a:r>
            <a:r>
              <a:rPr lang="es-ES" sz="2000" dirty="0" smtClean="0">
                <a:latin typeface="Gabriola" panose="04040605051002020D02" pitchFamily="82" charset="0"/>
              </a:rPr>
              <a:t>concentran </a:t>
            </a:r>
            <a:r>
              <a:rPr lang="es-ES" sz="2000" dirty="0">
                <a:latin typeface="Gabriola" panose="04040605051002020D02" pitchFamily="82" charset="0"/>
              </a:rPr>
              <a:t>en unas pocas manos</a:t>
            </a:r>
            <a:r>
              <a:rPr lang="es-ES" sz="2000" dirty="0" smtClean="0">
                <a:latin typeface="Gabriola" panose="04040605051002020D02" pitchFamily="82" charset="0"/>
              </a:rPr>
              <a:t>, para </a:t>
            </a:r>
            <a:r>
              <a:rPr lang="es-ES" sz="2000" dirty="0">
                <a:latin typeface="Gabriola" panose="04040605051002020D02" pitchFamily="82" charset="0"/>
              </a:rPr>
              <a:t>Jovellanos tanto mayorazgos como iglesias y monasterios dificultan el progreso agrícola, </a:t>
            </a:r>
            <a:r>
              <a:rPr lang="es-ES" sz="2000" dirty="0" smtClean="0">
                <a:latin typeface="Gabriola" panose="04040605051002020D02" pitchFamily="82" charset="0"/>
              </a:rPr>
              <a:t>él </a:t>
            </a:r>
            <a:r>
              <a:rPr lang="es-ES" sz="2000" dirty="0">
                <a:latin typeface="Gabriola" panose="04040605051002020D02" pitchFamily="82" charset="0"/>
              </a:rPr>
              <a:t>mismo afirmaba: </a:t>
            </a:r>
            <a:r>
              <a:rPr lang="es-ES" sz="2000" i="1" dirty="0">
                <a:latin typeface="Gabriola" panose="04040605051002020D02" pitchFamily="82" charset="0"/>
              </a:rPr>
              <a:t>“Hablo de las vinculaciones a que por la mayor parte están sujetas las tierras de este Principado. </a:t>
            </a:r>
            <a:r>
              <a:rPr lang="es-ES" sz="2000" i="1" dirty="0" smtClean="0">
                <a:latin typeface="Gabriola" panose="04040605051002020D02" pitchFamily="82" charset="0"/>
              </a:rPr>
              <a:t>Los </a:t>
            </a:r>
            <a:r>
              <a:rPr lang="es-ES" sz="2000" i="1" dirty="0">
                <a:latin typeface="Gabriola" panose="04040605051002020D02" pitchFamily="82" charset="0"/>
              </a:rPr>
              <a:t>mayorazgos y monasterios e iglesias son casi los únicos propietarios de </a:t>
            </a:r>
            <a:r>
              <a:rPr lang="es-ES" sz="2000" i="1" dirty="0" smtClean="0">
                <a:latin typeface="Gabriola" panose="04040605051002020D02" pitchFamily="82" charset="0"/>
              </a:rPr>
              <a:t>Asturias</a:t>
            </a:r>
            <a:r>
              <a:rPr lang="es-ES" sz="2000" dirty="0" smtClean="0">
                <a:latin typeface="Gabriola" panose="04040605051002020D02" pitchFamily="82" charset="0"/>
              </a:rPr>
              <a:t>”. Otro de los obstáculos que observa es el </a:t>
            </a:r>
            <a:r>
              <a:rPr lang="es-ES" sz="2000" dirty="0">
                <a:latin typeface="Gabriola" panose="04040605051002020D02" pitchFamily="82" charset="0"/>
              </a:rPr>
              <a:t>desproporcionado precio </a:t>
            </a:r>
            <a:r>
              <a:rPr lang="es-ES" sz="2000" dirty="0" smtClean="0">
                <a:latin typeface="Gabriola" panose="04040605051002020D02" pitchFamily="82" charset="0"/>
              </a:rPr>
              <a:t>de aquellas tierras </a:t>
            </a:r>
            <a:r>
              <a:rPr lang="es-ES" sz="2000" dirty="0">
                <a:latin typeface="Gabriola" panose="04040605051002020D02" pitchFamily="82" charset="0"/>
              </a:rPr>
              <a:t>que quedarían </a:t>
            </a:r>
            <a:r>
              <a:rPr lang="es-ES" sz="2000" dirty="0" smtClean="0">
                <a:latin typeface="Gabriola" panose="04040605051002020D02" pitchFamily="82" charset="0"/>
              </a:rPr>
              <a:t>libres y comerciables. </a:t>
            </a:r>
            <a:endParaRPr lang="es-ES" sz="2000" dirty="0"/>
          </a:p>
        </p:txBody>
      </p:sp>
      <p:pic>
        <p:nvPicPr>
          <p:cNvPr id="5" name="Imagen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466745" y="3419730"/>
            <a:ext cx="4662998" cy="3538050"/>
          </a:xfrm>
          <a:prstGeom prst="rect">
            <a:avLst/>
          </a:prstGeom>
          <a:ln>
            <a:noFill/>
          </a:ln>
          <a:effectLst>
            <a:softEdge rad="112500"/>
          </a:effectLst>
        </p:spPr>
      </p:pic>
      <p:sp>
        <p:nvSpPr>
          <p:cNvPr id="6" name="CuadroTexto 5"/>
          <p:cNvSpPr txBox="1"/>
          <p:nvPr/>
        </p:nvSpPr>
        <p:spPr>
          <a:xfrm>
            <a:off x="11575315" y="6796839"/>
            <a:ext cx="4078131" cy="369332"/>
          </a:xfrm>
          <a:prstGeom prst="rect">
            <a:avLst/>
          </a:prstGeom>
          <a:noFill/>
        </p:spPr>
        <p:txBody>
          <a:bodyPr wrap="square" rtlCol="0">
            <a:spAutoFit/>
          </a:bodyPr>
          <a:lstStyle/>
          <a:p>
            <a:r>
              <a:rPr lang="es-ES" sz="1800" i="1" dirty="0" smtClean="0">
                <a:latin typeface="Times New Roman" panose="02020603050405020304" pitchFamily="18" charset="0"/>
                <a:cs typeface="Times New Roman" panose="02020603050405020304" pitchFamily="18" charset="0"/>
              </a:rPr>
              <a:t>Segando hierba, N. </a:t>
            </a:r>
            <a:r>
              <a:rPr lang="es-ES" sz="1800" i="1" dirty="0" err="1" smtClean="0">
                <a:latin typeface="Times New Roman" panose="02020603050405020304" pitchFamily="18" charset="0"/>
                <a:cs typeface="Times New Roman" panose="02020603050405020304" pitchFamily="18" charset="0"/>
              </a:rPr>
              <a:t>Piñole</a:t>
            </a:r>
            <a:r>
              <a:rPr lang="es-ES" sz="1200" i="1" dirty="0" smtClean="0">
                <a:latin typeface="Times New Roman" panose="02020603050405020304" pitchFamily="18" charset="0"/>
                <a:cs typeface="Times New Roman" panose="02020603050405020304" pitchFamily="18" charset="0"/>
              </a:rPr>
              <a:t>, </a:t>
            </a:r>
            <a:endParaRPr lang="es-ES" sz="1200" i="1" dirty="0">
              <a:latin typeface="Times New Roman" panose="02020603050405020304" pitchFamily="18" charset="0"/>
              <a:cs typeface="Times New Roman" panose="02020603050405020304" pitchFamily="18" charset="0"/>
            </a:endParaRPr>
          </a:p>
        </p:txBody>
      </p:sp>
      <p:sp>
        <p:nvSpPr>
          <p:cNvPr id="16" name="CuadroTexto 15"/>
          <p:cNvSpPr txBox="1"/>
          <p:nvPr/>
        </p:nvSpPr>
        <p:spPr>
          <a:xfrm>
            <a:off x="2133599" y="7343438"/>
            <a:ext cx="13996144" cy="1631216"/>
          </a:xfrm>
          <a:prstGeom prst="rect">
            <a:avLst/>
          </a:prstGeom>
          <a:noFill/>
        </p:spPr>
        <p:txBody>
          <a:bodyPr wrap="square" rtlCol="0">
            <a:spAutoFit/>
          </a:bodyPr>
          <a:lstStyle/>
          <a:p>
            <a:pPr lvl="0" algn="just"/>
            <a:r>
              <a:rPr lang="es-ES" sz="2000" dirty="0">
                <a:solidFill>
                  <a:prstClr val="black"/>
                </a:solidFill>
                <a:latin typeface="Gabriola" panose="04040605051002020D02" pitchFamily="82" charset="0"/>
              </a:rPr>
              <a:t>Pero los </a:t>
            </a:r>
            <a:r>
              <a:rPr lang="es-ES" sz="2000" dirty="0" smtClean="0">
                <a:solidFill>
                  <a:prstClr val="black"/>
                </a:solidFill>
                <a:latin typeface="Gabriola" panose="04040605051002020D02" pitchFamily="82" charset="0"/>
              </a:rPr>
              <a:t>arrendatarios; a los que </a:t>
            </a:r>
            <a:r>
              <a:rPr lang="es-ES" sz="2000" dirty="0">
                <a:solidFill>
                  <a:prstClr val="black"/>
                </a:solidFill>
                <a:latin typeface="Gabriola" panose="04040605051002020D02" pitchFamily="82" charset="0"/>
              </a:rPr>
              <a:t>Jovellanos llama </a:t>
            </a:r>
            <a:r>
              <a:rPr lang="es-ES" sz="2000" dirty="0" smtClean="0">
                <a:solidFill>
                  <a:prstClr val="black"/>
                </a:solidFill>
                <a:latin typeface="Gabriola" panose="04040605051002020D02" pitchFamily="82" charset="0"/>
              </a:rPr>
              <a:t>colonos, </a:t>
            </a:r>
            <a:r>
              <a:rPr lang="es-ES" sz="2000" dirty="0">
                <a:solidFill>
                  <a:prstClr val="black"/>
                </a:solidFill>
                <a:latin typeface="Gabriola" panose="04040605051002020D02" pitchFamily="82" charset="0"/>
              </a:rPr>
              <a:t>intentan mitigar esta situación por ejemplo aprovechando las tierras incultas que se encuentran adyacentes a las </a:t>
            </a:r>
            <a:r>
              <a:rPr lang="es-ES" sz="2000" dirty="0" smtClean="0">
                <a:solidFill>
                  <a:prstClr val="black"/>
                </a:solidFill>
                <a:latin typeface="Gabriola" panose="04040605051002020D02" pitchFamily="82" charset="0"/>
              </a:rPr>
              <a:t>suyas y así </a:t>
            </a:r>
            <a:r>
              <a:rPr lang="es-ES" sz="2000" dirty="0">
                <a:solidFill>
                  <a:prstClr val="black"/>
                </a:solidFill>
                <a:latin typeface="Gabriola" panose="04040605051002020D02" pitchFamily="82" charset="0"/>
              </a:rPr>
              <a:t>poco a poco agrandan la extensión de sus </a:t>
            </a:r>
            <a:r>
              <a:rPr lang="es-ES" sz="2000" dirty="0" smtClean="0">
                <a:solidFill>
                  <a:prstClr val="black"/>
                </a:solidFill>
                <a:latin typeface="Gabriola" panose="04040605051002020D02" pitchFamily="82" charset="0"/>
              </a:rPr>
              <a:t>tierras. Pero estas medidas no serán del todo beneficiosas para el campesino pues el dueño de la tierra usará esta ampliación como pretexto para subir las rentas. La solución que propone Jovellanos ante este suceso es una reforma de la ley puesto que esta ampara el mayorazgo, no pide una abolición de los ya existentes porque es conocedor de la importancia que tiene el apoyo de la nobleza a la corona pero si que sean regulados, reducidos y prohibir una vinculación indefinida a la tierra. </a:t>
            </a:r>
            <a:endParaRPr lang="es-ES" sz="2000" dirty="0">
              <a:solidFill>
                <a:prstClr val="black"/>
              </a:solidFill>
              <a:latin typeface="Gabriola" panose="04040605051002020D02" pitchFamily="82" charset="0"/>
            </a:endParaRPr>
          </a:p>
        </p:txBody>
      </p:sp>
      <p:pic>
        <p:nvPicPr>
          <p:cNvPr id="17" name="Imagen 1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47483" y="9654192"/>
            <a:ext cx="3076144" cy="2728979"/>
          </a:xfrm>
          <a:prstGeom prst="rect">
            <a:avLst/>
          </a:prstGeom>
          <a:ln>
            <a:noFill/>
          </a:ln>
          <a:effectLst>
            <a:outerShdw blurRad="292100" dist="139700" dir="2700000" algn="tl" rotWithShape="0">
              <a:srgbClr val="333333">
                <a:alpha val="65000"/>
              </a:srgbClr>
            </a:outerShdw>
          </a:effectLst>
        </p:spPr>
      </p:pic>
      <p:sp>
        <p:nvSpPr>
          <p:cNvPr id="18" name="CuadroTexto 17"/>
          <p:cNvSpPr txBox="1"/>
          <p:nvPr/>
        </p:nvSpPr>
        <p:spPr>
          <a:xfrm>
            <a:off x="2133599" y="8832787"/>
            <a:ext cx="14281813" cy="707886"/>
          </a:xfrm>
          <a:prstGeom prst="rect">
            <a:avLst/>
          </a:prstGeom>
          <a:noFill/>
        </p:spPr>
        <p:txBody>
          <a:bodyPr wrap="square" rtlCol="0">
            <a:spAutoFit/>
          </a:bodyPr>
          <a:lstStyle/>
          <a:p>
            <a:pPr algn="just"/>
            <a:r>
              <a:rPr lang="es-ES" sz="2000" dirty="0">
                <a:latin typeface="Gabriola" panose="04040605051002020D02" pitchFamily="82" charset="0"/>
              </a:rPr>
              <a:t>Jovellanos habla </a:t>
            </a:r>
            <a:r>
              <a:rPr lang="es-ES" sz="2000" dirty="0" smtClean="0">
                <a:latin typeface="Gabriola" panose="04040605051002020D02" pitchFamily="82" charset="0"/>
              </a:rPr>
              <a:t>de </a:t>
            </a:r>
            <a:r>
              <a:rPr lang="es-ES" sz="2000" dirty="0">
                <a:latin typeface="Gabriola" panose="04040605051002020D02" pitchFamily="82" charset="0"/>
              </a:rPr>
              <a:t>obstáculos a la felicidad de los agricultores, teniendo ya un tratado expreso sobre la felicidad, y dice que una obstáculo a dicha felicidad es la división de tierras, señala que es Asturias las tierras están divididas en porciones muy </a:t>
            </a:r>
            <a:r>
              <a:rPr lang="es-ES" sz="2000" dirty="0" smtClean="0">
                <a:latin typeface="Gabriola" panose="04040605051002020D02" pitchFamily="82" charset="0"/>
              </a:rPr>
              <a:t>pequeñas, </a:t>
            </a:r>
            <a:r>
              <a:rPr lang="es-ES" sz="2000" dirty="0">
                <a:latin typeface="Gabriola" panose="04040605051002020D02" pitchFamily="82" charset="0"/>
              </a:rPr>
              <a:t>esto se debe a un aumento de la </a:t>
            </a:r>
            <a:r>
              <a:rPr lang="es-ES" sz="2000" dirty="0" smtClean="0">
                <a:latin typeface="Gabriola" panose="04040605051002020D02" pitchFamily="82" charset="0"/>
              </a:rPr>
              <a:t>población. </a:t>
            </a:r>
            <a:endParaRPr lang="es-ES" sz="2000" dirty="0">
              <a:latin typeface="Gabriola" panose="04040605051002020D02" pitchFamily="82" charset="0"/>
            </a:endParaRPr>
          </a:p>
        </p:txBody>
      </p:sp>
      <p:sp>
        <p:nvSpPr>
          <p:cNvPr id="19" name="CuadroTexto 18"/>
          <p:cNvSpPr txBox="1"/>
          <p:nvPr/>
        </p:nvSpPr>
        <p:spPr>
          <a:xfrm>
            <a:off x="5041055" y="9528364"/>
            <a:ext cx="11419940" cy="2862322"/>
          </a:xfrm>
          <a:prstGeom prst="rect">
            <a:avLst/>
          </a:prstGeom>
          <a:noFill/>
        </p:spPr>
        <p:txBody>
          <a:bodyPr wrap="square" rtlCol="0">
            <a:spAutoFit/>
          </a:bodyPr>
          <a:lstStyle/>
          <a:p>
            <a:pPr algn="just"/>
            <a:r>
              <a:rPr lang="es-ES" sz="2000" dirty="0" smtClean="0">
                <a:latin typeface="Gabriola" panose="04040605051002020D02" pitchFamily="82" charset="0"/>
              </a:rPr>
              <a:t>En </a:t>
            </a:r>
            <a:r>
              <a:rPr lang="es-ES" sz="2000" dirty="0">
                <a:latin typeface="Gabriola" panose="04040605051002020D02" pitchFamily="82" charset="0"/>
              </a:rPr>
              <a:t>un primer momento </a:t>
            </a:r>
            <a:r>
              <a:rPr lang="es-ES" sz="2000" dirty="0" smtClean="0">
                <a:latin typeface="Gabriola" panose="04040605051002020D02" pitchFamily="82" charset="0"/>
              </a:rPr>
              <a:t>esta división parcelaria fue </a:t>
            </a:r>
            <a:r>
              <a:rPr lang="es-ES" sz="2000" dirty="0">
                <a:latin typeface="Gabriola" panose="04040605051002020D02" pitchFamily="82" charset="0"/>
              </a:rPr>
              <a:t>algo favorable ya </a:t>
            </a:r>
            <a:r>
              <a:rPr lang="es-ES" sz="2000" dirty="0" smtClean="0">
                <a:latin typeface="Gabriola" panose="04040605051002020D02" pitchFamily="82" charset="0"/>
              </a:rPr>
              <a:t>que garantizaban </a:t>
            </a:r>
            <a:r>
              <a:rPr lang="es-ES" sz="2000" dirty="0">
                <a:latin typeface="Gabriola" panose="04040605051002020D02" pitchFamily="82" charset="0"/>
              </a:rPr>
              <a:t>la </a:t>
            </a:r>
            <a:r>
              <a:rPr lang="es-ES" sz="2000" dirty="0" smtClean="0">
                <a:latin typeface="Gabriola" panose="04040605051002020D02" pitchFamily="82" charset="0"/>
              </a:rPr>
              <a:t>subsistencia </a:t>
            </a:r>
            <a:r>
              <a:rPr lang="es-ES" sz="2000" dirty="0">
                <a:latin typeface="Gabriola" panose="04040605051002020D02" pitchFamily="82" charset="0"/>
              </a:rPr>
              <a:t>de las nuevas familias que se asentaban en estas particiones </a:t>
            </a:r>
            <a:r>
              <a:rPr lang="es-ES" sz="2000" dirty="0" smtClean="0">
                <a:latin typeface="Gabriola" panose="04040605051002020D02" pitchFamily="82" charset="0"/>
              </a:rPr>
              <a:t>las cuales en </a:t>
            </a:r>
            <a:r>
              <a:rPr lang="es-ES" sz="2000" dirty="0">
                <a:latin typeface="Gabriola" panose="04040605051002020D02" pitchFamily="82" charset="0"/>
              </a:rPr>
              <a:t>este momento tenían un gran tamaño, pero la población continuó creciendo y la extensión de las tierras no. Este escaso terreno no </a:t>
            </a:r>
            <a:r>
              <a:rPr lang="es-ES" sz="2000" dirty="0" smtClean="0">
                <a:latin typeface="Gabriola" panose="04040605051002020D02" pitchFamily="82" charset="0"/>
              </a:rPr>
              <a:t>valía </a:t>
            </a:r>
            <a:r>
              <a:rPr lang="es-ES" sz="2000" dirty="0">
                <a:latin typeface="Gabriola" panose="04040605051002020D02" pitchFamily="82" charset="0"/>
              </a:rPr>
              <a:t>de sustento para una familia, además cualquier contratiempo meteorológico, recordemos la dependencia que tenia la agricultura del clima, llevaba al agricultor a la </a:t>
            </a:r>
            <a:r>
              <a:rPr lang="es-ES" sz="2000" dirty="0" smtClean="0">
                <a:latin typeface="Gabriola" panose="04040605051002020D02" pitchFamily="82" charset="0"/>
              </a:rPr>
              <a:t>miseria. Esta </a:t>
            </a:r>
            <a:r>
              <a:rPr lang="es-ES" sz="2000" dirty="0">
                <a:latin typeface="Gabriola" panose="04040605051002020D02" pitchFamily="82" charset="0"/>
              </a:rPr>
              <a:t>situación llevaba a la emigración ya que en ciertas zonas </a:t>
            </a:r>
            <a:r>
              <a:rPr lang="es-ES" sz="2000" dirty="0" smtClean="0">
                <a:latin typeface="Gabriola" panose="04040605051002020D02" pitchFamily="82" charset="0"/>
              </a:rPr>
              <a:t>sobraban </a:t>
            </a:r>
            <a:r>
              <a:rPr lang="es-ES" sz="2000" dirty="0">
                <a:latin typeface="Gabriola" panose="04040605051002020D02" pitchFamily="82" charset="0"/>
              </a:rPr>
              <a:t>brazos y la agricultura no </a:t>
            </a:r>
            <a:r>
              <a:rPr lang="es-ES" sz="2000" dirty="0" smtClean="0">
                <a:latin typeface="Gabriola" panose="04040605051002020D02" pitchFamily="82" charset="0"/>
              </a:rPr>
              <a:t>podía </a:t>
            </a:r>
            <a:r>
              <a:rPr lang="es-ES" sz="2000" dirty="0">
                <a:latin typeface="Gabriola" panose="04040605051002020D02" pitchFamily="82" charset="0"/>
              </a:rPr>
              <a:t>dar ocupación a todos ellos, estos podrían ser empleados en la industria pero Asturias en estos momento es una zona atrasada industrialmente, además no hay posibilidad de llevar a cabo nuevas roturaciones donde instalar a gran parte de la población para que haya un espacio con un extensión lo suficientemente grande como para garantizar una subsistencia cómoda y segura </a:t>
            </a:r>
            <a:r>
              <a:rPr lang="es-ES" sz="2000" dirty="0" smtClean="0">
                <a:latin typeface="Gabriola" panose="04040605051002020D02" pitchFamily="82" charset="0"/>
              </a:rPr>
              <a:t>de </a:t>
            </a:r>
            <a:r>
              <a:rPr lang="es-ES" sz="2000" dirty="0">
                <a:latin typeface="Gabriola" panose="04040605051002020D02" pitchFamily="82" charset="0"/>
              </a:rPr>
              <a:t>los </a:t>
            </a:r>
            <a:r>
              <a:rPr lang="es-ES" sz="2000" dirty="0" smtClean="0">
                <a:latin typeface="Gabriola" panose="04040605051002020D02" pitchFamily="82" charset="0"/>
              </a:rPr>
              <a:t>arrendatarios. Las roturaciones masivas llevadas a cabo en Asturias son relatadas por Jovellanos en esta carta: “</a:t>
            </a:r>
            <a:r>
              <a:rPr lang="es-ES" sz="2000" i="1" dirty="0">
                <a:latin typeface="Gabriola" panose="04040605051002020D02" pitchFamily="82" charset="0"/>
              </a:rPr>
              <a:t>los cerros, los montes, las cañadas, todo se ve en ellos roto y cultivado, y se puede decir que no hay un palmo de tierra que no haya reconocido la fesoria del labrador” </a:t>
            </a:r>
          </a:p>
        </p:txBody>
      </p:sp>
      <p:sp>
        <p:nvSpPr>
          <p:cNvPr id="20" name="CuadroTexto 19"/>
          <p:cNvSpPr txBox="1"/>
          <p:nvPr/>
        </p:nvSpPr>
        <p:spPr>
          <a:xfrm>
            <a:off x="7285139" y="15558503"/>
            <a:ext cx="5855401" cy="769441"/>
          </a:xfrm>
          <a:prstGeom prst="rect">
            <a:avLst/>
          </a:prstGeom>
          <a:noFill/>
        </p:spPr>
        <p:txBody>
          <a:bodyPr wrap="square" rtlCol="0">
            <a:spAutoFit/>
          </a:bodyPr>
          <a:lstStyle/>
          <a:p>
            <a:r>
              <a:rPr lang="es-ES" sz="4400" dirty="0" smtClean="0">
                <a:latin typeface="Gabriola" panose="04040605051002020D02" pitchFamily="82" charset="0"/>
              </a:rPr>
              <a:t>Viajes  por Asturias </a:t>
            </a:r>
            <a:endParaRPr lang="es-ES" sz="4400" dirty="0">
              <a:latin typeface="Gabriola" panose="04040605051002020D02" pitchFamily="82" charset="0"/>
            </a:endParaRPr>
          </a:p>
        </p:txBody>
      </p:sp>
      <p:sp>
        <p:nvSpPr>
          <p:cNvPr id="21" name="CuadroTexto 20"/>
          <p:cNvSpPr txBox="1"/>
          <p:nvPr/>
        </p:nvSpPr>
        <p:spPr>
          <a:xfrm>
            <a:off x="4038012" y="2582559"/>
            <a:ext cx="10282990" cy="769441"/>
          </a:xfrm>
          <a:prstGeom prst="rect">
            <a:avLst/>
          </a:prstGeom>
          <a:noFill/>
        </p:spPr>
        <p:txBody>
          <a:bodyPr wrap="square" rtlCol="0">
            <a:spAutoFit/>
          </a:bodyPr>
          <a:lstStyle/>
          <a:p>
            <a:pPr algn="ctr"/>
            <a:r>
              <a:rPr lang="es-ES" sz="4400" dirty="0" smtClean="0">
                <a:latin typeface="Gabriola" panose="04040605051002020D02" pitchFamily="82" charset="0"/>
              </a:rPr>
              <a:t>La evolución del paisaje agrario en Asturias </a:t>
            </a:r>
            <a:endParaRPr lang="es-ES" sz="4400" dirty="0">
              <a:latin typeface="Gabriola" panose="04040605051002020D02" pitchFamily="82" charset="0"/>
            </a:endParaRPr>
          </a:p>
        </p:txBody>
      </p:sp>
      <p:pic>
        <p:nvPicPr>
          <p:cNvPr id="23" name="Imagen 22"/>
          <p:cNvPicPr>
            <a:picLocks noChangeAspect="1"/>
          </p:cNvPicPr>
          <p:nvPr/>
        </p:nvPicPr>
        <p:blipFill>
          <a:blip r:embed="rId10"/>
          <a:stretch>
            <a:fillRect/>
          </a:stretch>
        </p:blipFill>
        <p:spPr>
          <a:xfrm>
            <a:off x="9632797" y="16675354"/>
            <a:ext cx="6913463" cy="2853175"/>
          </a:xfrm>
          <a:prstGeom prst="rect">
            <a:avLst/>
          </a:prstGeom>
          <a:ln>
            <a:noFill/>
          </a:ln>
          <a:effectLst>
            <a:outerShdw blurRad="292100" dist="139700" dir="2700000" algn="tl" rotWithShape="0">
              <a:srgbClr val="333333">
                <a:alpha val="65000"/>
              </a:srgbClr>
            </a:outerShdw>
          </a:effectLst>
        </p:spPr>
      </p:pic>
      <p:sp>
        <p:nvSpPr>
          <p:cNvPr id="24" name="CuadroTexto 23"/>
          <p:cNvSpPr txBox="1"/>
          <p:nvPr/>
        </p:nvSpPr>
        <p:spPr>
          <a:xfrm>
            <a:off x="2016888" y="12537541"/>
            <a:ext cx="2537333" cy="369332"/>
          </a:xfrm>
          <a:prstGeom prst="rect">
            <a:avLst/>
          </a:prstGeom>
          <a:noFill/>
        </p:spPr>
        <p:txBody>
          <a:bodyPr wrap="square" rtlCol="0">
            <a:spAutoFit/>
          </a:bodyPr>
          <a:lstStyle/>
          <a:p>
            <a:r>
              <a:rPr lang="es-ES" sz="1800" dirty="0" smtClean="0">
                <a:latin typeface="Times New Roman" panose="02020603050405020304" pitchFamily="18" charset="0"/>
                <a:cs typeface="Times New Roman" panose="02020603050405020304" pitchFamily="18" charset="0"/>
              </a:rPr>
              <a:t>Evaristo Valle</a:t>
            </a:r>
            <a:endParaRPr lang="es-ES" sz="1800" dirty="0">
              <a:latin typeface="Times New Roman" panose="02020603050405020304" pitchFamily="18" charset="0"/>
              <a:cs typeface="Times New Roman" panose="02020603050405020304" pitchFamily="18" charset="0"/>
            </a:endParaRPr>
          </a:p>
        </p:txBody>
      </p:sp>
      <p:sp>
        <p:nvSpPr>
          <p:cNvPr id="26" name="CuadroTexto 25"/>
          <p:cNvSpPr txBox="1"/>
          <p:nvPr/>
        </p:nvSpPr>
        <p:spPr>
          <a:xfrm>
            <a:off x="495300" y="27984450"/>
            <a:ext cx="16456383" cy="338554"/>
          </a:xfrm>
          <a:prstGeom prst="rect">
            <a:avLst/>
          </a:prstGeom>
          <a:noFill/>
        </p:spPr>
        <p:txBody>
          <a:bodyPr wrap="square" rtlCol="0">
            <a:spAutoFit/>
          </a:bodyPr>
          <a:lstStyle/>
          <a:p>
            <a:r>
              <a:rPr lang="es-ES" sz="1600" dirty="0" err="1" smtClean="0">
                <a:latin typeface="Times New Roman" panose="02020603050405020304" pitchFamily="18" charset="0"/>
                <a:cs typeface="Times New Roman" panose="02020603050405020304" pitchFamily="18" charset="0"/>
              </a:rPr>
              <a:t>Paderni</a:t>
            </a:r>
            <a:r>
              <a:rPr lang="es-ES" sz="1600" dirty="0" smtClean="0">
                <a:latin typeface="Times New Roman" panose="02020603050405020304" pitchFamily="18" charset="0"/>
                <a:cs typeface="Times New Roman" panose="02020603050405020304" pitchFamily="18" charset="0"/>
              </a:rPr>
              <a:t>, Laura., Prieto Villar, Stella Maris., de la Rosa </a:t>
            </a:r>
            <a:r>
              <a:rPr lang="es-ES" sz="1600" dirty="0" err="1" smtClean="0">
                <a:latin typeface="Times New Roman" panose="02020603050405020304" pitchFamily="18" charset="0"/>
                <a:cs typeface="Times New Roman" panose="02020603050405020304" pitchFamily="18" charset="0"/>
              </a:rPr>
              <a:t>Coutado</a:t>
            </a:r>
            <a:r>
              <a:rPr lang="es-ES" sz="1600" dirty="0" smtClean="0">
                <a:latin typeface="Times New Roman" panose="02020603050405020304" pitchFamily="18" charset="0"/>
                <a:cs typeface="Times New Roman" panose="02020603050405020304" pitchFamily="18" charset="0"/>
              </a:rPr>
              <a:t>, </a:t>
            </a:r>
            <a:r>
              <a:rPr lang="es-ES" sz="1600" dirty="0" err="1" smtClean="0">
                <a:latin typeface="Times New Roman" panose="02020603050405020304" pitchFamily="18" charset="0"/>
                <a:cs typeface="Times New Roman" panose="02020603050405020304" pitchFamily="18" charset="0"/>
              </a:rPr>
              <a:t>Andrés.,Valdeón</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Á</a:t>
            </a:r>
            <a:r>
              <a:rPr lang="es-ES" sz="1600" dirty="0" smtClean="0">
                <a:latin typeface="Times New Roman" panose="02020603050405020304" pitchFamily="18" charset="0"/>
                <a:cs typeface="Times New Roman" panose="02020603050405020304" pitchFamily="18" charset="0"/>
              </a:rPr>
              <a:t>lvarez Marta, Sociedad y cultura en la edad Moderna, Grado en Historia, Universidad  de Oviedo, 2018 </a:t>
            </a:r>
            <a:endParaRPr lang="es-ES" sz="1600" dirty="0">
              <a:latin typeface="Times New Roman" panose="02020603050405020304" pitchFamily="18" charset="0"/>
              <a:cs typeface="Times New Roman" panose="02020603050405020304" pitchFamily="18" charset="0"/>
            </a:endParaRPr>
          </a:p>
        </p:txBody>
      </p:sp>
      <p:pic>
        <p:nvPicPr>
          <p:cNvPr id="30" name="Imagen 29"/>
          <p:cNvPicPr>
            <a:picLocks noChangeAspect="1"/>
          </p:cNvPicPr>
          <p:nvPr/>
        </p:nvPicPr>
        <p:blipFill>
          <a:blip r:embed="rId11">
            <a:extLst>
              <a:ext uri="{BEBA8EAE-BF5A-486C-A8C5-ECC9F3942E4B}">
                <a14:imgProps xmlns:a14="http://schemas.microsoft.com/office/drawing/2010/main" xmlns="">
                  <a14:imgLayer r:embed="rId12">
                    <a14:imgEffect>
                      <a14:backgroundRemoval t="10000" b="90000" l="10000" r="90000"/>
                    </a14:imgEffect>
                  </a14:imgLayer>
                </a14:imgProps>
              </a:ext>
            </a:extLst>
          </a:blip>
          <a:stretch>
            <a:fillRect/>
          </a:stretch>
        </p:blipFill>
        <p:spPr>
          <a:xfrm>
            <a:off x="16546260" y="27737437"/>
            <a:ext cx="1185942" cy="832580"/>
          </a:xfrm>
          <a:prstGeom prst="rect">
            <a:avLst/>
          </a:prstGeom>
        </p:spPr>
      </p:pic>
      <p:sp>
        <p:nvSpPr>
          <p:cNvPr id="7" name="CuadroTexto 6"/>
          <p:cNvSpPr txBox="1"/>
          <p:nvPr/>
        </p:nvSpPr>
        <p:spPr>
          <a:xfrm>
            <a:off x="9547532" y="19775542"/>
            <a:ext cx="6913463" cy="584775"/>
          </a:xfrm>
          <a:prstGeom prst="rect">
            <a:avLst/>
          </a:prstGeom>
          <a:noFill/>
        </p:spPr>
        <p:txBody>
          <a:bodyPr wrap="square" rtlCol="0">
            <a:spAutoFit/>
          </a:bodyPr>
          <a:lstStyle/>
          <a:p>
            <a:pPr algn="just"/>
            <a:r>
              <a:rPr lang="es-ES" sz="1600" dirty="0">
                <a:latin typeface="Times New Roman" panose="02020603050405020304" pitchFamily="18" charset="0"/>
                <a:cs typeface="Times New Roman" panose="02020603050405020304" pitchFamily="18" charset="0"/>
              </a:rPr>
              <a:t>Profesión en el hábito de Alcántara: Gijón – </a:t>
            </a:r>
            <a:r>
              <a:rPr lang="es-ES" sz="1600" dirty="0" err="1">
                <a:latin typeface="Times New Roman" panose="02020603050405020304" pitchFamily="18" charset="0"/>
                <a:cs typeface="Times New Roman" panose="02020603050405020304" pitchFamily="18" charset="0"/>
              </a:rPr>
              <a:t>Pravia</a:t>
            </a:r>
            <a:r>
              <a:rPr lang="es-ES" sz="1600" dirty="0">
                <a:latin typeface="Times New Roman" panose="02020603050405020304" pitchFamily="18" charset="0"/>
                <a:cs typeface="Times New Roman" panose="02020603050405020304" pitchFamily="18" charset="0"/>
              </a:rPr>
              <a:t> – Belmonte – Avilés – </a:t>
            </a:r>
            <a:r>
              <a:rPr lang="es-ES" sz="1600" dirty="0" smtClean="0">
                <a:latin typeface="Times New Roman" panose="02020603050405020304" pitchFamily="18" charset="0"/>
                <a:cs typeface="Times New Roman" panose="02020603050405020304" pitchFamily="18" charset="0"/>
              </a:rPr>
              <a:t>Gijón (del </a:t>
            </a:r>
            <a:r>
              <a:rPr lang="es-ES" sz="1600" dirty="0">
                <a:latin typeface="Times New Roman" panose="02020603050405020304" pitchFamily="18" charset="0"/>
                <a:cs typeface="Times New Roman" panose="02020603050405020304" pitchFamily="18" charset="0"/>
              </a:rPr>
              <a:t>13 de julio al 3 de agosto de 1792) </a:t>
            </a:r>
          </a:p>
        </p:txBody>
      </p:sp>
      <p:pic>
        <p:nvPicPr>
          <p:cNvPr id="22" name="Imagen 21"/>
          <p:cNvPicPr>
            <a:picLocks noChangeAspect="1"/>
          </p:cNvPicPr>
          <p:nvPr/>
        </p:nvPicPr>
        <p:blipFill>
          <a:blip r:embed="rId13"/>
          <a:stretch>
            <a:fillRect/>
          </a:stretch>
        </p:blipFill>
        <p:spPr>
          <a:xfrm>
            <a:off x="12907316" y="13030276"/>
            <a:ext cx="3468101" cy="1777536"/>
          </a:xfrm>
          <a:prstGeom prst="rect">
            <a:avLst/>
          </a:prstGeom>
        </p:spPr>
      </p:pic>
      <p:sp>
        <p:nvSpPr>
          <p:cNvPr id="27" name="CuadroTexto 26"/>
          <p:cNvSpPr txBox="1"/>
          <p:nvPr/>
        </p:nvSpPr>
        <p:spPr>
          <a:xfrm>
            <a:off x="4823626" y="12379154"/>
            <a:ext cx="11591785" cy="400110"/>
          </a:xfrm>
          <a:prstGeom prst="rect">
            <a:avLst/>
          </a:prstGeom>
          <a:noFill/>
        </p:spPr>
        <p:txBody>
          <a:bodyPr wrap="square" rtlCol="0">
            <a:spAutoFit/>
          </a:bodyPr>
          <a:lstStyle/>
          <a:p>
            <a:pPr algn="just"/>
            <a:r>
              <a:rPr lang="es-ES" sz="2000" dirty="0" smtClean="0">
                <a:latin typeface="Gabriola" panose="04040605051002020D02" pitchFamily="82" charset="0"/>
              </a:rPr>
              <a:t>        A </a:t>
            </a:r>
            <a:r>
              <a:rPr lang="es-ES" sz="2000" dirty="0">
                <a:latin typeface="Gabriola" panose="04040605051002020D02" pitchFamily="82" charset="0"/>
              </a:rPr>
              <a:t>lo largo de toda la edad moderna la población asturiana aumentó de forma sostenida como consecuencia de la roturación </a:t>
            </a:r>
            <a:r>
              <a:rPr lang="es-ES" sz="2000" dirty="0" smtClean="0">
                <a:latin typeface="Gabriola" panose="04040605051002020D02" pitchFamily="82" charset="0"/>
              </a:rPr>
              <a:t>de nuevas tierras.</a:t>
            </a:r>
            <a:endParaRPr lang="es-ES" sz="2000" dirty="0">
              <a:latin typeface="Gabriola" panose="04040605051002020D02" pitchFamily="82" charset="0"/>
            </a:endParaRPr>
          </a:p>
        </p:txBody>
      </p:sp>
      <p:sp>
        <p:nvSpPr>
          <p:cNvPr id="28" name="CuadroTexto 27"/>
          <p:cNvSpPr txBox="1"/>
          <p:nvPr/>
        </p:nvSpPr>
        <p:spPr>
          <a:xfrm>
            <a:off x="2232920" y="12969220"/>
            <a:ext cx="10585700" cy="1938992"/>
          </a:xfrm>
          <a:prstGeom prst="rect">
            <a:avLst/>
          </a:prstGeom>
          <a:noFill/>
        </p:spPr>
        <p:txBody>
          <a:bodyPr wrap="square" rtlCol="0">
            <a:spAutoFit/>
          </a:bodyPr>
          <a:lstStyle/>
          <a:p>
            <a:pPr algn="just"/>
            <a:r>
              <a:rPr lang="es-ES" sz="2000" dirty="0" smtClean="0">
                <a:latin typeface="Gabriola" panose="04040605051002020D02" pitchFamily="82" charset="0"/>
              </a:rPr>
              <a:t>En la primera mitad del siglo XVIII se cultivaba en erías y sernas, antes de la llegada del maíz la escanda era el cereal principal, el cultivo de trigo se realizaba en zonas principalmente costeras mientras que el centeno era propio de zonas altas, el mijo y el panizo no eran muy populares debido a sus escasos rendimientos. Con la llegada del maíz el terrazgo tuvo que ser reorganizado para cambiar el tipo de rotación.. </a:t>
            </a:r>
            <a:r>
              <a:rPr lang="es-ES" sz="2000" dirty="0">
                <a:latin typeface="Gabriola" panose="04040605051002020D02" pitchFamily="82" charset="0"/>
              </a:rPr>
              <a:t>La instauración del maíz, así como la roturación de nuevas tierra aseguró un desarrollo agrario que posibilitó el aumento de población de toda </a:t>
            </a:r>
            <a:r>
              <a:rPr lang="es-ES" sz="2000" dirty="0" smtClean="0">
                <a:latin typeface="Gabriola" panose="04040605051002020D02" pitchFamily="82" charset="0"/>
              </a:rPr>
              <a:t>Asturias. Además deben </a:t>
            </a:r>
            <a:r>
              <a:rPr lang="es-ES" sz="2000" dirty="0">
                <a:latin typeface="Gabriola" panose="04040605051002020D02" pitchFamily="82" charset="0"/>
              </a:rPr>
              <a:t>tenerse en </a:t>
            </a:r>
            <a:r>
              <a:rPr lang="es-ES" sz="2000" dirty="0" smtClean="0">
                <a:latin typeface="Gabriola" panose="04040605051002020D02" pitchFamily="82" charset="0"/>
              </a:rPr>
              <a:t>cuenta el aumento de animales domésticos y por ende la cantidad de abono para alas tierras así como </a:t>
            </a:r>
            <a:r>
              <a:rPr lang="es-ES" sz="2000" dirty="0">
                <a:latin typeface="Gabriola" panose="04040605051002020D02" pitchFamily="82" charset="0"/>
              </a:rPr>
              <a:t>los arboles frutales que también alimentaban al mundo </a:t>
            </a:r>
            <a:r>
              <a:rPr lang="es-ES" sz="2000" dirty="0" smtClean="0">
                <a:latin typeface="Gabriola" panose="04040605051002020D02" pitchFamily="82" charset="0"/>
              </a:rPr>
              <a:t>rural. </a:t>
            </a:r>
            <a:endParaRPr lang="es-ES" sz="2000" dirty="0">
              <a:latin typeface="Gabriola" panose="04040605051002020D02" pitchFamily="82" charset="0"/>
            </a:endParaRPr>
          </a:p>
        </p:txBody>
      </p:sp>
      <p:sp>
        <p:nvSpPr>
          <p:cNvPr id="31" name="CuadroTexto 30"/>
          <p:cNvSpPr txBox="1"/>
          <p:nvPr/>
        </p:nvSpPr>
        <p:spPr>
          <a:xfrm>
            <a:off x="1747483" y="16475274"/>
            <a:ext cx="7592209" cy="4401205"/>
          </a:xfrm>
          <a:prstGeom prst="rect">
            <a:avLst/>
          </a:prstGeom>
          <a:noFill/>
        </p:spPr>
        <p:txBody>
          <a:bodyPr wrap="square" rtlCol="0">
            <a:spAutoFit/>
          </a:bodyPr>
          <a:lstStyle/>
          <a:p>
            <a:pPr algn="just"/>
            <a:r>
              <a:rPr lang="es-ES" sz="2000" dirty="0" smtClean="0">
                <a:latin typeface="Gabriola" panose="04040605051002020D02" pitchFamily="82" charset="0"/>
              </a:rPr>
              <a:t>En sus diarios Jovellanos relata los viajes que iba haciendo por los diferentes territorios del país. Han sido diferentes los tramos escogidos para poder dar una visión detallada de las diferencias agrarias entre unas zonas y otras de la región asturiana. En el mapa de la derecha se señala una de las seleccionadas pero también se han tenido en cuenta los viajes desde la meseta hacia Asturias por el puerto de Pajares, como la ruta entre Oviedo y Gijón, las visitas a la zona de Cangas de Narcea o la excusión a Covadonga. Jovellanos hace apreciaciones de todo tipo, tanto del paisaje como de la población así como las diferentes infraestructuras que se encuentra ya sean religiosas como civiles. Analizando esta ruta podemos extraer una serie de conclusiones sobre el paisaje agrario en Asturias,.</a:t>
            </a:r>
          </a:p>
          <a:p>
            <a:pPr algn="just"/>
            <a:r>
              <a:rPr lang="es-ES" sz="2000" dirty="0" smtClean="0">
                <a:latin typeface="Gabriola" panose="04040605051002020D02" pitchFamily="82" charset="0"/>
              </a:rPr>
              <a:t> Jovellanos señala que en las erías podemos encontrar tres tipos de productos en el mismo terreno, maíz, habas y trigo, sembrados y recogidos cada uno en un periodo pero creciendo conjuntamente, las tierras que </a:t>
            </a:r>
            <a:r>
              <a:rPr lang="es-ES" sz="2000" dirty="0">
                <a:latin typeface="Gabriola" panose="04040605051002020D02" pitchFamily="82" charset="0"/>
              </a:rPr>
              <a:t> </a:t>
            </a:r>
            <a:r>
              <a:rPr lang="es-ES" sz="2000" dirty="0" smtClean="0">
                <a:latin typeface="Gabriola" panose="04040605051002020D02" pitchFamily="82" charset="0"/>
              </a:rPr>
              <a:t>mas producían eran aquellas que previamente habían sido abonadas.</a:t>
            </a:r>
          </a:p>
          <a:p>
            <a:pPr algn="just"/>
            <a:r>
              <a:rPr lang="es-ES" sz="2000" dirty="0" smtClean="0">
                <a:latin typeface="Gabriola" panose="04040605051002020D02" pitchFamily="82" charset="0"/>
              </a:rPr>
              <a:t> </a:t>
            </a:r>
            <a:endParaRPr lang="es-ES" sz="2000" dirty="0">
              <a:latin typeface="Gabriola" panose="04040605051002020D02" pitchFamily="82" charset="0"/>
            </a:endParaRPr>
          </a:p>
        </p:txBody>
      </p:sp>
      <p:sp>
        <p:nvSpPr>
          <p:cNvPr id="32" name="CuadroTexto 31"/>
          <p:cNvSpPr txBox="1"/>
          <p:nvPr/>
        </p:nvSpPr>
        <p:spPr>
          <a:xfrm>
            <a:off x="1718011" y="24352811"/>
            <a:ext cx="13905963" cy="4065087"/>
          </a:xfrm>
          <a:prstGeom prst="rect">
            <a:avLst/>
          </a:prstGeom>
          <a:noFill/>
        </p:spPr>
        <p:txBody>
          <a:bodyPr wrap="square" numCol="2" rtlCol="0">
            <a:spAutoFit/>
          </a:bodyPr>
          <a:lstStyle/>
          <a:p>
            <a:endParaRPr lang="es-ES" sz="1400" dirty="0"/>
          </a:p>
          <a:p>
            <a:pPr marL="228600">
              <a:lnSpc>
                <a:spcPct val="107000"/>
              </a:lnSpc>
              <a:spcAft>
                <a:spcPts val="800"/>
              </a:spcAft>
            </a:pPr>
            <a:r>
              <a:rPr lang="es-ES" sz="1100" dirty="0" err="1">
                <a:latin typeface="Calibri" panose="020F0502020204030204" pitchFamily="34" charset="0"/>
                <a:ea typeface="Calibri" panose="020F0502020204030204" pitchFamily="34" charset="0"/>
                <a:cs typeface="Times New Roman" panose="02020603050405020304" pitchFamily="18" charset="0"/>
              </a:rPr>
              <a:t>Jovellos</a:t>
            </a:r>
            <a:r>
              <a:rPr lang="es-ES" sz="1100" dirty="0">
                <a:latin typeface="Calibri" panose="020F0502020204030204" pitchFamily="34" charset="0"/>
                <a:ea typeface="Calibri" panose="020F0502020204030204" pitchFamily="34" charset="0"/>
                <a:cs typeface="Times New Roman" panose="02020603050405020304" pitchFamily="18" charset="0"/>
              </a:rPr>
              <a:t> G M., </a:t>
            </a:r>
            <a:r>
              <a:rPr lang="es-ES" sz="1100" i="1" dirty="0">
                <a:latin typeface="Calibri" panose="020F0502020204030204" pitchFamily="34" charset="0"/>
                <a:ea typeface="Calibri" panose="020F0502020204030204" pitchFamily="34" charset="0"/>
                <a:cs typeface="Times New Roman" panose="02020603050405020304" pitchFamily="18" charset="0"/>
              </a:rPr>
              <a:t>Cartas del viaje a Asturias (Cartas a </a:t>
            </a:r>
            <a:r>
              <a:rPr lang="es-ES" sz="1100" i="1" dirty="0" err="1">
                <a:latin typeface="Calibri" panose="020F0502020204030204" pitchFamily="34" charset="0"/>
                <a:ea typeface="Calibri" panose="020F0502020204030204" pitchFamily="34" charset="0"/>
                <a:cs typeface="Times New Roman" panose="02020603050405020304" pitchFamily="18" charset="0"/>
              </a:rPr>
              <a:t>Ponz</a:t>
            </a:r>
            <a:r>
              <a:rPr lang="es-ES" sz="1100" i="1" dirty="0">
                <a:latin typeface="Calibri" panose="020F0502020204030204" pitchFamily="34" charset="0"/>
                <a:ea typeface="Calibri" panose="020F0502020204030204" pitchFamily="34" charset="0"/>
                <a:cs typeface="Times New Roman" panose="02020603050405020304" pitchFamily="18" charset="0"/>
              </a:rPr>
              <a:t>),</a:t>
            </a:r>
            <a:r>
              <a:rPr lang="es-ES" sz="1100" dirty="0">
                <a:latin typeface="Calibri" panose="020F0502020204030204" pitchFamily="34" charset="0"/>
                <a:ea typeface="Calibri" panose="020F0502020204030204" pitchFamily="34" charset="0"/>
                <a:cs typeface="Times New Roman" panose="02020603050405020304" pitchFamily="18" charset="0"/>
              </a:rPr>
              <a:t>  Tomo IX Escritos asturianos,. 1782.</a:t>
            </a:r>
          </a:p>
          <a:p>
            <a:pPr marL="228600">
              <a:lnSpc>
                <a:spcPct val="107000"/>
              </a:lnSpc>
              <a:spcAft>
                <a:spcPts val="800"/>
              </a:spcAft>
            </a:pPr>
            <a:r>
              <a:rPr lang="es-ES" sz="1100" dirty="0" err="1">
                <a:latin typeface="Calibri" panose="020F0502020204030204" pitchFamily="34" charset="0"/>
                <a:ea typeface="Calibri" panose="020F0502020204030204" pitchFamily="34" charset="0"/>
                <a:cs typeface="Times New Roman" panose="02020603050405020304" pitchFamily="18" charset="0"/>
              </a:rPr>
              <a:t>Anes</a:t>
            </a:r>
            <a:r>
              <a:rPr lang="es-ES" sz="1100" dirty="0">
                <a:latin typeface="Calibri" panose="020F0502020204030204" pitchFamily="34" charset="0"/>
                <a:ea typeface="Calibri" panose="020F0502020204030204" pitchFamily="34" charset="0"/>
                <a:cs typeface="Times New Roman" panose="02020603050405020304" pitchFamily="18" charset="0"/>
              </a:rPr>
              <a:t>, G. </a:t>
            </a:r>
            <a:r>
              <a:rPr lang="es-ES" sz="1100" i="1" dirty="0">
                <a:latin typeface="Calibri" panose="020F0502020204030204" pitchFamily="34" charset="0"/>
                <a:ea typeface="Calibri" panose="020F0502020204030204" pitchFamily="34" charset="0"/>
                <a:cs typeface="Times New Roman" panose="02020603050405020304" pitchFamily="18" charset="0"/>
              </a:rPr>
              <a:t>Economía y sociedad en la Asturias del Antiguo Régimen</a:t>
            </a:r>
            <a:r>
              <a:rPr lang="es-ES" sz="1100" dirty="0">
                <a:latin typeface="Calibri" panose="020F0502020204030204" pitchFamily="34" charset="0"/>
                <a:ea typeface="Calibri" panose="020F0502020204030204" pitchFamily="34" charset="0"/>
                <a:cs typeface="Times New Roman" panose="02020603050405020304" pitchFamily="18" charset="0"/>
              </a:rPr>
              <a:t>, Barcelona, Ariel, 1988, pp. 11-92.</a:t>
            </a:r>
          </a:p>
          <a:p>
            <a:pPr marL="228600">
              <a:lnSpc>
                <a:spcPct val="107000"/>
              </a:lnSpc>
              <a:spcAft>
                <a:spcPts val="800"/>
              </a:spcAft>
            </a:pPr>
            <a:r>
              <a:rPr lang="es-ES" sz="1100" dirty="0" err="1">
                <a:latin typeface="Calibri" panose="020F0502020204030204" pitchFamily="34" charset="0"/>
                <a:ea typeface="Calibri" panose="020F0502020204030204" pitchFamily="34" charset="0"/>
                <a:cs typeface="Times New Roman" panose="02020603050405020304" pitchFamily="18" charset="0"/>
              </a:rPr>
              <a:t>Anes</a:t>
            </a:r>
            <a:r>
              <a:rPr lang="es-ES" sz="1100" dirty="0">
                <a:latin typeface="Calibri" panose="020F0502020204030204" pitchFamily="34" charset="0"/>
                <a:ea typeface="Calibri" panose="020F0502020204030204" pitchFamily="34" charset="0"/>
                <a:cs typeface="Times New Roman" panose="02020603050405020304" pitchFamily="18" charset="0"/>
              </a:rPr>
              <a:t>, </a:t>
            </a:r>
            <a:r>
              <a:rPr lang="es-ES" sz="1100" dirty="0" smtClean="0">
                <a:latin typeface="Calibri" panose="020F0502020204030204" pitchFamily="34" charset="0"/>
                <a:ea typeface="Calibri" panose="020F0502020204030204" pitchFamily="34" charset="0"/>
                <a:cs typeface="Times New Roman" panose="02020603050405020304" pitchFamily="18" charset="0"/>
              </a:rPr>
              <a:t>G y otros. </a:t>
            </a:r>
            <a:r>
              <a:rPr lang="es-ES" sz="1100" i="1" dirty="0">
                <a:latin typeface="Calibri" panose="020F0502020204030204" pitchFamily="34" charset="0"/>
                <a:ea typeface="Calibri" panose="020F0502020204030204" pitchFamily="34" charset="0"/>
                <a:cs typeface="Times New Roman" panose="02020603050405020304" pitchFamily="18" charset="0"/>
              </a:rPr>
              <a:t>Asturias a comienzos de la era industrial</a:t>
            </a:r>
            <a:r>
              <a:rPr lang="es-ES" sz="1100" dirty="0">
                <a:latin typeface="Calibri" panose="020F0502020204030204" pitchFamily="34" charset="0"/>
                <a:ea typeface="Calibri" panose="020F0502020204030204" pitchFamily="34" charset="0"/>
                <a:cs typeface="Times New Roman" panose="02020603050405020304" pitchFamily="18" charset="0"/>
              </a:rPr>
              <a:t>, </a:t>
            </a:r>
            <a:r>
              <a:rPr lang="es-ES" sz="1100" i="1" dirty="0">
                <a:latin typeface="Calibri" panose="020F0502020204030204" pitchFamily="34" charset="0"/>
                <a:ea typeface="Calibri" panose="020F0502020204030204" pitchFamily="34" charset="0"/>
                <a:cs typeface="Times New Roman" panose="02020603050405020304" pitchFamily="18" charset="0"/>
              </a:rPr>
              <a:t>Historia de la economía asturiana</a:t>
            </a:r>
            <a:r>
              <a:rPr lang="es-ES" sz="1100" dirty="0">
                <a:latin typeface="Calibri" panose="020F0502020204030204" pitchFamily="34" charset="0"/>
                <a:ea typeface="Calibri" panose="020F0502020204030204" pitchFamily="34" charset="0"/>
                <a:cs typeface="Times New Roman" panose="02020603050405020304" pitchFamily="18" charset="0"/>
              </a:rPr>
              <a:t>, coord. vol. 1, Oviedo, La Nueva España, 1994, pp. 65-80.</a:t>
            </a:r>
          </a:p>
          <a:p>
            <a:pPr marL="228600">
              <a:lnSpc>
                <a:spcPct val="107000"/>
              </a:lnSpc>
              <a:spcAft>
                <a:spcPts val="800"/>
              </a:spcAft>
            </a:pPr>
            <a:r>
              <a:rPr lang="es-ES" sz="1100" dirty="0" err="1">
                <a:latin typeface="Calibri" panose="020F0502020204030204" pitchFamily="34" charset="0"/>
                <a:ea typeface="Calibri" panose="020F0502020204030204" pitchFamily="34" charset="0"/>
                <a:cs typeface="Times New Roman" panose="02020603050405020304" pitchFamily="18" charset="0"/>
              </a:rPr>
              <a:t>Anes</a:t>
            </a:r>
            <a:r>
              <a:rPr lang="es-ES" sz="1100" dirty="0">
                <a:latin typeface="Calibri" panose="020F0502020204030204" pitchFamily="34" charset="0"/>
                <a:ea typeface="Calibri" panose="020F0502020204030204" pitchFamily="34" charset="0"/>
                <a:cs typeface="Times New Roman" panose="02020603050405020304" pitchFamily="18" charset="0"/>
              </a:rPr>
              <a:t>, </a:t>
            </a:r>
            <a:r>
              <a:rPr lang="es-ES" sz="1100" dirty="0" smtClean="0">
                <a:latin typeface="Calibri" panose="020F0502020204030204" pitchFamily="34" charset="0"/>
                <a:ea typeface="Calibri" panose="020F0502020204030204" pitchFamily="34" charset="0"/>
                <a:cs typeface="Times New Roman" panose="02020603050405020304" pitchFamily="18" charset="0"/>
              </a:rPr>
              <a:t>Ge y otros. </a:t>
            </a:r>
            <a:r>
              <a:rPr lang="es-ES" sz="1100" i="1" dirty="0">
                <a:latin typeface="Calibri" panose="020F0502020204030204" pitchFamily="34" charset="0"/>
                <a:ea typeface="Calibri" panose="020F0502020204030204" pitchFamily="34" charset="0"/>
                <a:cs typeface="Times New Roman" panose="02020603050405020304" pitchFamily="18" charset="0"/>
              </a:rPr>
              <a:t>La Asturias preindustrial</a:t>
            </a:r>
            <a:r>
              <a:rPr lang="es-ES" sz="1100" dirty="0">
                <a:latin typeface="Calibri" panose="020F0502020204030204" pitchFamily="34" charset="0"/>
                <a:ea typeface="Calibri" panose="020F0502020204030204" pitchFamily="34" charset="0"/>
                <a:cs typeface="Times New Roman" panose="02020603050405020304" pitchFamily="18" charset="0"/>
              </a:rPr>
              <a:t>, en </a:t>
            </a:r>
            <a:r>
              <a:rPr lang="es-ES" sz="1100" i="1" dirty="0">
                <a:latin typeface="Calibri" panose="020F0502020204030204" pitchFamily="34" charset="0"/>
                <a:ea typeface="Calibri" panose="020F0502020204030204" pitchFamily="34" charset="0"/>
                <a:cs typeface="Times New Roman" panose="02020603050405020304" pitchFamily="18" charset="0"/>
              </a:rPr>
              <a:t>España en el siglo xviii: homenaje a Pierre Vilar</a:t>
            </a:r>
            <a:r>
              <a:rPr lang="es-ES" sz="1100" dirty="0">
                <a:latin typeface="Calibri" panose="020F0502020204030204" pitchFamily="34" charset="0"/>
                <a:ea typeface="Calibri" panose="020F0502020204030204" pitchFamily="34" charset="0"/>
                <a:cs typeface="Times New Roman" panose="02020603050405020304" pitchFamily="18" charset="0"/>
              </a:rPr>
              <a:t>, Madrid, Crítica, 1985, pp. 505-535.</a:t>
            </a:r>
          </a:p>
          <a:p>
            <a:pPr marL="228600">
              <a:lnSpc>
                <a:spcPct val="107000"/>
              </a:lnSpc>
              <a:spcAft>
                <a:spcPts val="800"/>
              </a:spcAft>
            </a:pPr>
            <a:r>
              <a:rPr lang="es-ES" sz="1100" dirty="0" err="1">
                <a:latin typeface="Calibri" panose="020F0502020204030204" pitchFamily="34" charset="0"/>
                <a:ea typeface="Calibri" panose="020F0502020204030204" pitchFamily="34" charset="0"/>
                <a:cs typeface="Times New Roman" panose="02020603050405020304" pitchFamily="18" charset="0"/>
              </a:rPr>
              <a:t>Anes</a:t>
            </a:r>
            <a:r>
              <a:rPr lang="es-ES" sz="1100" dirty="0">
                <a:latin typeface="Calibri" panose="020F0502020204030204" pitchFamily="34" charset="0"/>
                <a:ea typeface="Calibri" panose="020F0502020204030204" pitchFamily="34" charset="0"/>
                <a:cs typeface="Times New Roman" panose="02020603050405020304" pitchFamily="18" charset="0"/>
              </a:rPr>
              <a:t>, G y otros.</a:t>
            </a:r>
            <a:r>
              <a:rPr lang="es-ES" sz="1100" i="1" dirty="0">
                <a:latin typeface="Calibri" panose="020F0502020204030204" pitchFamily="34" charset="0"/>
                <a:ea typeface="Calibri" panose="020F0502020204030204" pitchFamily="34" charset="0"/>
                <a:cs typeface="Times New Roman" panose="02020603050405020304" pitchFamily="18" charset="0"/>
              </a:rPr>
              <a:t> Asturias en un programa ilustrado: los planteamientos de Jovellanos  en Asturias y la Ilustración</a:t>
            </a:r>
            <a:r>
              <a:rPr lang="es-ES" sz="1100" dirty="0">
                <a:latin typeface="Calibri" panose="020F0502020204030204" pitchFamily="34" charset="0"/>
                <a:ea typeface="Calibri" panose="020F0502020204030204" pitchFamily="34" charset="0"/>
                <a:cs typeface="Times New Roman" panose="02020603050405020304" pitchFamily="18" charset="0"/>
              </a:rPr>
              <a:t>, Oviedo, Gobierno del Principado de Asturias, 1996, pp. 95-114.</a:t>
            </a:r>
          </a:p>
          <a:p>
            <a:pPr marL="228600">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Bas </a:t>
            </a:r>
            <a:r>
              <a:rPr lang="es-ES" sz="1100" dirty="0" err="1">
                <a:latin typeface="Calibri" panose="020F0502020204030204" pitchFamily="34" charset="0"/>
                <a:ea typeface="Calibri" panose="020F0502020204030204" pitchFamily="34" charset="0"/>
                <a:cs typeface="Times New Roman" panose="02020603050405020304" pitchFamily="18" charset="0"/>
              </a:rPr>
              <a:t>Nicolas</a:t>
            </a:r>
            <a:r>
              <a:rPr lang="es-ES" sz="1100" dirty="0">
                <a:latin typeface="Calibri" panose="020F0502020204030204" pitchFamily="34" charset="0"/>
                <a:ea typeface="Calibri" panose="020F0502020204030204" pitchFamily="34" charset="0"/>
                <a:cs typeface="Times New Roman" panose="02020603050405020304" pitchFamily="18" charset="0"/>
              </a:rPr>
              <a:t>, M. </a:t>
            </a:r>
            <a:r>
              <a:rPr lang="es-ES" sz="1100" i="1" dirty="0">
                <a:latin typeface="Calibri" panose="020F0502020204030204" pitchFamily="34" charset="0"/>
                <a:ea typeface="Calibri" panose="020F0502020204030204" pitchFamily="34" charset="0"/>
                <a:cs typeface="Times New Roman" panose="02020603050405020304" pitchFamily="18" charset="0"/>
              </a:rPr>
              <a:t>El viaje como formación: ejemplos de la literatura europea del siglo XVIII</a:t>
            </a:r>
            <a:r>
              <a:rPr lang="es-ES" sz="1100" dirty="0">
                <a:latin typeface="Calibri" panose="020F0502020204030204" pitchFamily="34" charset="0"/>
                <a:ea typeface="Calibri" panose="020F0502020204030204" pitchFamily="34" charset="0"/>
                <a:cs typeface="Times New Roman" panose="02020603050405020304" pitchFamily="18" charset="0"/>
              </a:rPr>
              <a:t>. Historia de la educación: Revista interuniversitaria, ISSN 0212-0267, Nº 30, 2011, pp. 129-143</a:t>
            </a:r>
            <a:r>
              <a:rPr lang="es-ES" sz="1100" dirty="0" smtClean="0">
                <a:latin typeface="Calibri" panose="020F0502020204030204" pitchFamily="34" charset="0"/>
                <a:ea typeface="Calibri" panose="020F0502020204030204" pitchFamily="34"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sz="1050"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sz="105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sz="1050"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sz="105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s-ES" sz="1050" dirty="0" smtClean="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ES" sz="1100" dirty="0" smtClean="0">
                <a:latin typeface="Calibri" panose="020F0502020204030204" pitchFamily="34" charset="0"/>
                <a:ea typeface="Calibri" panose="020F0502020204030204" pitchFamily="34" charset="0"/>
                <a:cs typeface="Times New Roman" panose="02020603050405020304" pitchFamily="18" charset="0"/>
              </a:rPr>
              <a:t>Ocampo</a:t>
            </a:r>
            <a:r>
              <a:rPr lang="es-ES" sz="1100" dirty="0">
                <a:latin typeface="Calibri" panose="020F0502020204030204" pitchFamily="34" charset="0"/>
                <a:ea typeface="Calibri" panose="020F0502020204030204" pitchFamily="34" charset="0"/>
                <a:cs typeface="Times New Roman" panose="02020603050405020304" pitchFamily="18" charset="0"/>
              </a:rPr>
              <a:t>, J. </a:t>
            </a:r>
            <a:r>
              <a:rPr lang="es-ES" sz="1100" i="1" dirty="0">
                <a:latin typeface="Calibri" panose="020F0502020204030204" pitchFamily="34" charset="0"/>
                <a:ea typeface="Calibri" panose="020F0502020204030204" pitchFamily="34" charset="0"/>
                <a:cs typeface="Times New Roman" panose="02020603050405020304" pitchFamily="18" charset="0"/>
              </a:rPr>
              <a:t>Reformismo agrario ilustrado y reforma agraria liberal en Asturias (1750-1850),</a:t>
            </a:r>
            <a:r>
              <a:rPr lang="es-ES" sz="1100" dirty="0">
                <a:latin typeface="Calibri" panose="020F0502020204030204" pitchFamily="34" charset="0"/>
                <a:ea typeface="Calibri" panose="020F0502020204030204" pitchFamily="34" charset="0"/>
                <a:cs typeface="Times New Roman" panose="02020603050405020304" pitchFamily="18" charset="0"/>
              </a:rPr>
              <a:t> </a:t>
            </a:r>
            <a:r>
              <a:rPr lang="es-ES" sz="1100" i="1" dirty="0">
                <a:latin typeface="Calibri" panose="020F0502020204030204" pitchFamily="34" charset="0"/>
                <a:ea typeface="Calibri" panose="020F0502020204030204" pitchFamily="34" charset="0"/>
                <a:cs typeface="Times New Roman" panose="02020603050405020304" pitchFamily="18" charset="0"/>
              </a:rPr>
              <a:t>Agricultura y Sociedad</a:t>
            </a:r>
            <a:r>
              <a:rPr lang="es-ES" sz="1100" dirty="0">
                <a:latin typeface="Calibri" panose="020F0502020204030204" pitchFamily="34" charset="0"/>
                <a:ea typeface="Calibri" panose="020F0502020204030204" pitchFamily="34" charset="0"/>
                <a:cs typeface="Times New Roman" panose="02020603050405020304" pitchFamily="18" charset="0"/>
              </a:rPr>
              <a:t>, nº 59, 1991, pp. 223-244</a:t>
            </a:r>
            <a:r>
              <a:rPr lang="es-ES" sz="1100" dirty="0" smtClean="0">
                <a:latin typeface="Calibri" panose="020F0502020204030204" pitchFamily="34" charset="0"/>
                <a:ea typeface="Calibri" panose="020F0502020204030204" pitchFamily="34"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ES" sz="1100" dirty="0" smtClean="0">
                <a:latin typeface="Calibri" panose="020F0502020204030204" pitchFamily="34" charset="0"/>
                <a:ea typeface="Calibri" panose="020F0502020204030204" pitchFamily="34" charset="0"/>
                <a:cs typeface="Times New Roman" panose="02020603050405020304" pitchFamily="18" charset="0"/>
              </a:rPr>
              <a:t>Ocampo</a:t>
            </a:r>
            <a:r>
              <a:rPr lang="es-ES" sz="1100" dirty="0">
                <a:latin typeface="Calibri" panose="020F0502020204030204" pitchFamily="34" charset="0"/>
                <a:ea typeface="Calibri" panose="020F0502020204030204" pitchFamily="34" charset="0"/>
                <a:cs typeface="Times New Roman" panose="02020603050405020304" pitchFamily="18" charset="0"/>
              </a:rPr>
              <a:t>, J y otros. </a:t>
            </a:r>
            <a:r>
              <a:rPr lang="es-ES" sz="1100" i="1" dirty="0">
                <a:latin typeface="Calibri" panose="020F0502020204030204" pitchFamily="34" charset="0"/>
                <a:ea typeface="Calibri" panose="020F0502020204030204" pitchFamily="34" charset="0"/>
                <a:cs typeface="Times New Roman" panose="02020603050405020304" pitchFamily="18" charset="0"/>
              </a:rPr>
              <a:t>Jovellanos ante la economía asturiana: hacia el final del optimismo ilustrado</a:t>
            </a:r>
            <a:r>
              <a:rPr lang="es-ES" sz="1100" dirty="0">
                <a:latin typeface="Calibri" panose="020F0502020204030204" pitchFamily="34" charset="0"/>
                <a:ea typeface="Calibri" panose="020F0502020204030204" pitchFamily="34" charset="0"/>
                <a:cs typeface="Times New Roman" panose="02020603050405020304" pitchFamily="18" charset="0"/>
              </a:rPr>
              <a:t>, en </a:t>
            </a:r>
            <a:r>
              <a:rPr lang="es-ES" sz="1100" i="1" dirty="0">
                <a:latin typeface="Calibri" panose="020F0502020204030204" pitchFamily="34" charset="0"/>
                <a:ea typeface="Calibri" panose="020F0502020204030204" pitchFamily="34" charset="0"/>
                <a:cs typeface="Times New Roman" panose="02020603050405020304" pitchFamily="18" charset="0"/>
              </a:rPr>
              <a:t>Jovellanos, el valor de la razón (1811-2011</a:t>
            </a:r>
            <a:r>
              <a:rPr lang="es-ES" sz="1100" dirty="0">
                <a:latin typeface="Calibri" panose="020F0502020204030204" pitchFamily="34" charset="0"/>
                <a:ea typeface="Calibri" panose="020F0502020204030204" pitchFamily="34" charset="0"/>
                <a:cs typeface="Times New Roman" panose="02020603050405020304" pitchFamily="18" charset="0"/>
              </a:rPr>
              <a:t>), Gijón, </a:t>
            </a:r>
            <a:r>
              <a:rPr lang="es-ES" sz="1100" dirty="0" err="1">
                <a:latin typeface="Calibri" panose="020F0502020204030204" pitchFamily="34" charset="0"/>
                <a:ea typeface="Calibri" panose="020F0502020204030204" pitchFamily="34" charset="0"/>
                <a:cs typeface="Times New Roman" panose="02020603050405020304" pitchFamily="18" charset="0"/>
              </a:rPr>
              <a:t>Trea</a:t>
            </a:r>
            <a:r>
              <a:rPr lang="es-ES" sz="1100" dirty="0">
                <a:latin typeface="Calibri" panose="020F0502020204030204" pitchFamily="34" charset="0"/>
                <a:ea typeface="Calibri" panose="020F0502020204030204" pitchFamily="34" charset="0"/>
                <a:cs typeface="Times New Roman" panose="02020603050405020304" pitchFamily="18" charset="0"/>
              </a:rPr>
              <a:t>, 2011, pp. 513-544</a:t>
            </a:r>
            <a:r>
              <a:rPr lang="es-ES" sz="1100" dirty="0" smtClean="0">
                <a:latin typeface="Calibri" panose="020F0502020204030204" pitchFamily="34" charset="0"/>
                <a:ea typeface="Calibri" panose="020F0502020204030204" pitchFamily="34"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ES" sz="1100" dirty="0" smtClean="0">
                <a:latin typeface="Calibri" panose="020F0502020204030204" pitchFamily="34" charset="0"/>
                <a:ea typeface="Calibri" panose="020F0502020204030204" pitchFamily="34" charset="0"/>
                <a:cs typeface="Times New Roman" panose="02020603050405020304" pitchFamily="18" charset="0"/>
              </a:rPr>
              <a:t>Ocampo</a:t>
            </a:r>
            <a:r>
              <a:rPr lang="es-ES" sz="1100" dirty="0">
                <a:latin typeface="Calibri" panose="020F0502020204030204" pitchFamily="34" charset="0"/>
                <a:ea typeface="Calibri" panose="020F0502020204030204" pitchFamily="34" charset="0"/>
                <a:cs typeface="Times New Roman" panose="02020603050405020304" pitchFamily="18" charset="0"/>
              </a:rPr>
              <a:t>, J. </a:t>
            </a:r>
            <a:r>
              <a:rPr lang="es-ES" sz="1100" i="1" dirty="0">
                <a:latin typeface="Calibri" panose="020F0502020204030204" pitchFamily="34" charset="0"/>
                <a:ea typeface="Calibri" panose="020F0502020204030204" pitchFamily="34" charset="0"/>
                <a:cs typeface="Times New Roman" panose="02020603050405020304" pitchFamily="18" charset="0"/>
              </a:rPr>
              <a:t>Del maíz al carbón, del molino al alto horno</a:t>
            </a:r>
            <a:r>
              <a:rPr lang="es-ES" sz="1100" dirty="0">
                <a:latin typeface="Calibri" panose="020F0502020204030204" pitchFamily="34" charset="0"/>
                <a:ea typeface="Calibri" panose="020F0502020204030204" pitchFamily="34" charset="0"/>
                <a:cs typeface="Times New Roman" panose="02020603050405020304" pitchFamily="18" charset="0"/>
              </a:rPr>
              <a:t>, en </a:t>
            </a:r>
            <a:r>
              <a:rPr lang="es-ES" sz="1100" i="1" dirty="0">
                <a:latin typeface="Calibri" panose="020F0502020204030204" pitchFamily="34" charset="0"/>
                <a:ea typeface="Calibri" panose="020F0502020204030204" pitchFamily="34" charset="0"/>
                <a:cs typeface="Times New Roman" panose="02020603050405020304" pitchFamily="18" charset="0"/>
              </a:rPr>
              <a:t>La luz de Jovellanos: exposición conmemorativa del bicentenario de la muerte de Gaspar Melchor de Jovellanos (1811-2011)</a:t>
            </a:r>
            <a:r>
              <a:rPr lang="es-ES" sz="1100" dirty="0">
                <a:latin typeface="Calibri" panose="020F0502020204030204" pitchFamily="34" charset="0"/>
                <a:ea typeface="Calibri" panose="020F0502020204030204" pitchFamily="34" charset="0"/>
                <a:cs typeface="Times New Roman" panose="02020603050405020304" pitchFamily="18" charset="0"/>
              </a:rPr>
              <a:t>, Madrid, Sociedad Estatal de Acción Cultural, 2011, pp. 151-181.</a:t>
            </a:r>
          </a:p>
          <a:p>
            <a:pPr marL="228600">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Ocampo, J. </a:t>
            </a:r>
            <a:r>
              <a:rPr lang="es-ES" sz="1100" i="1" dirty="0">
                <a:latin typeface="Calibri" panose="020F0502020204030204" pitchFamily="34" charset="0"/>
                <a:ea typeface="Calibri" panose="020F0502020204030204" pitchFamily="34" charset="0"/>
                <a:cs typeface="Times New Roman" panose="02020603050405020304" pitchFamily="18" charset="0"/>
              </a:rPr>
              <a:t>Campesinos y artesanos en la Asturias preindustrial (1750-1850)</a:t>
            </a:r>
            <a:r>
              <a:rPr lang="es-ES" sz="1100" dirty="0">
                <a:latin typeface="Calibri" panose="020F0502020204030204" pitchFamily="34" charset="0"/>
                <a:ea typeface="Calibri" panose="020F0502020204030204" pitchFamily="34" charset="0"/>
                <a:cs typeface="Times New Roman" panose="02020603050405020304" pitchFamily="18" charset="0"/>
              </a:rPr>
              <a:t>, Gijón, Silverio Cañada editor, 1990</a:t>
            </a:r>
            <a:r>
              <a:rPr lang="es-ES" sz="1100" dirty="0" smtClean="0">
                <a:latin typeface="Calibri" panose="020F0502020204030204" pitchFamily="34" charset="0"/>
                <a:ea typeface="Calibri" panose="020F0502020204030204" pitchFamily="34" charset="0"/>
                <a:cs typeface="Times New Roman" panose="02020603050405020304" pitchFamily="18" charset="0"/>
              </a:rPr>
              <a:t>.</a:t>
            </a:r>
          </a:p>
          <a:p>
            <a:pPr marL="228600">
              <a:lnSpc>
                <a:spcPct val="107000"/>
              </a:lnSpc>
              <a:spcAft>
                <a:spcPts val="800"/>
              </a:spcAft>
            </a:pPr>
            <a:r>
              <a:rPr lang="es-ES" sz="1100" dirty="0" smtClean="0">
                <a:latin typeface="Calibri" panose="020F0502020204030204" pitchFamily="34" charset="0"/>
                <a:ea typeface="Calibri" panose="020F0502020204030204" pitchFamily="34" charset="0"/>
                <a:cs typeface="Times New Roman" panose="02020603050405020304" pitchFamily="18" charset="0"/>
              </a:rPr>
              <a:t> </a:t>
            </a:r>
            <a:r>
              <a:rPr lang="es-ES" sz="1100" dirty="0">
                <a:latin typeface="Calibri" panose="020F0502020204030204" pitchFamily="34" charset="0"/>
                <a:ea typeface="Calibri" panose="020F0502020204030204" pitchFamily="34" charset="0"/>
                <a:cs typeface="Times New Roman" panose="02020603050405020304" pitchFamily="18" charset="0"/>
              </a:rPr>
              <a:t>https://museos.gijon.es/page/9182-biografia-de-jovellanos consultado el  </a:t>
            </a:r>
            <a:r>
              <a:rPr lang="es-ES" sz="1100" dirty="0" smtClean="0">
                <a:latin typeface="Calibri" panose="020F0502020204030204" pitchFamily="34" charset="0"/>
                <a:ea typeface="Calibri" panose="020F0502020204030204" pitchFamily="34" charset="0"/>
                <a:cs typeface="Times New Roman" panose="02020603050405020304" pitchFamily="18" charset="0"/>
              </a:rPr>
              <a:t>12/11/2018</a:t>
            </a:r>
          </a:p>
          <a:p>
            <a:pPr marL="228600">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http://www.museobbaa.com/obra/retrato-de-jovellanos-en-el-arenal-de-san-lorenzo/ consultado el 9/11/2018 </a:t>
            </a:r>
            <a:endParaRPr lang="es-ES" sz="11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8131376" y="14207978"/>
            <a:ext cx="4162926" cy="2438400"/>
          </a:xfrm>
          <a:prstGeom prst="rect">
            <a:avLst/>
          </a:prstGeom>
        </p:spPr>
      </p:pic>
      <p:sp>
        <p:nvSpPr>
          <p:cNvPr id="35" name="CuadroTexto 34"/>
          <p:cNvSpPr txBox="1"/>
          <p:nvPr/>
        </p:nvSpPr>
        <p:spPr>
          <a:xfrm>
            <a:off x="1747483" y="20618633"/>
            <a:ext cx="14514533" cy="3785652"/>
          </a:xfrm>
          <a:prstGeom prst="rect">
            <a:avLst/>
          </a:prstGeom>
          <a:noFill/>
        </p:spPr>
        <p:txBody>
          <a:bodyPr wrap="square" rtlCol="0">
            <a:spAutoFit/>
          </a:bodyPr>
          <a:lstStyle/>
          <a:p>
            <a:r>
              <a:rPr lang="es-ES" sz="2000" dirty="0" smtClean="0">
                <a:latin typeface="Gabriola" panose="04040605051002020D02" pitchFamily="82" charset="0"/>
              </a:rPr>
              <a:t>Esta </a:t>
            </a:r>
            <a:r>
              <a:rPr lang="es-ES" sz="2000" dirty="0">
                <a:latin typeface="Gabriola" panose="04040605051002020D02" pitchFamily="82" charset="0"/>
              </a:rPr>
              <a:t>multitud de tierras sembradas se debe a, como señala Jovellanos, las grandes roturaciones del territorio. El autor asturiano también da fe de que se siguen </a:t>
            </a:r>
            <a:r>
              <a:rPr lang="es-ES" sz="2000" dirty="0" smtClean="0">
                <a:latin typeface="Gabriola" panose="04040605051002020D02" pitchFamily="82" charset="0"/>
              </a:rPr>
              <a:t>manteniendo </a:t>
            </a:r>
            <a:r>
              <a:rPr lang="es-ES" sz="2000" dirty="0">
                <a:latin typeface="Gabriola" panose="04040605051002020D02" pitchFamily="82" charset="0"/>
              </a:rPr>
              <a:t>prados donde se recoge heno para alimentar a la creciente cabaña ganadera durante el invierno., pero la </a:t>
            </a:r>
            <a:r>
              <a:rPr lang="es-ES" sz="2000" dirty="0" smtClean="0">
                <a:latin typeface="Gabriola" panose="04040605051002020D02" pitchFamily="82" charset="0"/>
              </a:rPr>
              <a:t>pendiente </a:t>
            </a:r>
            <a:r>
              <a:rPr lang="es-ES" sz="2000" dirty="0">
                <a:latin typeface="Gabriola" panose="04040605051002020D02" pitchFamily="82" charset="0"/>
              </a:rPr>
              <a:t>del terreno es </a:t>
            </a:r>
            <a:r>
              <a:rPr lang="es-ES" sz="2000" dirty="0" smtClean="0">
                <a:latin typeface="Gabriola" panose="04040605051002020D02" pitchFamily="82" charset="0"/>
              </a:rPr>
              <a:t>tanta </a:t>
            </a:r>
            <a:r>
              <a:rPr lang="es-ES" sz="2000" dirty="0">
                <a:latin typeface="Gabriola" panose="04040605051002020D02" pitchFamily="82" charset="0"/>
              </a:rPr>
              <a:t>que los segadores deben colgarse para poder segar ciertas </a:t>
            </a:r>
            <a:r>
              <a:rPr lang="es-ES" sz="2000" dirty="0" smtClean="0">
                <a:latin typeface="Gabriola" panose="04040605051002020D02" pitchFamily="82" charset="0"/>
              </a:rPr>
              <a:t>zonas., Y </a:t>
            </a:r>
            <a:r>
              <a:rPr lang="es-ES" sz="2000" dirty="0">
                <a:latin typeface="Gabriola" panose="04040605051002020D02" pitchFamily="82" charset="0"/>
              </a:rPr>
              <a:t>será en las faldas de estas laderas donde se lleve a cabo la </a:t>
            </a:r>
            <a:r>
              <a:rPr lang="es-ES" sz="2000" dirty="0" smtClean="0">
                <a:latin typeface="Gabriola" panose="04040605051002020D02" pitchFamily="82" charset="0"/>
              </a:rPr>
              <a:t>siembra aunque en </a:t>
            </a:r>
            <a:r>
              <a:rPr lang="es-ES" sz="2000" dirty="0">
                <a:latin typeface="Gabriola" panose="04040605051002020D02" pitchFamily="82" charset="0"/>
              </a:rPr>
              <a:t>las zonas de mas alta </a:t>
            </a:r>
            <a:r>
              <a:rPr lang="es-ES" sz="2000" dirty="0" smtClean="0">
                <a:latin typeface="Gabriola" panose="04040605051002020D02" pitchFamily="82" charset="0"/>
              </a:rPr>
              <a:t>montana como puede </a:t>
            </a:r>
            <a:r>
              <a:rPr lang="es-ES" sz="2000" dirty="0">
                <a:latin typeface="Gabriola" panose="04040605051002020D02" pitchFamily="82" charset="0"/>
              </a:rPr>
              <a:t>ser Pajares los prados predominan sobre las </a:t>
            </a:r>
            <a:r>
              <a:rPr lang="es-ES" sz="2000" dirty="0" smtClean="0">
                <a:latin typeface="Gabriola" panose="04040605051002020D02" pitchFamily="82" charset="0"/>
              </a:rPr>
              <a:t>erías sembradas. </a:t>
            </a:r>
            <a:r>
              <a:rPr lang="es-ES" sz="2000" dirty="0">
                <a:latin typeface="Gabriola" panose="04040605051002020D02" pitchFamily="82" charset="0"/>
              </a:rPr>
              <a:t>Dentro de los arboles que pueblan el territorio nos habla del castaño con especial significancia ya que en </a:t>
            </a:r>
            <a:r>
              <a:rPr lang="es-ES" sz="2000" dirty="0" smtClean="0">
                <a:latin typeface="Gabriola" panose="04040605051002020D02" pitchFamily="82" charset="0"/>
              </a:rPr>
              <a:t>la recogida </a:t>
            </a:r>
            <a:r>
              <a:rPr lang="es-ES" sz="2000" smtClean="0">
                <a:latin typeface="Gabriola" panose="04040605051002020D02" pitchFamily="82" charset="0"/>
              </a:rPr>
              <a:t>de su fruto </a:t>
            </a:r>
            <a:r>
              <a:rPr lang="es-ES" sz="2000" dirty="0">
                <a:latin typeface="Gabriola" panose="04040605051002020D02" pitchFamily="82" charset="0"/>
              </a:rPr>
              <a:t>colaboraba la mayor parte de la población de una aldea. También encontraría a lo largo de su viaje gran abundancia de parras</a:t>
            </a:r>
            <a:r>
              <a:rPr lang="es-ES" sz="2000" dirty="0" smtClean="0">
                <a:latin typeface="Gabriola" panose="04040605051002020D02" pitchFamily="82" charset="0"/>
              </a:rPr>
              <a:t>, en la zona del Puerto de Pajares. </a:t>
            </a:r>
          </a:p>
          <a:p>
            <a:r>
              <a:rPr lang="es-ES" sz="2000" dirty="0" smtClean="0">
                <a:latin typeface="Gabriola" panose="04040605051002020D02" pitchFamily="82" charset="0"/>
              </a:rPr>
              <a:t>De  la zona occidental nos habla de la abundancia de arboles frutales, famosas serán las peras </a:t>
            </a:r>
            <a:r>
              <a:rPr lang="es-ES" sz="2000" dirty="0" err="1" smtClean="0">
                <a:latin typeface="Gabriola" panose="04040605051002020D02" pitchFamily="82" charset="0"/>
              </a:rPr>
              <a:t>pestiñas</a:t>
            </a:r>
            <a:r>
              <a:rPr lang="es-ES" sz="2000" dirty="0" smtClean="0">
                <a:latin typeface="Gabriola" panose="04040605051002020D02" pitchFamily="82" charset="0"/>
              </a:rPr>
              <a:t> llamadas peras de Candamo, huertas convertidas en pumaradas. Los cereales aquí cultivados serán el centeno y el panizo, que se alterna con el centeno, de este ultimo cereal se hará pan, aquí vemos que el maíz ocupará un segundo plano</a:t>
            </a:r>
            <a:r>
              <a:rPr lang="es-ES" sz="2000" dirty="0">
                <a:latin typeface="Gabriola" panose="04040605051002020D02" pitchFamily="82" charset="0"/>
              </a:rPr>
              <a:t>.</a:t>
            </a:r>
            <a:r>
              <a:rPr lang="es-ES" sz="2000" dirty="0" smtClean="0">
                <a:latin typeface="Gabriola" panose="04040605051002020D02" pitchFamily="82" charset="0"/>
              </a:rPr>
              <a:t> También abunda el ganado  y los viñedos de uva negra, aunque aquí el vino es un fruto mejor, nos informa Jovellanos de que en este momento en la zona de Cangas de Narcea no entra la sidra ni el aguardiente ya que hay una ley que prohíbe que entre este producto en zonas donde se produce aguardiente </a:t>
            </a:r>
          </a:p>
          <a:p>
            <a:pPr algn="just"/>
            <a:r>
              <a:rPr lang="es-ES" sz="2000" dirty="0" smtClean="0">
                <a:latin typeface="Gabriola" panose="04040605051002020D02" pitchFamily="82" charset="0"/>
              </a:rPr>
              <a:t>En la zona del suroriente a destaca la gran fertilidad sin embargo abunda mas la pradera que el cultivo. Destaca la presencia de avellanos, castaños y avellanos así como robles, tilos y hayas. Es un terreno del que se aprovechan especialmente sus maderas. Por su lado el centro provincial ha sufrido abundantes roturaciones debidas al aumento de la demografía y por ello en estos nuevos espacios también se han construido nuevas caserías </a:t>
            </a:r>
            <a:endParaRPr lang="es-ES" sz="2000" dirty="0">
              <a:latin typeface="Gabriola" panose="04040605051002020D02" pitchFamily="82" charset="0"/>
            </a:endParaRPr>
          </a:p>
        </p:txBody>
      </p:sp>
    </p:spTree>
    <p:extLst>
      <p:ext uri="{BB962C8B-B14F-4D97-AF65-F5344CB8AC3E}">
        <p14:creationId xmlns:p14="http://schemas.microsoft.com/office/powerpoint/2010/main" xmlns="" val="844463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AAE2DE2BD015C4393C1A61DEB7407D8" ma:contentTypeVersion="7" ma:contentTypeDescription="Crear nuevo documento." ma:contentTypeScope="" ma:versionID="5e8949c7e9f8f0231ba60c1beb51e3fc">
  <xsd:schema xmlns:xsd="http://www.w3.org/2001/XMLSchema" xmlns:xs="http://www.w3.org/2001/XMLSchema" xmlns:p="http://schemas.microsoft.com/office/2006/metadata/properties" xmlns:ns2="78ecded4-6586-4c33-94a2-5b5b5e746493" targetNamespace="http://schemas.microsoft.com/office/2006/metadata/properties" ma:root="true" ma:fieldsID="45d26e56f92d68fe0b825164dd553967" ns2:_="">
    <xsd:import namespace="78ecded4-6586-4c33-94a2-5b5b5e7464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cded4-6586-4c33-94a2-5b5b5e7464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3D6D1A-93D0-49C2-BBA3-36526AB67365}"/>
</file>

<file path=customXml/itemProps2.xml><?xml version="1.0" encoding="utf-8"?>
<ds:datastoreItem xmlns:ds="http://schemas.openxmlformats.org/officeDocument/2006/customXml" ds:itemID="{B6A78A79-9E1E-4247-8C15-1E3A42FBE366}"/>
</file>

<file path=customXml/itemProps3.xml><?xml version="1.0" encoding="utf-8"?>
<ds:datastoreItem xmlns:ds="http://schemas.openxmlformats.org/officeDocument/2006/customXml" ds:itemID="{206D617A-6F22-4383-BBFB-AD655CEA9BE0}"/>
</file>

<file path=docProps/app.xml><?xml version="1.0" encoding="utf-8"?>
<Properties xmlns="http://schemas.openxmlformats.org/officeDocument/2006/extended-properties" xmlns:vt="http://schemas.openxmlformats.org/officeDocument/2006/docPropsVTypes">
  <Template>Office Theme</Template>
  <TotalTime>1545</TotalTime>
  <Words>1495</Words>
  <Application>Microsoft Office PowerPoint</Application>
  <PresentationFormat>Personalizado</PresentationFormat>
  <Paragraphs>38</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  Jovellanos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pc</cp:lastModifiedBy>
  <cp:revision>68</cp:revision>
  <dcterms:created xsi:type="dcterms:W3CDTF">2018-11-07T22:25:21Z</dcterms:created>
  <dcterms:modified xsi:type="dcterms:W3CDTF">2018-11-17T20:49:20Z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0x0101007AAE2DE2BD015C4393C1A61DEB7407D8</vt:lpwstr>
  </property>
</Properties>
</file>