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9"/>
  </p:notesMasterIdLst>
  <p:sldIdLst>
    <p:sldId id="257" r:id="rId3"/>
    <p:sldId id="258" r:id="rId4"/>
    <p:sldId id="259" r:id="rId5"/>
    <p:sldId id="260" r:id="rId6"/>
    <p:sldId id="261" r:id="rId7"/>
    <p:sldId id="262" r:id="rId8"/>
    <p:sldId id="266" r:id="rId9"/>
    <p:sldId id="263" r:id="rId10"/>
    <p:sldId id="265" r:id="rId11"/>
    <p:sldId id="268" r:id="rId12"/>
    <p:sldId id="264" r:id="rId13"/>
    <p:sldId id="267" r:id="rId14"/>
    <p:sldId id="270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85" autoAdjust="0"/>
    <p:restoredTop sz="80649" autoAdjust="0"/>
  </p:normalViewPr>
  <p:slideViewPr>
    <p:cSldViewPr snapToGrid="0">
      <p:cViewPr varScale="1">
        <p:scale>
          <a:sx n="59" d="100"/>
          <a:sy n="59" d="100"/>
        </p:scale>
        <p:origin x="1080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0CD8EB-A553-4AC4-AE32-F5F70810E99E}" type="datetimeFigureOut">
              <a:rPr lang="es-ES" smtClean="0"/>
              <a:t>24/09/2016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EDE9A9-4115-4984-925B-A676C0CF10F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10921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Lo subrayado:</a:t>
            </a:r>
            <a:r>
              <a:rPr lang="es-ES" baseline="0" dirty="0" smtClean="0"/>
              <a:t> el juego de la profecía </a:t>
            </a:r>
            <a:r>
              <a:rPr lang="es-ES" baseline="0" dirty="0" err="1" smtClean="0"/>
              <a:t>autocumplica</a:t>
            </a:r>
            <a:r>
              <a:rPr lang="es-ES" baseline="0" dirty="0" smtClean="0"/>
              <a:t>. Las expectativas negativas dificultan la incorporación. Las empresas se apoyan en la FALACIA ECOLÓGICA. PIONERAS.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EDE9A9-4115-4984-925B-A676C0CF10F2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437234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Problemas metodológicos en los análisis basados en los motivos: </a:t>
            </a:r>
          </a:p>
          <a:p>
            <a:pPr marL="228600" indent="-228600">
              <a:buAutoNum type="arabicPeriod"/>
            </a:pPr>
            <a:r>
              <a:rPr lang="es-ES" dirty="0" smtClean="0"/>
              <a:t>No pueden ser testadas empíricamente, pues los motivos pertenecen al fuero interno individual, siendo en muchos casos desconocidos para el propio actor, (además de que motivos distintos puedan producir resultados similares). </a:t>
            </a:r>
          </a:p>
          <a:p>
            <a:pPr marL="228600" indent="-228600">
              <a:buAutoNum type="arabicPeriod"/>
            </a:pPr>
            <a:r>
              <a:rPr lang="es-ES" dirty="0" smtClean="0"/>
              <a:t>A eso se suma que la unidad de análisis es individual, no sólo porque se entienda que los motivos son individuales; también porque los investigadores suelen acudir a cuestionarios y bases de datos individuales, en los que las características recogidas son de tipo socio-demográfico. “</a:t>
            </a:r>
            <a:r>
              <a:rPr lang="es-ES" i="1" u="none" dirty="0" smtClean="0">
                <a:solidFill>
                  <a:schemeClr val="accent2"/>
                </a:solidFill>
              </a:rPr>
              <a:t>Las explicaciones de nivel individual son las únicas explicaciones posibles con datos individuales</a:t>
            </a:r>
            <a:r>
              <a:rPr lang="es-ES" dirty="0" smtClean="0"/>
              <a:t>” (: 6).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EDE9A9-4115-4984-925B-A676C0CF10F2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325437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3DD23B8-B9FA-4D48-AC8F-5F7F89F9EC8C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724096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3DD23B8-B9FA-4D48-AC8F-5F7F89F9EC8C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s-ES" dirty="0" smtClean="0"/>
              <a:t>FLC: Fundación Laboral de la Construcción (órgano paritario)</a:t>
            </a:r>
          </a:p>
          <a:p>
            <a:pPr eaLnBrk="1" hangingPunct="1"/>
            <a:r>
              <a:rPr lang="es-ES" dirty="0" smtClean="0"/>
              <a:t>Tipologías</a:t>
            </a:r>
            <a:r>
              <a:rPr lang="es-ES" baseline="0" dirty="0" smtClean="0"/>
              <a:t> de trayectorias. Muestreo por saturación de trayectorias.</a:t>
            </a: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30589994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“Movimientos laborales típicos dentro de segmentos de mercado de trabajo”</a:t>
            </a:r>
          </a:p>
          <a:p>
            <a:r>
              <a:rPr lang="es-ES" dirty="0" smtClean="0"/>
              <a:t>Frente a “carrera laboral” (historia laboral de un individuo)</a:t>
            </a:r>
          </a:p>
          <a:p>
            <a:r>
              <a:rPr lang="es-ES" dirty="0" smtClean="0"/>
              <a:t>Elementos comunes a una porción de la fuerza de trabajo: presupone una estructura del mercado laboral</a:t>
            </a:r>
          </a:p>
          <a:p>
            <a:r>
              <a:rPr lang="es-ES" dirty="0" smtClean="0"/>
              <a:t>Modelizar (tipos ideales) pautas de movilidad/permanencia/toma de decisiones... de mujeres en trabajos tradicionalmente masculinos</a:t>
            </a:r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FB58680-5BA3-4BC0-8B74-DD82D56236E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97985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Transparencia y rendición de cuentas del agente decisor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EDE9A9-4115-4984-925B-A676C0CF10F2}" type="slidenum">
              <a:rPr lang="es-ES" smtClean="0"/>
              <a:t>13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04091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EDE9A9-4115-4984-925B-A676C0CF10F2}" type="slidenum">
              <a:rPr lang="es-ES" smtClean="0"/>
              <a:t>14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03281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EDE9A9-4115-4984-925B-A676C0CF10F2}" type="slidenum">
              <a:rPr lang="es-ES" smtClean="0"/>
              <a:t>15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468281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EDE9A9-4115-4984-925B-A676C0CF10F2}" type="slidenum">
              <a:rPr lang="es-ES" smtClean="0"/>
              <a:t>16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391784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72E0C5-12F6-4D02-9029-4D0B97FE6D0D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0179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89289A-D702-4BA6-A2D5-25E9642FF4CA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6668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F9A3BD-89E2-4F16-B3B3-976B2F71589A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60380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1FF35-FBCA-41A7-B847-A0A4BBECE618}" type="datetimeFigureOut">
              <a:rPr lang="es-ES" smtClean="0"/>
              <a:t>24/09/2016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FFBFA-A153-4962-AB7B-3F8BAF00761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14941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1FF35-FBCA-41A7-B847-A0A4BBECE618}" type="datetimeFigureOut">
              <a:rPr lang="es-ES" smtClean="0"/>
              <a:t>24/09/2016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FFBFA-A153-4962-AB7B-3F8BAF00761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320466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1FF35-FBCA-41A7-B847-A0A4BBECE618}" type="datetimeFigureOut">
              <a:rPr lang="es-ES" smtClean="0"/>
              <a:t>24/09/2016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FFBFA-A153-4962-AB7B-3F8BAF00761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25516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1FF35-FBCA-41A7-B847-A0A4BBECE618}" type="datetimeFigureOut">
              <a:rPr lang="es-ES" smtClean="0"/>
              <a:t>24/09/2016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FFBFA-A153-4962-AB7B-3F8BAF00761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240122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1FF35-FBCA-41A7-B847-A0A4BBECE618}" type="datetimeFigureOut">
              <a:rPr lang="es-ES" smtClean="0"/>
              <a:t>24/09/2016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FFBFA-A153-4962-AB7B-3F8BAF00761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5237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1FF35-FBCA-41A7-B847-A0A4BBECE618}" type="datetimeFigureOut">
              <a:rPr lang="es-ES" smtClean="0"/>
              <a:t>24/09/2016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FFBFA-A153-4962-AB7B-3F8BAF00761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752187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1FF35-FBCA-41A7-B847-A0A4BBECE618}" type="datetimeFigureOut">
              <a:rPr lang="es-ES" smtClean="0"/>
              <a:t>24/09/2016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FFBFA-A153-4962-AB7B-3F8BAF00761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306646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1FF35-FBCA-41A7-B847-A0A4BBECE618}" type="datetimeFigureOut">
              <a:rPr lang="es-ES" smtClean="0"/>
              <a:t>24/09/2016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FFBFA-A153-4962-AB7B-3F8BAF00761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4048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733DB1-0D53-425E-B58F-25387716F281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1118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1FF35-FBCA-41A7-B847-A0A4BBECE618}" type="datetimeFigureOut">
              <a:rPr lang="es-ES" smtClean="0"/>
              <a:t>24/09/2016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FFBFA-A153-4962-AB7B-3F8BAF00761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50662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1FF35-FBCA-41A7-B847-A0A4BBECE618}" type="datetimeFigureOut">
              <a:rPr lang="es-ES" smtClean="0"/>
              <a:t>24/09/2016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FFBFA-A153-4962-AB7B-3F8BAF00761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73000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1FF35-FBCA-41A7-B847-A0A4BBECE618}" type="datetimeFigureOut">
              <a:rPr lang="es-ES" smtClean="0"/>
              <a:t>24/09/2016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FFBFA-A153-4962-AB7B-3F8BAF00761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2930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B28A7E-C45D-42A9-AE59-0E921E5EF3BE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3245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5C6A43-780D-4B1B-8D46-0E74F03A5EAF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1643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C5B5E0-532A-470D-AC5B-AB61631D4092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1822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3C3B42-E218-4DB7-9116-C6028AF36503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3841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B0CB17-F73E-487A-BF45-426839FCCA72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592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D2877B-8DC9-48FB-97FD-E87E6C9ED8F5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8601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81EE8C-0954-4437-B65C-09B1BCEA8FAE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3159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Haga clic para modificar el estilo de título del patrón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Haga clic para modificar el estilo de texto del patrón</a:t>
            </a:r>
          </a:p>
          <a:p>
            <a:pPr lvl="1"/>
            <a:r>
              <a:rPr lang="en-GB" smtClean="0"/>
              <a:t>Segundo nivel</a:t>
            </a:r>
          </a:p>
          <a:p>
            <a:pPr lvl="2"/>
            <a:r>
              <a:rPr lang="en-GB" smtClean="0"/>
              <a:t>Tercer nivel</a:t>
            </a:r>
          </a:p>
          <a:p>
            <a:pPr lvl="3"/>
            <a:r>
              <a:rPr lang="en-GB" smtClean="0"/>
              <a:t>Cuarto nivel</a:t>
            </a:r>
          </a:p>
          <a:p>
            <a:pPr lvl="4"/>
            <a:r>
              <a:rPr lang="en-GB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54927909-0025-4BD4-9328-74F0F21FA43E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5074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1FF35-FBCA-41A7-B847-A0A4BBECE618}" type="datetimeFigureOut">
              <a:rPr lang="es-ES" smtClean="0"/>
              <a:t>24/09/2016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1FFBFA-A153-4962-AB7B-3F8BAF00761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312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hyperlink" Target="http://www.msssi.gob.es/ssi/igualdadOportunidades/iEmpleo/Igualdad_salarial/Brecha_salarial_III.pdf" TargetMode="External"/><Relationship Id="rId4" Type="http://schemas.openxmlformats.org/officeDocument/2006/relationships/image" Target="../media/image5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75216" y="1875143"/>
            <a:ext cx="8496944" cy="2286000"/>
          </a:xfrm>
        </p:spPr>
        <p:txBody>
          <a:bodyPr/>
          <a:lstStyle/>
          <a:p>
            <a:pPr eaLnBrk="1" hangingPunct="1"/>
            <a:r>
              <a:rPr lang="es-ES" dirty="0" smtClean="0">
                <a:solidFill>
                  <a:srgbClr val="800080"/>
                </a:solidFill>
                <a:latin typeface="Calibri" pitchFamily="34" charset="0"/>
              </a:rPr>
              <a:t>Mujeres en mundos de hombres</a:t>
            </a:r>
            <a:r>
              <a:rPr lang="en-GB" dirty="0" smtClean="0">
                <a:solidFill>
                  <a:srgbClr val="800080"/>
                </a:solidFill>
                <a:latin typeface="Calibri" pitchFamily="34" charset="0"/>
                <a:cs typeface="Arial" pitchFamily="34" charset="0"/>
              </a:rPr>
              <a:t/>
            </a:r>
            <a:br>
              <a:rPr lang="en-GB" dirty="0" smtClean="0">
                <a:solidFill>
                  <a:srgbClr val="800080"/>
                </a:solidFill>
                <a:latin typeface="Calibri" pitchFamily="34" charset="0"/>
                <a:cs typeface="Arial" pitchFamily="34" charset="0"/>
              </a:rPr>
            </a:br>
            <a:r>
              <a:rPr lang="en-GB" dirty="0" smtClean="0">
                <a:solidFill>
                  <a:srgbClr val="800080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es-ES" sz="2800" dirty="0">
                <a:solidFill>
                  <a:srgbClr val="800080"/>
                </a:solidFill>
                <a:latin typeface="Calibri" pitchFamily="34" charset="0"/>
              </a:rPr>
              <a:t>La segregación laboral a través de los estudios de caso</a:t>
            </a:r>
            <a:endParaRPr lang="es-ES" sz="2400" dirty="0">
              <a:solidFill>
                <a:srgbClr val="800080"/>
              </a:solidFill>
              <a:latin typeface="Calibri" pitchFamily="34" charset="0"/>
            </a:endParaRPr>
          </a:p>
        </p:txBody>
      </p:sp>
      <p:sp>
        <p:nvSpPr>
          <p:cNvPr id="2051" name="Text Box 7"/>
          <p:cNvSpPr>
            <a:spLocks noGrp="1" noChangeArrowheads="1"/>
          </p:cNvSpPr>
          <p:nvPr>
            <p:ph type="subTitle" idx="1"/>
          </p:nvPr>
        </p:nvSpPr>
        <p:spPr>
          <a:xfrm>
            <a:off x="0" y="5410200"/>
            <a:ext cx="6400800" cy="1447800"/>
          </a:xfrm>
          <a:gradFill rotWithShape="0">
            <a:gsLst>
              <a:gs pos="0">
                <a:srgbClr val="FFFFFF"/>
              </a:gs>
              <a:gs pos="100000">
                <a:srgbClr val="800080"/>
              </a:gs>
            </a:gsLst>
            <a:lin ang="5400000" scaled="1"/>
          </a:gra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algn="l">
              <a:spcBef>
                <a:spcPct val="0"/>
              </a:spcBef>
            </a:pPr>
            <a:r>
              <a:rPr lang="es-ES" sz="2800" b="1" dirty="0">
                <a:latin typeface="Calibri" pitchFamily="34" charset="0"/>
              </a:rPr>
              <a:t>♂♂♂♂</a:t>
            </a:r>
            <a:r>
              <a:rPr lang="es-ES" sz="2800" b="1" dirty="0">
                <a:solidFill>
                  <a:srgbClr val="800080"/>
                </a:solidFill>
                <a:latin typeface="Calibri" pitchFamily="34" charset="0"/>
              </a:rPr>
              <a:t>♀</a:t>
            </a:r>
            <a:r>
              <a:rPr lang="es-ES" sz="2800" b="1" dirty="0">
                <a:latin typeface="Calibri" pitchFamily="34" charset="0"/>
              </a:rPr>
              <a:t>♂♂♂♂</a:t>
            </a:r>
            <a:r>
              <a:rPr lang="es-ES" sz="2800" b="1" dirty="0">
                <a:solidFill>
                  <a:srgbClr val="800080"/>
                </a:solidFill>
                <a:latin typeface="Calibri" pitchFamily="34" charset="0"/>
              </a:rPr>
              <a:t>♀</a:t>
            </a:r>
            <a:r>
              <a:rPr lang="es-ES" sz="2800" b="1" dirty="0">
                <a:latin typeface="Calibri" pitchFamily="34" charset="0"/>
              </a:rPr>
              <a:t>♂♂♂♂</a:t>
            </a:r>
            <a:r>
              <a:rPr lang="es-ES" sz="2800" b="1" dirty="0">
                <a:solidFill>
                  <a:srgbClr val="800080"/>
                </a:solidFill>
                <a:latin typeface="Calibri" pitchFamily="34" charset="0"/>
              </a:rPr>
              <a:t>♀</a:t>
            </a:r>
          </a:p>
          <a:p>
            <a:pPr algn="l">
              <a:spcBef>
                <a:spcPct val="0"/>
              </a:spcBef>
            </a:pPr>
            <a:r>
              <a:rPr lang="es-ES" sz="2800" b="1" dirty="0">
                <a:latin typeface="Calibri" pitchFamily="34" charset="0"/>
              </a:rPr>
              <a:t>♂♂♂♂</a:t>
            </a:r>
            <a:r>
              <a:rPr lang="es-ES" sz="2800" b="1" dirty="0">
                <a:solidFill>
                  <a:srgbClr val="800080"/>
                </a:solidFill>
                <a:latin typeface="Calibri" pitchFamily="34" charset="0"/>
              </a:rPr>
              <a:t>♀</a:t>
            </a:r>
            <a:r>
              <a:rPr lang="es-ES" sz="2800" b="1" dirty="0">
                <a:latin typeface="Calibri" pitchFamily="34" charset="0"/>
              </a:rPr>
              <a:t>♂♂♂♂</a:t>
            </a:r>
            <a:r>
              <a:rPr lang="es-ES" sz="2800" b="1" dirty="0">
                <a:solidFill>
                  <a:srgbClr val="800080"/>
                </a:solidFill>
                <a:latin typeface="Calibri" pitchFamily="34" charset="0"/>
              </a:rPr>
              <a:t>♀</a:t>
            </a:r>
            <a:r>
              <a:rPr lang="es-ES" sz="2800" b="1" dirty="0">
                <a:latin typeface="Calibri" pitchFamily="34" charset="0"/>
              </a:rPr>
              <a:t>♂♂♂♂</a:t>
            </a:r>
            <a:r>
              <a:rPr lang="es-ES" sz="2800" b="1" dirty="0">
                <a:solidFill>
                  <a:srgbClr val="800080"/>
                </a:solidFill>
                <a:latin typeface="Calibri" pitchFamily="34" charset="0"/>
              </a:rPr>
              <a:t>♀</a:t>
            </a:r>
          </a:p>
          <a:p>
            <a:pPr algn="l">
              <a:spcBef>
                <a:spcPct val="0"/>
              </a:spcBef>
            </a:pPr>
            <a:r>
              <a:rPr lang="es-ES" sz="2800" b="1" dirty="0">
                <a:latin typeface="Calibri" pitchFamily="34" charset="0"/>
              </a:rPr>
              <a:t>♂♂♂♂</a:t>
            </a:r>
            <a:r>
              <a:rPr lang="es-ES" sz="2800" b="1" dirty="0">
                <a:solidFill>
                  <a:srgbClr val="800080"/>
                </a:solidFill>
                <a:latin typeface="Calibri" pitchFamily="34" charset="0"/>
              </a:rPr>
              <a:t>♀</a:t>
            </a:r>
            <a:r>
              <a:rPr lang="es-ES" sz="2800" b="1" dirty="0">
                <a:latin typeface="Calibri" pitchFamily="34" charset="0"/>
              </a:rPr>
              <a:t>♂♂♂♂</a:t>
            </a:r>
            <a:r>
              <a:rPr lang="es-ES" sz="2800" b="1" dirty="0">
                <a:solidFill>
                  <a:srgbClr val="800080"/>
                </a:solidFill>
                <a:latin typeface="Calibri" pitchFamily="34" charset="0"/>
              </a:rPr>
              <a:t>♀</a:t>
            </a:r>
            <a:r>
              <a:rPr lang="es-ES" sz="2800" b="1" dirty="0">
                <a:latin typeface="Calibri" pitchFamily="34" charset="0"/>
              </a:rPr>
              <a:t>♂♂♂♂</a:t>
            </a:r>
            <a:r>
              <a:rPr lang="es-ES" sz="2800" b="1" dirty="0">
                <a:solidFill>
                  <a:srgbClr val="800080"/>
                </a:solidFill>
                <a:latin typeface="Calibri" pitchFamily="34" charset="0"/>
              </a:rPr>
              <a:t>♀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-52252" y="4613834"/>
            <a:ext cx="650530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 sz="1400" dirty="0" smtClean="0">
                <a:solidFill>
                  <a:srgbClr val="800080"/>
                </a:solidFill>
                <a:latin typeface="Calibri" pitchFamily="34" charset="0"/>
              </a:rPr>
              <a:t>- Plan Nacional </a:t>
            </a:r>
            <a:r>
              <a:rPr lang="es-ES" sz="1400" dirty="0" err="1" smtClean="0">
                <a:solidFill>
                  <a:srgbClr val="800080"/>
                </a:solidFill>
                <a:latin typeface="Calibri" pitchFamily="34" charset="0"/>
              </a:rPr>
              <a:t>I+D+i</a:t>
            </a:r>
            <a:r>
              <a:rPr lang="es-ES" sz="1400" dirty="0" smtClean="0">
                <a:solidFill>
                  <a:srgbClr val="800080"/>
                </a:solidFill>
                <a:latin typeface="Calibri" pitchFamily="34" charset="0"/>
              </a:rPr>
              <a:t>: 2015-2018, (</a:t>
            </a:r>
            <a:r>
              <a:rPr lang="es-ES" sz="1400" b="1" dirty="0" smtClean="0">
                <a:solidFill>
                  <a:srgbClr val="800080"/>
                </a:solidFill>
                <a:latin typeface="Calibri" pitchFamily="34" charset="0"/>
              </a:rPr>
              <a:t>CSO2014-54339-P</a:t>
            </a:r>
            <a:r>
              <a:rPr lang="es-ES" sz="1400" dirty="0" smtClean="0">
                <a:solidFill>
                  <a:srgbClr val="800080"/>
                </a:solidFill>
                <a:latin typeface="Calibri" pitchFamily="34" charset="0"/>
              </a:rPr>
              <a:t>); 2012-2014, (</a:t>
            </a:r>
            <a:r>
              <a:rPr lang="es-ES" sz="1400" b="1" dirty="0" smtClean="0">
                <a:solidFill>
                  <a:srgbClr val="800080"/>
                </a:solidFill>
                <a:latin typeface="Calibri" pitchFamily="34" charset="0"/>
              </a:rPr>
              <a:t>FEM2011-25228</a:t>
            </a:r>
            <a:r>
              <a:rPr lang="es-ES" sz="1400" dirty="0" smtClean="0">
                <a:solidFill>
                  <a:srgbClr val="800080"/>
                </a:solidFill>
                <a:latin typeface="Calibri" pitchFamily="34" charset="0"/>
              </a:rPr>
              <a:t>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 sz="1400" dirty="0" smtClean="0">
                <a:solidFill>
                  <a:srgbClr val="800080"/>
                </a:solidFill>
                <a:latin typeface="Calibri" pitchFamily="34" charset="0"/>
              </a:rPr>
              <a:t>- Programa para estancias: (</a:t>
            </a:r>
            <a:r>
              <a:rPr lang="es-ES" sz="1400" b="1" dirty="0" smtClean="0">
                <a:solidFill>
                  <a:srgbClr val="800080"/>
                </a:solidFill>
                <a:latin typeface="Calibri" pitchFamily="34" charset="0"/>
              </a:rPr>
              <a:t>PRX12/00464</a:t>
            </a:r>
            <a:r>
              <a:rPr lang="es-ES" sz="1400" dirty="0" smtClean="0">
                <a:solidFill>
                  <a:srgbClr val="800080"/>
                </a:solidFill>
                <a:latin typeface="Calibri" pitchFamily="34" charset="0"/>
              </a:rPr>
              <a:t>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 sz="1400" dirty="0" smtClean="0">
                <a:solidFill>
                  <a:srgbClr val="800080"/>
                </a:solidFill>
                <a:latin typeface="Calibri" pitchFamily="34" charset="0"/>
              </a:rPr>
              <a:t>- Programa Operativo FEDER del Principado de Asturias 2007-2013 y el PCTI de la </a:t>
            </a:r>
            <a:r>
              <a:rPr lang="es-ES" sz="1400" dirty="0" err="1" smtClean="0">
                <a:solidFill>
                  <a:srgbClr val="800080"/>
                </a:solidFill>
                <a:latin typeface="Calibri" pitchFamily="34" charset="0"/>
              </a:rPr>
              <a:t>Viceconsejería</a:t>
            </a:r>
            <a:r>
              <a:rPr lang="es-ES" sz="1400" dirty="0" smtClean="0">
                <a:solidFill>
                  <a:srgbClr val="800080"/>
                </a:solidFill>
                <a:latin typeface="Calibri" pitchFamily="34" charset="0"/>
              </a:rPr>
              <a:t> de Ciencia y Tecnología (</a:t>
            </a:r>
            <a:r>
              <a:rPr lang="es-ES" sz="1400" b="1" dirty="0" smtClean="0">
                <a:solidFill>
                  <a:srgbClr val="800080"/>
                </a:solidFill>
                <a:latin typeface="Calibri" pitchFamily="34" charset="0"/>
              </a:rPr>
              <a:t>FC-09-PG09-07</a:t>
            </a:r>
            <a:r>
              <a:rPr lang="es-ES" sz="1400" dirty="0" smtClean="0">
                <a:solidFill>
                  <a:srgbClr val="800080"/>
                </a:solidFill>
                <a:latin typeface="Calibri" pitchFamily="34" charset="0"/>
              </a:rPr>
              <a:t>)</a:t>
            </a:r>
          </a:p>
        </p:txBody>
      </p:sp>
      <p:grpSp>
        <p:nvGrpSpPr>
          <p:cNvPr id="4" name="Grupo 3"/>
          <p:cNvGrpSpPr/>
          <p:nvPr/>
        </p:nvGrpSpPr>
        <p:grpSpPr>
          <a:xfrm>
            <a:off x="8311241" y="4504820"/>
            <a:ext cx="3590109" cy="1810759"/>
            <a:chOff x="8033655" y="3599441"/>
            <a:chExt cx="3590109" cy="1810759"/>
          </a:xfrm>
        </p:grpSpPr>
        <p:sp>
          <p:nvSpPr>
            <p:cNvPr id="2052" name="Rectangle 8"/>
            <p:cNvSpPr>
              <a:spLocks noChangeArrowheads="1"/>
            </p:cNvSpPr>
            <p:nvPr/>
          </p:nvSpPr>
          <p:spPr bwMode="auto">
            <a:xfrm>
              <a:off x="8033655" y="3599441"/>
              <a:ext cx="3590109" cy="8309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tabLst>
                  <a:tab pos="101600" algn="l"/>
                  <a:tab pos="190500" algn="l"/>
                </a:tabLst>
              </a:pPr>
              <a:r>
                <a:rPr lang="en-GB" sz="2400" dirty="0">
                  <a:solidFill>
                    <a:srgbClr val="000000"/>
                  </a:solidFill>
                  <a:latin typeface="Calibri" pitchFamily="34" charset="0"/>
                  <a:cs typeface="Times New Roman" pitchFamily="18" charset="0"/>
                </a:rPr>
                <a:t>Marta Ibáñez </a:t>
              </a:r>
              <a:r>
                <a:rPr lang="en-GB" sz="2400" dirty="0" err="1" smtClean="0">
                  <a:solidFill>
                    <a:srgbClr val="000000"/>
                  </a:solidFill>
                  <a:latin typeface="Calibri" pitchFamily="34" charset="0"/>
                  <a:cs typeface="Times New Roman" pitchFamily="18" charset="0"/>
                </a:rPr>
                <a:t>Pascual</a:t>
              </a:r>
              <a:endParaRPr lang="en-GB" sz="2400" dirty="0" smtClean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  <a:tabLst>
                  <a:tab pos="101600" algn="l"/>
                  <a:tab pos="190500" algn="l"/>
                </a:tabLst>
              </a:pPr>
              <a:r>
                <a:rPr lang="en-GB" sz="2400" dirty="0" smtClean="0">
                  <a:solidFill>
                    <a:srgbClr val="000000"/>
                  </a:solidFill>
                  <a:latin typeface="Calibri" pitchFamily="34" charset="0"/>
                  <a:cs typeface="Times New Roman" pitchFamily="18" charset="0"/>
                </a:rPr>
                <a:t>PTU</a:t>
              </a:r>
              <a:r>
                <a:rPr lang="en-GB" sz="2400" dirty="0">
                  <a:solidFill>
                    <a:srgbClr val="000000"/>
                  </a:solidFill>
                  <a:latin typeface="Calibri" pitchFamily="34" charset="0"/>
                  <a:cs typeface="Times New Roman" pitchFamily="18" charset="0"/>
                </a:rPr>
                <a:t> </a:t>
              </a:r>
              <a:r>
                <a:rPr lang="en-GB" sz="2400" dirty="0" smtClean="0">
                  <a:solidFill>
                    <a:srgbClr val="000000"/>
                  </a:solidFill>
                  <a:latin typeface="Calibri" pitchFamily="34" charset="0"/>
                  <a:cs typeface="Times New Roman" pitchFamily="18" charset="0"/>
                </a:rPr>
                <a:t>de </a:t>
              </a:r>
              <a:r>
                <a:rPr lang="en-GB" sz="2400" dirty="0" err="1" smtClean="0">
                  <a:solidFill>
                    <a:srgbClr val="000000"/>
                  </a:solidFill>
                  <a:latin typeface="Calibri" pitchFamily="34" charset="0"/>
                  <a:cs typeface="Times New Roman" pitchFamily="18" charset="0"/>
                </a:rPr>
                <a:t>Sociología</a:t>
              </a:r>
              <a:endParaRPr lang="en-GB" sz="2400" dirty="0" smtClean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endParaRPr>
            </a:p>
          </p:txBody>
        </p:sp>
        <p:pic>
          <p:nvPicPr>
            <p:cNvPr id="3" name="Imagen 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33655" y="4430438"/>
              <a:ext cx="2300956" cy="979762"/>
            </a:xfrm>
            <a:prstGeom prst="rect">
              <a:avLst/>
            </a:prstGeom>
          </p:spPr>
        </p:pic>
      </p:grpSp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6087" y="46344"/>
            <a:ext cx="6829425" cy="846666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8560" y="101483"/>
            <a:ext cx="2020253" cy="740759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939200" y="252111"/>
            <a:ext cx="1962150" cy="54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4327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title"/>
          </p:nvPr>
        </p:nvSpPr>
        <p:spPr>
          <a:xfrm>
            <a:off x="110359" y="15950"/>
            <a:ext cx="5911401" cy="898451"/>
          </a:xfrm>
        </p:spPr>
        <p:txBody>
          <a:bodyPr/>
          <a:lstStyle/>
          <a:p>
            <a:pPr algn="l" eaLnBrk="1" hangingPunct="1"/>
            <a:r>
              <a:rPr lang="es-ES" sz="4000" dirty="0">
                <a:solidFill>
                  <a:srgbClr val="800080"/>
                </a:solidFill>
                <a:latin typeface="Calibri" pitchFamily="34" charset="0"/>
              </a:rPr>
              <a:t>Material primario</a:t>
            </a:r>
            <a:endParaRPr lang="en-GB" sz="4000" dirty="0">
              <a:solidFill>
                <a:srgbClr val="800080"/>
              </a:solidFill>
              <a:latin typeface="Calibri" pitchFamily="34" charset="0"/>
            </a:endParaRPr>
          </a:p>
        </p:txBody>
      </p:sp>
      <p:sp>
        <p:nvSpPr>
          <p:cNvPr id="13315" name="Text Box 4"/>
          <p:cNvSpPr txBox="1">
            <a:spLocks noChangeArrowheads="1"/>
          </p:cNvSpPr>
          <p:nvPr/>
        </p:nvSpPr>
        <p:spPr bwMode="auto">
          <a:xfrm>
            <a:off x="7696200" y="15950"/>
            <a:ext cx="4495800" cy="9144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80008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 sz="2800" b="1" dirty="0">
                <a:solidFill>
                  <a:srgbClr val="000000"/>
                </a:solidFill>
                <a:latin typeface="Arial" pitchFamily="34" charset="0"/>
              </a:rPr>
              <a:t>♂♂♂♂</a:t>
            </a:r>
            <a:r>
              <a:rPr lang="es-ES" sz="2800" b="1" dirty="0">
                <a:solidFill>
                  <a:srgbClr val="800080"/>
                </a:solidFill>
                <a:latin typeface="Arial" pitchFamily="34" charset="0"/>
              </a:rPr>
              <a:t>♀</a:t>
            </a:r>
            <a:r>
              <a:rPr lang="es-ES" sz="2800" b="1" dirty="0">
                <a:solidFill>
                  <a:srgbClr val="000000"/>
                </a:solidFill>
                <a:latin typeface="Arial" pitchFamily="34" charset="0"/>
              </a:rPr>
              <a:t>♂♂♂♂</a:t>
            </a:r>
            <a:r>
              <a:rPr lang="es-ES" sz="2800" b="1" dirty="0">
                <a:solidFill>
                  <a:srgbClr val="800080"/>
                </a:solidFill>
                <a:latin typeface="Arial" pitchFamily="34" charset="0"/>
              </a:rPr>
              <a:t>♀</a:t>
            </a:r>
            <a:r>
              <a:rPr lang="es-ES" sz="2800" b="1" dirty="0">
                <a:solidFill>
                  <a:srgbClr val="000000"/>
                </a:solidFill>
                <a:latin typeface="Arial" pitchFamily="34" charset="0"/>
              </a:rPr>
              <a:t>♂♂♂♂</a:t>
            </a:r>
            <a:r>
              <a:rPr lang="es-ES" sz="2800" b="1" dirty="0">
                <a:solidFill>
                  <a:srgbClr val="800080"/>
                </a:solidFill>
                <a:latin typeface="Arial" pitchFamily="34" charset="0"/>
              </a:rPr>
              <a:t>♀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 sz="2800" b="1" dirty="0">
                <a:solidFill>
                  <a:srgbClr val="000000"/>
                </a:solidFill>
                <a:latin typeface="Arial" pitchFamily="34" charset="0"/>
              </a:rPr>
              <a:t>♂♂♂♂</a:t>
            </a:r>
            <a:r>
              <a:rPr lang="es-ES" sz="2800" b="1" dirty="0">
                <a:solidFill>
                  <a:srgbClr val="800080"/>
                </a:solidFill>
                <a:latin typeface="Arial" pitchFamily="34" charset="0"/>
              </a:rPr>
              <a:t>♀</a:t>
            </a:r>
            <a:r>
              <a:rPr lang="es-ES" sz="2800" b="1" dirty="0">
                <a:solidFill>
                  <a:srgbClr val="000000"/>
                </a:solidFill>
                <a:latin typeface="Arial" pitchFamily="34" charset="0"/>
              </a:rPr>
              <a:t>♂♂♂♂</a:t>
            </a:r>
            <a:r>
              <a:rPr lang="es-ES" sz="2800" b="1" dirty="0">
                <a:solidFill>
                  <a:srgbClr val="800080"/>
                </a:solidFill>
                <a:latin typeface="Arial" pitchFamily="34" charset="0"/>
              </a:rPr>
              <a:t>♀</a:t>
            </a:r>
            <a:r>
              <a:rPr lang="es-ES" sz="2800" b="1" dirty="0">
                <a:solidFill>
                  <a:srgbClr val="000000"/>
                </a:solidFill>
                <a:latin typeface="Arial" pitchFamily="34" charset="0"/>
              </a:rPr>
              <a:t>♂♂♂♂</a:t>
            </a:r>
            <a:r>
              <a:rPr lang="es-ES" sz="2800" b="1" dirty="0">
                <a:solidFill>
                  <a:srgbClr val="800080"/>
                </a:solidFill>
                <a:latin typeface="Arial" pitchFamily="34" charset="0"/>
              </a:rPr>
              <a:t>♀</a:t>
            </a:r>
          </a:p>
        </p:txBody>
      </p:sp>
      <p:graphicFrame>
        <p:nvGraphicFramePr>
          <p:cNvPr id="7" name="Marcador de contenid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4455622"/>
              </p:ext>
            </p:extLst>
          </p:nvPr>
        </p:nvGraphicFramePr>
        <p:xfrm>
          <a:off x="376174" y="1229277"/>
          <a:ext cx="11511025" cy="536769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749798">
                  <a:extLst>
                    <a:ext uri="{9D8B030D-6E8A-4147-A177-3AD203B41FA5}">
                      <a16:colId xmlns:a16="http://schemas.microsoft.com/office/drawing/2014/main" val="2786117217"/>
                    </a:ext>
                  </a:extLst>
                </a:gridCol>
                <a:gridCol w="3120063">
                  <a:extLst>
                    <a:ext uri="{9D8B030D-6E8A-4147-A177-3AD203B41FA5}">
                      <a16:colId xmlns:a16="http://schemas.microsoft.com/office/drawing/2014/main" val="2314499145"/>
                    </a:ext>
                  </a:extLst>
                </a:gridCol>
                <a:gridCol w="2820582">
                  <a:extLst>
                    <a:ext uri="{9D8B030D-6E8A-4147-A177-3AD203B41FA5}">
                      <a16:colId xmlns:a16="http://schemas.microsoft.com/office/drawing/2014/main" val="1708919749"/>
                    </a:ext>
                  </a:extLst>
                </a:gridCol>
                <a:gridCol w="2820582">
                  <a:extLst>
                    <a:ext uri="{9D8B030D-6E8A-4147-A177-3AD203B41FA5}">
                      <a16:colId xmlns:a16="http://schemas.microsoft.com/office/drawing/2014/main" val="3697937779"/>
                    </a:ext>
                  </a:extLst>
                </a:gridCol>
              </a:tblGrid>
              <a:tr h="30230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SECTOR</a:t>
                      </a:r>
                      <a:r>
                        <a:rPr lang="es-ES" baseline="0" dirty="0" smtClean="0"/>
                        <a:t> U OCUPACIÓN</a:t>
                      </a:r>
                      <a:endParaRPr lang="es-ES" dirty="0" smtClean="0"/>
                    </a:p>
                    <a:p>
                      <a:pPr algn="l"/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/>
                      <a:r>
                        <a:rPr lang="es-ES" dirty="0" smtClean="0"/>
                        <a:t>ENTREVISTAS A MUJERES TRABAJADORAS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/>
                      <a:r>
                        <a:rPr lang="es-ES" dirty="0" smtClean="0"/>
                        <a:t>ENTREVISTAS A VARONES Y EXPERTOS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dirty="0" smtClean="0"/>
                        <a:t>OTRAS TÉCNICAS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0455879"/>
                  </a:ext>
                </a:extLst>
              </a:tr>
              <a:tr h="67087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s-ES" sz="18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Estibadoras portuarias</a:t>
                      </a:r>
                      <a:endParaRPr kumimoji="0" lang="es-ES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T="45710" marB="4571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8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3 entrevistas grabadas, 4 no grabadas</a:t>
                      </a:r>
                    </a:p>
                  </a:txBody>
                  <a:tcPr marT="45710" marB="4571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8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2 conversaciones con testigos privilegiados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kumimoji="0" lang="es-ES" sz="18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64731275"/>
                  </a:ext>
                </a:extLst>
              </a:tr>
              <a:tr h="67087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s-ES" sz="1800" u="none" strike="noStrike" kern="1200" cap="none" normalizeH="0" baseline="0" noProof="0" dirty="0" smtClean="0">
                          <a:ln>
                            <a:noFill/>
                          </a:ln>
                          <a:effectLst/>
                        </a:rPr>
                        <a:t>Maquinistas de RENFE</a:t>
                      </a:r>
                      <a:endParaRPr kumimoji="0" lang="es-ES" sz="1800" b="0" i="0" u="none" strike="noStrike" kern="1200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T="45710" marB="4571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4</a:t>
                      </a:r>
                      <a:endParaRPr kumimoji="0" lang="es-ES" sz="1800" b="0" u="none" strike="noStrike" kern="1200" cap="none" normalizeH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kumimoji="0" lang="es-E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Auto-relatos biográficos focalizados: 23 mujeres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93084438"/>
                  </a:ext>
                </a:extLst>
              </a:tr>
              <a:tr h="56651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s-ES" sz="1800" u="none" strike="noStrike" kern="1200" cap="none" normalizeH="0" baseline="0" noProof="0" dirty="0" smtClean="0">
                          <a:ln>
                            <a:noFill/>
                          </a:ln>
                          <a:effectLst/>
                        </a:rPr>
                        <a:t>Técnicas Informáticas (FP medio y superior)</a:t>
                      </a:r>
                      <a:endParaRPr kumimoji="0" lang="es-ES" sz="1800" b="0" i="0" u="none" strike="noStrike" kern="1200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T="45710" marB="4571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80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12</a:t>
                      </a:r>
                      <a:endParaRPr kumimoji="0" lang="es-ES" sz="1800" u="none" strike="noStrike" kern="1200" cap="none" normalizeH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kumimoji="0" lang="es-ES" sz="1800" u="none" strike="noStrike" kern="1200" cap="none" normalizeH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80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1 grupo de trabajo con expertos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85615210"/>
                  </a:ext>
                </a:extLst>
              </a:tr>
              <a:tr h="56651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s-ES" sz="1800" u="none" strike="noStrike" kern="1200" cap="none" normalizeH="0" baseline="0" noProof="0" dirty="0" smtClean="0">
                          <a:ln>
                            <a:noFill/>
                          </a:ln>
                          <a:effectLst/>
                        </a:rPr>
                        <a:t>Policía Nacional</a:t>
                      </a:r>
                    </a:p>
                  </a:txBody>
                  <a:tcPr marT="45710" marB="4571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800" b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es-ES" sz="180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4 </a:t>
                      </a:r>
                      <a:endParaRPr kumimoji="0" lang="es-ES" sz="1800" b="0" u="none" strike="noStrike" kern="1200" cap="none" normalizeH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80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Entrevistas a sindicalistas: 3 mujeres y 1 hombre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kumimoji="0" lang="es-ES" sz="18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42984559"/>
                  </a:ext>
                </a:extLst>
              </a:tr>
              <a:tr h="749383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s-E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Construcción/ pintura</a:t>
                      </a:r>
                    </a:p>
                    <a:p>
                      <a:endParaRPr lang="es-ES" dirty="0"/>
                    </a:p>
                  </a:txBody>
                  <a:tcPr marT="45710" marB="4571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17 alumnas de la FLC en 2010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10 a trabajadoras en 2014</a:t>
                      </a:r>
                    </a:p>
                  </a:txBody>
                  <a:tcPr marT="45710" marB="4571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80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2 a gerentes (FLC y ARPAS) en 2014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kumimoji="0" lang="es-ES" sz="18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80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Dos grupos de discusión con empresarios (2005 y 2014)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kumimoji="0" lang="es-ES" sz="18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81133577"/>
                  </a:ext>
                </a:extLst>
              </a:tr>
              <a:tr h="56651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s-ES" sz="18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Reparación de vehículos de motor</a:t>
                      </a:r>
                      <a:endParaRPr kumimoji="0" lang="en-GB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T="45710" marB="4571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800" b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6 mujeres </a:t>
                      </a:r>
                      <a:endParaRPr kumimoji="0" lang="es-ES" sz="1800" u="none" strike="noStrike" kern="1200" cap="none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10" marB="4571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800" b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3 propietarios/jefes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kumimoji="0" lang="es-ES" sz="18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kumimoji="0" lang="es-ES" sz="18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80409753"/>
                  </a:ext>
                </a:extLst>
              </a:tr>
              <a:tr h="56651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s-ES" sz="1800" u="none" strike="noStrike" kern="1200" cap="none" normalizeH="0" baseline="0" noProof="0" dirty="0" smtClean="0">
                          <a:ln>
                            <a:noFill/>
                          </a:ln>
                          <a:effectLst/>
                        </a:rPr>
                        <a:t>Pilotos de compañías aéreas</a:t>
                      </a:r>
                      <a:endParaRPr kumimoji="0" lang="es-ES" sz="1800" b="0" i="0" u="none" strike="noStrike" kern="1200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T="45710" marB="45710" horzOverflow="overflow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kumimoji="0" lang="es-ES" sz="18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10  mujeres</a:t>
                      </a:r>
                      <a:endParaRPr kumimoji="0" lang="es-ES" sz="1800" u="none" strike="noStrike" kern="1200" cap="none" normalizeH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8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3 varones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403906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3463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12531" y="348344"/>
            <a:ext cx="7772400" cy="587152"/>
          </a:xfrm>
        </p:spPr>
        <p:txBody>
          <a:bodyPr/>
          <a:lstStyle/>
          <a:p>
            <a:pPr algn="l"/>
            <a:r>
              <a:rPr lang="es-ES" sz="3600" dirty="0"/>
              <a:t>Trayectorias</a:t>
            </a:r>
            <a:endParaRPr lang="es-ES" dirty="0"/>
          </a:p>
        </p:txBody>
      </p:sp>
      <p:pic>
        <p:nvPicPr>
          <p:cNvPr id="5" name="Marcador de contenido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12531" y="1935000"/>
            <a:ext cx="4648567" cy="3019772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70831" y="-50646"/>
            <a:ext cx="4621169" cy="1176630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570186" y="1250582"/>
            <a:ext cx="471419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s-E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Secuencias laborales estructuradas, comunes a la experiencia de diversos trabajadores</a:t>
            </a:r>
            <a:endParaRPr lang="es-E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Marcador de contenid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4231100"/>
              </p:ext>
            </p:extLst>
          </p:nvPr>
        </p:nvGraphicFramePr>
        <p:xfrm>
          <a:off x="5598661" y="1573747"/>
          <a:ext cx="6593339" cy="4157027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325871">
                  <a:extLst>
                    <a:ext uri="{9D8B030D-6E8A-4147-A177-3AD203B41FA5}">
                      <a16:colId xmlns:a16="http://schemas.microsoft.com/office/drawing/2014/main" val="2786117217"/>
                    </a:ext>
                  </a:extLst>
                </a:gridCol>
                <a:gridCol w="4267468">
                  <a:extLst>
                    <a:ext uri="{9D8B030D-6E8A-4147-A177-3AD203B41FA5}">
                      <a16:colId xmlns:a16="http://schemas.microsoft.com/office/drawing/2014/main" val="2314499145"/>
                    </a:ext>
                  </a:extLst>
                </a:gridCol>
              </a:tblGrid>
              <a:tr h="67087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s-ES" sz="1600" b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</a:rPr>
                        <a:t>Maquinistas de RENFE</a:t>
                      </a:r>
                      <a:endParaRPr kumimoji="0" lang="es-ES" sz="1600" b="0" i="0" u="none" strike="noStrike" kern="1200" cap="none" normalizeH="0" baseline="0" noProof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T="45710" marB="45710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s-ES" sz="14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Carrera estable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s-ES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Carrera desplazada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s-ES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Carrera promocionada de otras divisiones</a:t>
                      </a:r>
                      <a:endParaRPr kumimoji="0" lang="es-ES" sz="1400" b="0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mpd="sng"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3084438"/>
                  </a:ext>
                </a:extLst>
              </a:tr>
              <a:tr h="56651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s-ES" sz="160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</a:rPr>
                        <a:t>Técnicas Informáticas (FP medio y superior)</a:t>
                      </a:r>
                      <a:endParaRPr kumimoji="0" lang="es-ES" sz="1600" b="0" i="0" u="none" strike="noStrike" kern="1200" cap="none" normalizeH="0" baseline="0" noProof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T="45710" marB="45710" horzOverflow="overflow">
                    <a:lnT w="254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kumimoji="0" lang="es-ES" sz="140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Tienda de informática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kumimoji="0" lang="es-ES" sz="140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Empresa informática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kumimoji="0" lang="es-ES" sz="140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Administración</a:t>
                      </a:r>
                      <a:endParaRPr kumimoji="0" lang="es-ES" sz="1400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T w="254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885615210"/>
                  </a:ext>
                </a:extLst>
              </a:tr>
              <a:tr h="5665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s-E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Construcción/ pintura</a:t>
                      </a:r>
                    </a:p>
                  </a:txBody>
                  <a:tcPr marT="45710" marB="45710" horzOverflow="overflow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</a:pPr>
                      <a:r>
                        <a:rPr kumimoji="0" lang="es-ES" sz="1400" b="1" i="1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Autónomas (pintoras)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</a:pPr>
                      <a:r>
                        <a:rPr kumimoji="0" lang="es-ES" sz="1400" i="1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En negocio familiar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</a:pPr>
                      <a:r>
                        <a:rPr kumimoji="0" lang="es-ES" sz="1400" i="1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Asalariadas: empresa tecnológica, gran empresa tradicional, </a:t>
                      </a:r>
                      <a:r>
                        <a:rPr kumimoji="0" lang="es-ES" sz="1400" b="1" i="1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micro empresa tradicional</a:t>
                      </a:r>
                      <a:r>
                        <a:rPr kumimoji="0" lang="es-ES" sz="1400" i="1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es-ES" sz="1400" b="1" i="1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oportunista </a:t>
                      </a:r>
                    </a:p>
                  </a:txBody>
                  <a:tcPr marT="45710" marB="45710" horzOverflow="overflow"/>
                </a:tc>
                <a:extLst>
                  <a:ext uri="{0D108BD9-81ED-4DB2-BD59-A6C34878D82A}">
                    <a16:rowId xmlns:a16="http://schemas.microsoft.com/office/drawing/2014/main" val="1242984559"/>
                  </a:ext>
                </a:extLst>
              </a:tr>
              <a:tr h="74938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s-E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</a:rPr>
                        <a:t>Reparación de vehículos de motor</a:t>
                      </a:r>
                      <a:endParaRPr kumimoji="0" lang="en-GB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T="45710" marB="45710" horzOverflow="overflow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es-ES" sz="1400" i="1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En negocio familiar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es-ES" sz="1400" i="1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Trayectoria fallida</a:t>
                      </a:r>
                    </a:p>
                  </a:txBody>
                  <a:tcPr marT="45710" marB="45710" horzOverflow="overflow"/>
                </a:tc>
                <a:extLst>
                  <a:ext uri="{0D108BD9-81ED-4DB2-BD59-A6C34878D82A}">
                    <a16:rowId xmlns:a16="http://schemas.microsoft.com/office/drawing/2014/main" val="981133577"/>
                  </a:ext>
                </a:extLst>
              </a:tr>
              <a:tr h="56651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s-ES" sz="160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</a:rPr>
                        <a:t>Pilotos de compañías aéreas</a:t>
                      </a:r>
                      <a:endParaRPr kumimoji="0" lang="es-ES" sz="1600" b="0" i="0" u="none" strike="noStrike" kern="1200" cap="none" normalizeH="0" baseline="0" noProof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T="45710" marB="45710" horzOverflow="overflow"/>
                </a:tc>
                <a:tc>
                  <a:txBody>
                    <a:bodyPr/>
                    <a:lstStyle/>
                    <a:p>
                      <a:pPr marL="285750" indent="-28575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r>
                        <a:rPr kumimoji="0" lang="es-ES" sz="140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La pionera</a:t>
                      </a:r>
                    </a:p>
                    <a:p>
                      <a:pPr marL="285750" indent="-28575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r>
                        <a:rPr kumimoji="0" lang="es-ES" sz="140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Las estables</a:t>
                      </a:r>
                    </a:p>
                    <a:p>
                      <a:pPr marL="285750" indent="-28575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r>
                        <a:rPr kumimoji="0" lang="es-ES" sz="140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Las precarias</a:t>
                      </a:r>
                      <a:endParaRPr kumimoji="0" lang="es-ES" sz="1400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804097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949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dirty="0" smtClean="0"/>
              <a:t>Decisión de entrada (formación)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14400" y="1981200"/>
            <a:ext cx="4840014" cy="4114800"/>
          </a:xfrm>
        </p:spPr>
        <p:txBody>
          <a:bodyPr/>
          <a:lstStyle/>
          <a:p>
            <a:r>
              <a:rPr lang="es-ES" dirty="0" smtClean="0">
                <a:solidFill>
                  <a:srgbClr val="FF0000"/>
                </a:solidFill>
              </a:rPr>
              <a:t>INVISIBILIDAD </a:t>
            </a:r>
          </a:p>
          <a:p>
            <a:r>
              <a:rPr lang="es-ES" dirty="0" smtClean="0">
                <a:solidFill>
                  <a:srgbClr val="FF0000"/>
                </a:solidFill>
              </a:rPr>
              <a:t>Elección educativa desviante (Socialización de género)</a:t>
            </a:r>
          </a:p>
          <a:p>
            <a:pPr lvl="1"/>
            <a:r>
              <a:rPr lang="es-ES" dirty="0" smtClean="0">
                <a:solidFill>
                  <a:srgbClr val="FF0000"/>
                </a:solidFill>
              </a:rPr>
              <a:t>Familia de origen</a:t>
            </a:r>
          </a:p>
          <a:p>
            <a:pPr lvl="1"/>
            <a:r>
              <a:rPr lang="es-ES" dirty="0" smtClean="0">
                <a:solidFill>
                  <a:srgbClr val="FF0000"/>
                </a:solidFill>
              </a:rPr>
              <a:t>Expansión de la oferta de empleo (formación subvencionada)</a:t>
            </a:r>
          </a:p>
          <a:p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7696200" y="15950"/>
            <a:ext cx="4495800" cy="9144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80008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 sz="2800" b="1" dirty="0">
                <a:solidFill>
                  <a:srgbClr val="000000"/>
                </a:solidFill>
                <a:latin typeface="Arial" pitchFamily="34" charset="0"/>
              </a:rPr>
              <a:t>♂♂♂♂</a:t>
            </a:r>
            <a:r>
              <a:rPr lang="es-ES" sz="2800" b="1" dirty="0">
                <a:solidFill>
                  <a:srgbClr val="800080"/>
                </a:solidFill>
                <a:latin typeface="Arial" pitchFamily="34" charset="0"/>
              </a:rPr>
              <a:t>♀</a:t>
            </a:r>
            <a:r>
              <a:rPr lang="es-ES" sz="2800" b="1" dirty="0">
                <a:solidFill>
                  <a:srgbClr val="000000"/>
                </a:solidFill>
                <a:latin typeface="Arial" pitchFamily="34" charset="0"/>
              </a:rPr>
              <a:t>♂♂♂♂</a:t>
            </a:r>
            <a:r>
              <a:rPr lang="es-ES" sz="2800" b="1" dirty="0">
                <a:solidFill>
                  <a:srgbClr val="800080"/>
                </a:solidFill>
                <a:latin typeface="Arial" pitchFamily="34" charset="0"/>
              </a:rPr>
              <a:t>♀</a:t>
            </a:r>
            <a:r>
              <a:rPr lang="es-ES" sz="2800" b="1" dirty="0">
                <a:solidFill>
                  <a:srgbClr val="000000"/>
                </a:solidFill>
                <a:latin typeface="Arial" pitchFamily="34" charset="0"/>
              </a:rPr>
              <a:t>♂♂♂♂</a:t>
            </a:r>
            <a:r>
              <a:rPr lang="es-ES" sz="2800" b="1" dirty="0">
                <a:solidFill>
                  <a:srgbClr val="800080"/>
                </a:solidFill>
                <a:latin typeface="Arial" pitchFamily="34" charset="0"/>
              </a:rPr>
              <a:t>♀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 sz="2800" b="1" dirty="0">
                <a:solidFill>
                  <a:srgbClr val="000000"/>
                </a:solidFill>
                <a:latin typeface="Arial" pitchFamily="34" charset="0"/>
              </a:rPr>
              <a:t>♂♂♂♂</a:t>
            </a:r>
            <a:r>
              <a:rPr lang="es-ES" sz="2800" b="1" dirty="0">
                <a:solidFill>
                  <a:srgbClr val="800080"/>
                </a:solidFill>
                <a:latin typeface="Arial" pitchFamily="34" charset="0"/>
              </a:rPr>
              <a:t>♀</a:t>
            </a:r>
            <a:r>
              <a:rPr lang="es-ES" sz="2800" b="1" dirty="0">
                <a:solidFill>
                  <a:srgbClr val="000000"/>
                </a:solidFill>
                <a:latin typeface="Arial" pitchFamily="34" charset="0"/>
              </a:rPr>
              <a:t>♂♂♂♂</a:t>
            </a:r>
            <a:r>
              <a:rPr lang="es-ES" sz="2800" b="1" dirty="0">
                <a:solidFill>
                  <a:srgbClr val="800080"/>
                </a:solidFill>
                <a:latin typeface="Arial" pitchFamily="34" charset="0"/>
              </a:rPr>
              <a:t>♀</a:t>
            </a:r>
            <a:r>
              <a:rPr lang="es-ES" sz="2800" b="1" dirty="0">
                <a:solidFill>
                  <a:srgbClr val="000000"/>
                </a:solidFill>
                <a:latin typeface="Arial" pitchFamily="34" charset="0"/>
              </a:rPr>
              <a:t>♂♂♂♂</a:t>
            </a:r>
            <a:r>
              <a:rPr lang="es-ES" sz="2800" b="1" dirty="0">
                <a:solidFill>
                  <a:srgbClr val="800080"/>
                </a:solidFill>
                <a:latin typeface="Arial" pitchFamily="34" charset="0"/>
              </a:rPr>
              <a:t>♀</a:t>
            </a:r>
          </a:p>
        </p:txBody>
      </p:sp>
      <p:sp>
        <p:nvSpPr>
          <p:cNvPr id="5" name="Marcador de contenido 2"/>
          <p:cNvSpPr txBox="1">
            <a:spLocks/>
          </p:cNvSpPr>
          <p:nvPr/>
        </p:nvSpPr>
        <p:spPr bwMode="auto">
          <a:xfrm>
            <a:off x="5954110" y="1981200"/>
            <a:ext cx="5323489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s-ES" kern="0" dirty="0" smtClean="0">
                <a:solidFill>
                  <a:srgbClr val="00B050"/>
                </a:solidFill>
              </a:rPr>
              <a:t>VISIBILIZAR</a:t>
            </a:r>
          </a:p>
          <a:p>
            <a:r>
              <a:rPr lang="es-ES" kern="0" dirty="0" smtClean="0">
                <a:solidFill>
                  <a:srgbClr val="00B050"/>
                </a:solidFill>
              </a:rPr>
              <a:t>En informática</a:t>
            </a:r>
          </a:p>
          <a:p>
            <a:r>
              <a:rPr lang="es-ES" kern="0" dirty="0" smtClean="0">
                <a:solidFill>
                  <a:srgbClr val="00B050"/>
                </a:solidFill>
              </a:rPr>
              <a:t>¿En mecánica?</a:t>
            </a:r>
          </a:p>
          <a:p>
            <a:pPr marL="0" indent="0">
              <a:buNone/>
            </a:pPr>
            <a:endParaRPr lang="es-ES" kern="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s-ES" kern="0" dirty="0" smtClean="0">
                <a:solidFill>
                  <a:srgbClr val="00B050"/>
                </a:solidFill>
              </a:rPr>
              <a:t>PASARELAS FORMATIVAS</a:t>
            </a:r>
          </a:p>
          <a:p>
            <a:pPr marL="0" indent="0">
              <a:buNone/>
            </a:pPr>
            <a:r>
              <a:rPr lang="es-ES" kern="0" dirty="0" smtClean="0">
                <a:solidFill>
                  <a:srgbClr val="00B050"/>
                </a:solidFill>
              </a:rPr>
              <a:t>(mecanismo social)</a:t>
            </a:r>
            <a:endParaRPr lang="es-ES" kern="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5049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dirty="0" smtClean="0"/>
              <a:t>Acceso (de asalariadas)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14399" y="1981200"/>
            <a:ext cx="7036905" cy="4114800"/>
          </a:xfrm>
        </p:spPr>
        <p:txBody>
          <a:bodyPr/>
          <a:lstStyle/>
          <a:p>
            <a:pPr marL="0" indent="0">
              <a:buNone/>
            </a:pPr>
            <a:r>
              <a:rPr lang="es-ES" sz="2800" dirty="0" smtClean="0">
                <a:solidFill>
                  <a:srgbClr val="FF0000"/>
                </a:solidFill>
              </a:rPr>
              <a:t>Dependencia del tipo de empresas (MECANISMO ORGANIZACIONAL):</a:t>
            </a:r>
          </a:p>
          <a:p>
            <a:r>
              <a:rPr lang="es-ES" sz="2800" dirty="0" smtClean="0">
                <a:solidFill>
                  <a:srgbClr val="FF0000"/>
                </a:solidFill>
              </a:rPr>
              <a:t>Procesos de selección </a:t>
            </a:r>
            <a:r>
              <a:rPr lang="es-ES" sz="2800" dirty="0" err="1" smtClean="0">
                <a:solidFill>
                  <a:srgbClr val="FF0000"/>
                </a:solidFill>
              </a:rPr>
              <a:t>meritocráticos</a:t>
            </a:r>
            <a:r>
              <a:rPr lang="es-ES" sz="2800" dirty="0" smtClean="0">
                <a:solidFill>
                  <a:srgbClr val="FF0000"/>
                </a:solidFill>
              </a:rPr>
              <a:t> </a:t>
            </a:r>
          </a:p>
          <a:p>
            <a:r>
              <a:rPr lang="es-ES" sz="2800" dirty="0" smtClean="0">
                <a:solidFill>
                  <a:srgbClr val="FF0000"/>
                </a:solidFill>
              </a:rPr>
              <a:t>Redes sociales (fuertes y débiles)</a:t>
            </a:r>
          </a:p>
          <a:p>
            <a:pPr marL="0" indent="0">
              <a:buNone/>
            </a:pPr>
            <a:endParaRPr lang="es-ES" sz="2800" i="1" dirty="0" smtClean="0">
              <a:solidFill>
                <a:srgbClr val="FF0000"/>
              </a:solidFill>
            </a:endParaRPr>
          </a:p>
          <a:p>
            <a:pPr>
              <a:spcBef>
                <a:spcPts val="2400"/>
              </a:spcBef>
              <a:buFont typeface="Wingdings" panose="05000000000000000000" pitchFamily="2" charset="2"/>
              <a:buChar char="v"/>
            </a:pPr>
            <a:r>
              <a:rPr lang="es-ES" sz="2800" dirty="0" smtClean="0">
                <a:solidFill>
                  <a:srgbClr val="FF0000"/>
                </a:solidFill>
              </a:rPr>
              <a:t> Situación de los mercados laborales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7696200" y="15950"/>
            <a:ext cx="4495800" cy="9144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80008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 sz="2800" b="1" dirty="0">
                <a:solidFill>
                  <a:srgbClr val="000000"/>
                </a:solidFill>
                <a:latin typeface="Arial" pitchFamily="34" charset="0"/>
              </a:rPr>
              <a:t>♂♂♂♂</a:t>
            </a:r>
            <a:r>
              <a:rPr lang="es-ES" sz="2800" b="1" dirty="0">
                <a:solidFill>
                  <a:srgbClr val="800080"/>
                </a:solidFill>
                <a:latin typeface="Arial" pitchFamily="34" charset="0"/>
              </a:rPr>
              <a:t>♀</a:t>
            </a:r>
            <a:r>
              <a:rPr lang="es-ES" sz="2800" b="1" dirty="0">
                <a:solidFill>
                  <a:srgbClr val="000000"/>
                </a:solidFill>
                <a:latin typeface="Arial" pitchFamily="34" charset="0"/>
              </a:rPr>
              <a:t>♂♂♂♂</a:t>
            </a:r>
            <a:r>
              <a:rPr lang="es-ES" sz="2800" b="1" dirty="0">
                <a:solidFill>
                  <a:srgbClr val="800080"/>
                </a:solidFill>
                <a:latin typeface="Arial" pitchFamily="34" charset="0"/>
              </a:rPr>
              <a:t>♀</a:t>
            </a:r>
            <a:r>
              <a:rPr lang="es-ES" sz="2800" b="1" dirty="0">
                <a:solidFill>
                  <a:srgbClr val="000000"/>
                </a:solidFill>
                <a:latin typeface="Arial" pitchFamily="34" charset="0"/>
              </a:rPr>
              <a:t>♂♂♂♂</a:t>
            </a:r>
            <a:r>
              <a:rPr lang="es-ES" sz="2800" b="1" dirty="0">
                <a:solidFill>
                  <a:srgbClr val="800080"/>
                </a:solidFill>
                <a:latin typeface="Arial" pitchFamily="34" charset="0"/>
              </a:rPr>
              <a:t>♀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 sz="2800" b="1" dirty="0">
                <a:solidFill>
                  <a:srgbClr val="000000"/>
                </a:solidFill>
                <a:latin typeface="Arial" pitchFamily="34" charset="0"/>
              </a:rPr>
              <a:t>♂♂♂♂</a:t>
            </a:r>
            <a:r>
              <a:rPr lang="es-ES" sz="2800" b="1" dirty="0">
                <a:solidFill>
                  <a:srgbClr val="800080"/>
                </a:solidFill>
                <a:latin typeface="Arial" pitchFamily="34" charset="0"/>
              </a:rPr>
              <a:t>♀</a:t>
            </a:r>
            <a:r>
              <a:rPr lang="es-ES" sz="2800" b="1" dirty="0">
                <a:solidFill>
                  <a:srgbClr val="000000"/>
                </a:solidFill>
                <a:latin typeface="Arial" pitchFamily="34" charset="0"/>
              </a:rPr>
              <a:t>♂♂♂♂</a:t>
            </a:r>
            <a:r>
              <a:rPr lang="es-ES" sz="2800" b="1" dirty="0">
                <a:solidFill>
                  <a:srgbClr val="800080"/>
                </a:solidFill>
                <a:latin typeface="Arial" pitchFamily="34" charset="0"/>
              </a:rPr>
              <a:t>♀</a:t>
            </a:r>
            <a:r>
              <a:rPr lang="es-ES" sz="2800" b="1" dirty="0">
                <a:solidFill>
                  <a:srgbClr val="000000"/>
                </a:solidFill>
                <a:latin typeface="Arial" pitchFamily="34" charset="0"/>
              </a:rPr>
              <a:t>♂♂♂♂</a:t>
            </a:r>
            <a:r>
              <a:rPr lang="es-ES" sz="2800" b="1" dirty="0">
                <a:solidFill>
                  <a:srgbClr val="800080"/>
                </a:solidFill>
                <a:latin typeface="Arial" pitchFamily="34" charset="0"/>
              </a:rPr>
              <a:t>♀</a:t>
            </a:r>
          </a:p>
        </p:txBody>
      </p:sp>
      <p:sp>
        <p:nvSpPr>
          <p:cNvPr id="5" name="Marcador de contenido 2"/>
          <p:cNvSpPr txBox="1">
            <a:spLocks/>
          </p:cNvSpPr>
          <p:nvPr/>
        </p:nvSpPr>
        <p:spPr bwMode="auto">
          <a:xfrm>
            <a:off x="7951305" y="1981200"/>
            <a:ext cx="4240696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s-ES" kern="0" dirty="0" smtClean="0">
                <a:solidFill>
                  <a:srgbClr val="00B050"/>
                </a:solidFill>
              </a:rPr>
              <a:t>Acceso </a:t>
            </a:r>
            <a:r>
              <a:rPr lang="es-ES" kern="0" dirty="0">
                <a:solidFill>
                  <a:srgbClr val="00B050"/>
                </a:solidFill>
              </a:rPr>
              <a:t>por méritos con examen anónimo</a:t>
            </a:r>
          </a:p>
          <a:p>
            <a:pPr marL="0" indent="0">
              <a:spcBef>
                <a:spcPts val="3000"/>
              </a:spcBef>
              <a:buNone/>
            </a:pPr>
            <a:r>
              <a:rPr lang="es-ES" kern="0" dirty="0" smtClean="0">
                <a:solidFill>
                  <a:srgbClr val="00B050"/>
                </a:solidFill>
              </a:rPr>
              <a:t>Políticas </a:t>
            </a:r>
            <a:r>
              <a:rPr lang="es-ES" kern="0" dirty="0">
                <a:solidFill>
                  <a:srgbClr val="00B050"/>
                </a:solidFill>
              </a:rPr>
              <a:t>de igualdad</a:t>
            </a:r>
          </a:p>
        </p:txBody>
      </p:sp>
    </p:spTree>
    <p:extLst>
      <p:ext uri="{BB962C8B-B14F-4D97-AF65-F5344CB8AC3E}">
        <p14:creationId xmlns:p14="http://schemas.microsoft.com/office/powerpoint/2010/main" val="2195744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dirty="0" smtClean="0"/>
              <a:t>Trayectoria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14400" y="1752599"/>
            <a:ext cx="7036905" cy="4746171"/>
          </a:xfrm>
        </p:spPr>
        <p:txBody>
          <a:bodyPr/>
          <a:lstStyle/>
          <a:p>
            <a:pPr marL="0" indent="0">
              <a:buNone/>
            </a:pPr>
            <a:r>
              <a:rPr lang="es-ES" sz="2800" dirty="0" smtClean="0">
                <a:solidFill>
                  <a:srgbClr val="FF0000"/>
                </a:solidFill>
              </a:rPr>
              <a:t>Dependencia del tipo de empresas (MECANISMO ORGANIZACIONAL):</a:t>
            </a:r>
          </a:p>
          <a:p>
            <a:r>
              <a:rPr lang="es-ES" sz="2800" dirty="0" smtClean="0">
                <a:solidFill>
                  <a:srgbClr val="FF0000"/>
                </a:solidFill>
              </a:rPr>
              <a:t>Mercado interno, carrera </a:t>
            </a:r>
            <a:r>
              <a:rPr lang="es-ES" sz="2800" dirty="0">
                <a:solidFill>
                  <a:srgbClr val="FF0000"/>
                </a:solidFill>
              </a:rPr>
              <a:t>ordenada </a:t>
            </a:r>
            <a:r>
              <a:rPr lang="es-ES" sz="2800" dirty="0" smtClean="0">
                <a:solidFill>
                  <a:srgbClr val="FF0000"/>
                </a:solidFill>
              </a:rPr>
              <a:t>(Ej</a:t>
            </a:r>
            <a:r>
              <a:rPr lang="es-ES" sz="2800" dirty="0">
                <a:solidFill>
                  <a:srgbClr val="FF0000"/>
                </a:solidFill>
              </a:rPr>
              <a:t>. </a:t>
            </a:r>
            <a:r>
              <a:rPr lang="es-ES" sz="2800" dirty="0" smtClean="0">
                <a:solidFill>
                  <a:srgbClr val="FF0000"/>
                </a:solidFill>
              </a:rPr>
              <a:t>Pilotos: Iberia </a:t>
            </a:r>
            <a:r>
              <a:rPr lang="es-ES" sz="2800" dirty="0">
                <a:solidFill>
                  <a:srgbClr val="FF0000"/>
                </a:solidFill>
              </a:rPr>
              <a:t>vs. </a:t>
            </a:r>
            <a:r>
              <a:rPr lang="es-ES" sz="2800" i="1" dirty="0" err="1">
                <a:solidFill>
                  <a:srgbClr val="FF0000"/>
                </a:solidFill>
              </a:rPr>
              <a:t>Low</a:t>
            </a:r>
            <a:r>
              <a:rPr lang="es-ES" sz="2800" i="1" dirty="0">
                <a:solidFill>
                  <a:srgbClr val="FF0000"/>
                </a:solidFill>
              </a:rPr>
              <a:t> </a:t>
            </a:r>
            <a:r>
              <a:rPr lang="es-ES" sz="2800" i="1" dirty="0" err="1">
                <a:solidFill>
                  <a:srgbClr val="FF0000"/>
                </a:solidFill>
              </a:rPr>
              <a:t>cost</a:t>
            </a:r>
            <a:r>
              <a:rPr lang="es-ES" sz="2800" dirty="0" smtClean="0">
                <a:solidFill>
                  <a:srgbClr val="FF0000"/>
                </a:solidFill>
              </a:rPr>
              <a:t>)</a:t>
            </a:r>
          </a:p>
          <a:p>
            <a:r>
              <a:rPr lang="es-ES" sz="2800" dirty="0" smtClean="0">
                <a:solidFill>
                  <a:srgbClr val="FF0000"/>
                </a:solidFill>
              </a:rPr>
              <a:t>Pruebas objetivas del desempeño y para el ascenso</a:t>
            </a:r>
          </a:p>
          <a:p>
            <a:pPr marL="0" indent="0">
              <a:buNone/>
            </a:pPr>
            <a:r>
              <a:rPr lang="es-ES" sz="2800" dirty="0" smtClean="0">
                <a:solidFill>
                  <a:srgbClr val="FF0000"/>
                </a:solidFill>
              </a:rPr>
              <a:t>Sobre apoyo en el puesto y redes informales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ES" sz="2800" dirty="0" smtClean="0">
                <a:solidFill>
                  <a:srgbClr val="FF0000"/>
                </a:solidFill>
              </a:rPr>
              <a:t>Ganarse el puesto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ES" sz="2800" dirty="0" smtClean="0">
                <a:solidFill>
                  <a:srgbClr val="FF0000"/>
                </a:solidFill>
              </a:rPr>
              <a:t>Efecto visibilidad -&gt; efecto demostración -&gt; presión al desempeño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7696200" y="15950"/>
            <a:ext cx="4495800" cy="9144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80008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 sz="2800" b="1" dirty="0">
                <a:solidFill>
                  <a:srgbClr val="000000"/>
                </a:solidFill>
                <a:latin typeface="Arial" pitchFamily="34" charset="0"/>
              </a:rPr>
              <a:t>♂♂♂♂</a:t>
            </a:r>
            <a:r>
              <a:rPr lang="es-ES" sz="2800" b="1" dirty="0">
                <a:solidFill>
                  <a:srgbClr val="800080"/>
                </a:solidFill>
                <a:latin typeface="Arial" pitchFamily="34" charset="0"/>
              </a:rPr>
              <a:t>♀</a:t>
            </a:r>
            <a:r>
              <a:rPr lang="es-ES" sz="2800" b="1" dirty="0">
                <a:solidFill>
                  <a:srgbClr val="000000"/>
                </a:solidFill>
                <a:latin typeface="Arial" pitchFamily="34" charset="0"/>
              </a:rPr>
              <a:t>♂♂♂♂</a:t>
            </a:r>
            <a:r>
              <a:rPr lang="es-ES" sz="2800" b="1" dirty="0">
                <a:solidFill>
                  <a:srgbClr val="800080"/>
                </a:solidFill>
                <a:latin typeface="Arial" pitchFamily="34" charset="0"/>
              </a:rPr>
              <a:t>♀</a:t>
            </a:r>
            <a:r>
              <a:rPr lang="es-ES" sz="2800" b="1" dirty="0">
                <a:solidFill>
                  <a:srgbClr val="000000"/>
                </a:solidFill>
                <a:latin typeface="Arial" pitchFamily="34" charset="0"/>
              </a:rPr>
              <a:t>♂♂♂♂</a:t>
            </a:r>
            <a:r>
              <a:rPr lang="es-ES" sz="2800" b="1" dirty="0">
                <a:solidFill>
                  <a:srgbClr val="800080"/>
                </a:solidFill>
                <a:latin typeface="Arial" pitchFamily="34" charset="0"/>
              </a:rPr>
              <a:t>♀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 sz="2800" b="1" dirty="0">
                <a:solidFill>
                  <a:srgbClr val="000000"/>
                </a:solidFill>
                <a:latin typeface="Arial" pitchFamily="34" charset="0"/>
              </a:rPr>
              <a:t>♂♂♂♂</a:t>
            </a:r>
            <a:r>
              <a:rPr lang="es-ES" sz="2800" b="1" dirty="0">
                <a:solidFill>
                  <a:srgbClr val="800080"/>
                </a:solidFill>
                <a:latin typeface="Arial" pitchFamily="34" charset="0"/>
              </a:rPr>
              <a:t>♀</a:t>
            </a:r>
            <a:r>
              <a:rPr lang="es-ES" sz="2800" b="1" dirty="0">
                <a:solidFill>
                  <a:srgbClr val="000000"/>
                </a:solidFill>
                <a:latin typeface="Arial" pitchFamily="34" charset="0"/>
              </a:rPr>
              <a:t>♂♂♂♂</a:t>
            </a:r>
            <a:r>
              <a:rPr lang="es-ES" sz="2800" b="1" dirty="0">
                <a:solidFill>
                  <a:srgbClr val="800080"/>
                </a:solidFill>
                <a:latin typeface="Arial" pitchFamily="34" charset="0"/>
              </a:rPr>
              <a:t>♀</a:t>
            </a:r>
            <a:r>
              <a:rPr lang="es-ES" sz="2800" b="1" dirty="0">
                <a:solidFill>
                  <a:srgbClr val="000000"/>
                </a:solidFill>
                <a:latin typeface="Arial" pitchFamily="34" charset="0"/>
              </a:rPr>
              <a:t>♂♂♂♂</a:t>
            </a:r>
            <a:r>
              <a:rPr lang="es-ES" sz="2800" b="1" dirty="0">
                <a:solidFill>
                  <a:srgbClr val="800080"/>
                </a:solidFill>
                <a:latin typeface="Arial" pitchFamily="34" charset="0"/>
              </a:rPr>
              <a:t>♀</a:t>
            </a:r>
          </a:p>
        </p:txBody>
      </p:sp>
      <p:sp>
        <p:nvSpPr>
          <p:cNvPr id="5" name="Marcador de contenido 2"/>
          <p:cNvSpPr txBox="1">
            <a:spLocks/>
          </p:cNvSpPr>
          <p:nvPr/>
        </p:nvSpPr>
        <p:spPr bwMode="auto">
          <a:xfrm>
            <a:off x="7951305" y="1981200"/>
            <a:ext cx="4240696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es-ES" kern="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s-ES" kern="0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s-ES" kern="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s-ES" kern="0" dirty="0" smtClean="0">
                <a:solidFill>
                  <a:srgbClr val="00B050"/>
                </a:solidFill>
              </a:rPr>
              <a:t>Carrera por </a:t>
            </a:r>
            <a:r>
              <a:rPr lang="es-ES" kern="0" dirty="0">
                <a:solidFill>
                  <a:srgbClr val="00B050"/>
                </a:solidFill>
              </a:rPr>
              <a:t>méritos con </a:t>
            </a:r>
            <a:r>
              <a:rPr lang="es-ES" kern="0" dirty="0" smtClean="0">
                <a:solidFill>
                  <a:srgbClr val="00B050"/>
                </a:solidFill>
              </a:rPr>
              <a:t>valoración objetiva</a:t>
            </a:r>
            <a:endParaRPr lang="es-ES" kern="0" dirty="0">
              <a:solidFill>
                <a:srgbClr val="00B050"/>
              </a:solidFill>
            </a:endParaRPr>
          </a:p>
          <a:p>
            <a:pPr marL="0" indent="0">
              <a:spcBef>
                <a:spcPts val="3000"/>
              </a:spcBef>
              <a:buNone/>
            </a:pPr>
            <a:r>
              <a:rPr lang="es-ES" kern="0" dirty="0" smtClean="0">
                <a:solidFill>
                  <a:srgbClr val="00B050"/>
                </a:solidFill>
              </a:rPr>
              <a:t>Estabilidad de los grupos de trabajo</a:t>
            </a:r>
            <a:endParaRPr lang="es-ES" kern="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350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dirty="0" smtClean="0"/>
              <a:t>CONCLUSIONES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14399" y="1752600"/>
            <a:ext cx="10776858" cy="4753708"/>
          </a:xfrm>
        </p:spPr>
        <p:txBody>
          <a:bodyPr/>
          <a:lstStyle/>
          <a:p>
            <a:r>
              <a:rPr lang="es-ES" sz="2800" dirty="0" smtClean="0">
                <a:solidFill>
                  <a:srgbClr val="FF0000"/>
                </a:solidFill>
                <a:latin typeface="+mj-lt"/>
              </a:rPr>
              <a:t>CONCILIACIÓN </a:t>
            </a:r>
            <a:r>
              <a:rPr lang="es-ES" sz="2200" dirty="0" smtClean="0">
                <a:latin typeface="+mj-lt"/>
                <a:ea typeface="Truetypewriter PolyglOTT" pitchFamily="18" charset="0"/>
                <a:cs typeface="Truetypewriter PolyglOTT" pitchFamily="18" charset="0"/>
              </a:rPr>
              <a:t>Mayoritariamente </a:t>
            </a:r>
            <a:r>
              <a:rPr lang="es-ES" sz="2200" dirty="0">
                <a:latin typeface="+mj-lt"/>
                <a:ea typeface="Truetypewriter PolyglOTT" pitchFamily="18" charset="0"/>
                <a:cs typeface="Truetypewriter PolyglOTT" pitchFamily="18" charset="0"/>
              </a:rPr>
              <a:t>sigue siendo un problema femenino (no de la pareja)</a:t>
            </a:r>
          </a:p>
          <a:p>
            <a:pPr lvl="1"/>
            <a:r>
              <a:rPr lang="es-ES" sz="2200" dirty="0">
                <a:latin typeface="+mj-lt"/>
                <a:ea typeface="Truetypewriter PolyglOTT" pitchFamily="18" charset="0"/>
                <a:cs typeface="Truetypewriter PolyglOTT" pitchFamily="18" charset="0"/>
              </a:rPr>
              <a:t>Ingresos altos pagan la externalización de los cuidados: Pilotos, maquinistas, estibadoras, cuerpo superior de policía.</a:t>
            </a:r>
          </a:p>
          <a:p>
            <a:pPr lvl="1"/>
            <a:r>
              <a:rPr lang="es-ES" sz="2200" dirty="0">
                <a:latin typeface="+mj-lt"/>
                <a:ea typeface="Truetypewriter PolyglOTT" pitchFamily="18" charset="0"/>
                <a:cs typeface="Truetypewriter PolyglOTT" pitchFamily="18" charset="0"/>
              </a:rPr>
              <a:t>Ingresos bajos e irregulares: La maternidad afecta mucho más la carrera laboral. 2º sueldo en la Construcción.  </a:t>
            </a:r>
          </a:p>
          <a:p>
            <a:pPr>
              <a:spcBef>
                <a:spcPts val="2400"/>
              </a:spcBef>
            </a:pPr>
            <a:r>
              <a:rPr lang="es-ES" sz="2800" dirty="0" smtClean="0"/>
              <a:t>Responsabilidad </a:t>
            </a:r>
            <a:r>
              <a:rPr lang="es-ES" sz="2800" dirty="0"/>
              <a:t>del </a:t>
            </a:r>
            <a:r>
              <a:rPr lang="es-ES" sz="2800" dirty="0" smtClean="0">
                <a:solidFill>
                  <a:srgbClr val="FF0000"/>
                </a:solidFill>
              </a:rPr>
              <a:t>SISTEMA EDUCATIVO. </a:t>
            </a:r>
            <a:r>
              <a:rPr lang="es-ES" sz="2800" dirty="0"/>
              <a:t>La elección de estudios y el caso de las informáticas.</a:t>
            </a:r>
          </a:p>
          <a:p>
            <a:pPr>
              <a:spcBef>
                <a:spcPts val="2400"/>
              </a:spcBef>
            </a:pPr>
            <a:r>
              <a:rPr lang="es-ES" sz="2800" dirty="0" smtClean="0">
                <a:solidFill>
                  <a:srgbClr val="FF0000"/>
                </a:solidFill>
              </a:rPr>
              <a:t>SISTEMAS DE RELACIONES LABORALES, </a:t>
            </a:r>
            <a:r>
              <a:rPr lang="es-ES" sz="2800" dirty="0"/>
              <a:t>piedra angular de cada caso. </a:t>
            </a:r>
            <a:endParaRPr lang="es-ES" sz="2800" dirty="0" smtClean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7696200" y="15950"/>
            <a:ext cx="4495800" cy="9144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80008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 sz="2800" b="1" dirty="0">
                <a:solidFill>
                  <a:srgbClr val="000000"/>
                </a:solidFill>
                <a:latin typeface="Arial" pitchFamily="34" charset="0"/>
              </a:rPr>
              <a:t>♂♂♂♂</a:t>
            </a:r>
            <a:r>
              <a:rPr lang="es-ES" sz="2800" b="1" dirty="0">
                <a:solidFill>
                  <a:srgbClr val="800080"/>
                </a:solidFill>
                <a:latin typeface="Arial" pitchFamily="34" charset="0"/>
              </a:rPr>
              <a:t>♀</a:t>
            </a:r>
            <a:r>
              <a:rPr lang="es-ES" sz="2800" b="1" dirty="0">
                <a:solidFill>
                  <a:srgbClr val="000000"/>
                </a:solidFill>
                <a:latin typeface="Arial" pitchFamily="34" charset="0"/>
              </a:rPr>
              <a:t>♂♂♂♂</a:t>
            </a:r>
            <a:r>
              <a:rPr lang="es-ES" sz="2800" b="1" dirty="0">
                <a:solidFill>
                  <a:srgbClr val="800080"/>
                </a:solidFill>
                <a:latin typeface="Arial" pitchFamily="34" charset="0"/>
              </a:rPr>
              <a:t>♀</a:t>
            </a:r>
            <a:r>
              <a:rPr lang="es-ES" sz="2800" b="1" dirty="0">
                <a:solidFill>
                  <a:srgbClr val="000000"/>
                </a:solidFill>
                <a:latin typeface="Arial" pitchFamily="34" charset="0"/>
              </a:rPr>
              <a:t>♂♂♂♂</a:t>
            </a:r>
            <a:r>
              <a:rPr lang="es-ES" sz="2800" b="1" dirty="0">
                <a:solidFill>
                  <a:srgbClr val="800080"/>
                </a:solidFill>
                <a:latin typeface="Arial" pitchFamily="34" charset="0"/>
              </a:rPr>
              <a:t>♀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 sz="2800" b="1" dirty="0">
                <a:solidFill>
                  <a:srgbClr val="000000"/>
                </a:solidFill>
                <a:latin typeface="Arial" pitchFamily="34" charset="0"/>
              </a:rPr>
              <a:t>♂♂♂♂</a:t>
            </a:r>
            <a:r>
              <a:rPr lang="es-ES" sz="2800" b="1" dirty="0">
                <a:solidFill>
                  <a:srgbClr val="800080"/>
                </a:solidFill>
                <a:latin typeface="Arial" pitchFamily="34" charset="0"/>
              </a:rPr>
              <a:t>♀</a:t>
            </a:r>
            <a:r>
              <a:rPr lang="es-ES" sz="2800" b="1" dirty="0">
                <a:solidFill>
                  <a:srgbClr val="000000"/>
                </a:solidFill>
                <a:latin typeface="Arial" pitchFamily="34" charset="0"/>
              </a:rPr>
              <a:t>♂♂♂♂</a:t>
            </a:r>
            <a:r>
              <a:rPr lang="es-ES" sz="2800" b="1" dirty="0">
                <a:solidFill>
                  <a:srgbClr val="800080"/>
                </a:solidFill>
                <a:latin typeface="Arial" pitchFamily="34" charset="0"/>
              </a:rPr>
              <a:t>♀</a:t>
            </a:r>
            <a:r>
              <a:rPr lang="es-ES" sz="2800" b="1" dirty="0">
                <a:solidFill>
                  <a:srgbClr val="000000"/>
                </a:solidFill>
                <a:latin typeface="Arial" pitchFamily="34" charset="0"/>
              </a:rPr>
              <a:t>♂♂♂♂</a:t>
            </a:r>
            <a:r>
              <a:rPr lang="es-ES" sz="2800" b="1" dirty="0">
                <a:solidFill>
                  <a:srgbClr val="800080"/>
                </a:solidFill>
                <a:latin typeface="Arial" pitchFamily="34" charset="0"/>
              </a:rPr>
              <a:t>♀</a:t>
            </a:r>
          </a:p>
        </p:txBody>
      </p:sp>
    </p:spTree>
    <p:extLst>
      <p:ext uri="{BB962C8B-B14F-4D97-AF65-F5344CB8AC3E}">
        <p14:creationId xmlns:p14="http://schemas.microsoft.com/office/powerpoint/2010/main" val="1120698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dirty="0" smtClean="0"/>
              <a:t>SIGUIENTES PASOS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14399" y="1981200"/>
            <a:ext cx="10776858" cy="4525108"/>
          </a:xfrm>
        </p:spPr>
        <p:txBody>
          <a:bodyPr/>
          <a:lstStyle/>
          <a:p>
            <a:r>
              <a:rPr lang="es-ES" sz="2800" dirty="0" smtClean="0">
                <a:solidFill>
                  <a:srgbClr val="FF0000"/>
                </a:solidFill>
                <a:latin typeface="+mj-lt"/>
              </a:rPr>
              <a:t>Comparar las ocupaciones analizadas en diversos países</a:t>
            </a:r>
          </a:p>
          <a:p>
            <a:r>
              <a:rPr lang="es-ES" sz="2800" dirty="0" smtClean="0">
                <a:solidFill>
                  <a:srgbClr val="FF0000"/>
                </a:solidFill>
                <a:latin typeface="+mj-lt"/>
              </a:rPr>
              <a:t>Ampliar el número de ocupaciones</a:t>
            </a:r>
          </a:p>
          <a:p>
            <a:r>
              <a:rPr lang="es-ES" sz="2800" dirty="0" smtClean="0">
                <a:solidFill>
                  <a:srgbClr val="FF0000"/>
                </a:solidFill>
                <a:latin typeface="+mj-lt"/>
              </a:rPr>
              <a:t>Analizar fenómenos transversales</a:t>
            </a:r>
          </a:p>
          <a:p>
            <a:pPr marL="2194375" lvl="1" indent="-342900">
              <a:buFont typeface="Arial" panose="020B0604020202020204" pitchFamily="34" charset="0"/>
              <a:buChar char="•"/>
            </a:pPr>
            <a:r>
              <a:rPr lang="es-ES" sz="2200" dirty="0" smtClean="0">
                <a:ea typeface="Truetypewriter PolyglOTT" pitchFamily="18" charset="0"/>
                <a:cs typeface="Truetypewriter PolyglOTT" pitchFamily="18" charset="0"/>
              </a:rPr>
              <a:t>La imagen corporativa</a:t>
            </a:r>
          </a:p>
          <a:p>
            <a:pPr marL="2194375" lvl="1" indent="-342900">
              <a:buFont typeface="Arial" panose="020B0604020202020204" pitchFamily="34" charset="0"/>
              <a:buChar char="•"/>
            </a:pPr>
            <a:r>
              <a:rPr lang="es-ES" sz="2200" dirty="0" smtClean="0">
                <a:ea typeface="Truetypewriter PolyglOTT" pitchFamily="18" charset="0"/>
                <a:cs typeface="Truetypewriter PolyglOTT" pitchFamily="18" charset="0"/>
              </a:rPr>
              <a:t>La </a:t>
            </a:r>
            <a:r>
              <a:rPr lang="es-ES" sz="2200" dirty="0" err="1" smtClean="0">
                <a:ea typeface="Truetypewriter PolyglOTT" pitchFamily="18" charset="0"/>
                <a:cs typeface="Truetypewriter PolyglOTT" pitchFamily="18" charset="0"/>
              </a:rPr>
              <a:t>hipersexualización</a:t>
            </a:r>
            <a:endParaRPr lang="es-ES" sz="2200" dirty="0" smtClean="0">
              <a:ea typeface="Truetypewriter PolyglOTT" pitchFamily="18" charset="0"/>
              <a:cs typeface="Truetypewriter PolyglOTT" pitchFamily="18" charset="0"/>
            </a:endParaRPr>
          </a:p>
          <a:p>
            <a:pPr marL="2194375" lvl="1" indent="-342900">
              <a:buFont typeface="Arial" panose="020B0604020202020204" pitchFamily="34" charset="0"/>
              <a:buChar char="•"/>
            </a:pPr>
            <a:r>
              <a:rPr lang="es-ES" sz="2200" dirty="0" smtClean="0">
                <a:ea typeface="Truetypewriter PolyglOTT" pitchFamily="18" charset="0"/>
                <a:cs typeface="Truetypewriter PolyglOTT" pitchFamily="18" charset="0"/>
              </a:rPr>
              <a:t>En </a:t>
            </a:r>
            <a:r>
              <a:rPr lang="es-ES" sz="2200" dirty="0">
                <a:ea typeface="Truetypewriter PolyglOTT" pitchFamily="18" charset="0"/>
                <a:cs typeface="Truetypewriter PolyglOTT" pitchFamily="18" charset="0"/>
              </a:rPr>
              <a:t>la elección -&gt; fenómeno de la </a:t>
            </a:r>
            <a:r>
              <a:rPr lang="es-ES" sz="2200" dirty="0" err="1">
                <a:ea typeface="Truetypewriter PolyglOTT" pitchFamily="18" charset="0"/>
                <a:cs typeface="Truetypewriter PolyglOTT" pitchFamily="18" charset="0"/>
              </a:rPr>
              <a:t>invisibilización</a:t>
            </a:r>
            <a:endParaRPr lang="es-ES" sz="2200" dirty="0">
              <a:ea typeface="Truetypewriter PolyglOTT" pitchFamily="18" charset="0"/>
              <a:cs typeface="Truetypewriter PolyglOTT" pitchFamily="18" charset="0"/>
            </a:endParaRPr>
          </a:p>
          <a:p>
            <a:pPr marL="2194375" lvl="1" indent="-342900">
              <a:buFont typeface="Arial" panose="020B0604020202020204" pitchFamily="34" charset="0"/>
              <a:buChar char="•"/>
            </a:pPr>
            <a:r>
              <a:rPr lang="es-ES" sz="2200" dirty="0">
                <a:ea typeface="Truetypewriter PolyglOTT" pitchFamily="18" charset="0"/>
                <a:cs typeface="Truetypewriter PolyglOTT" pitchFamily="18" charset="0"/>
              </a:rPr>
              <a:t>En el acceso -&gt; Efecto “cambio familiar”</a:t>
            </a:r>
          </a:p>
          <a:p>
            <a:pPr marL="2194375" lvl="1" indent="-342900">
              <a:buFont typeface="Arial" panose="020B0604020202020204" pitchFamily="34" charset="0"/>
              <a:buChar char="•"/>
            </a:pPr>
            <a:r>
              <a:rPr lang="es-ES" sz="2200" dirty="0">
                <a:ea typeface="Truetypewriter PolyglOTT" pitchFamily="18" charset="0"/>
                <a:cs typeface="Truetypewriter PolyglOTT" pitchFamily="18" charset="0"/>
              </a:rPr>
              <a:t>En la integración -&gt; efecto demostración</a:t>
            </a:r>
          </a:p>
          <a:p>
            <a:pPr marL="2194375" lvl="1" indent="-342900">
              <a:buFont typeface="Arial" panose="020B0604020202020204" pitchFamily="34" charset="0"/>
              <a:buChar char="•"/>
            </a:pPr>
            <a:r>
              <a:rPr lang="es-ES" sz="2200" dirty="0">
                <a:ea typeface="Truetypewriter PolyglOTT" pitchFamily="18" charset="0"/>
                <a:cs typeface="Truetypewriter PolyglOTT" pitchFamily="18" charset="0"/>
              </a:rPr>
              <a:t>En la conciliación -&gt; efecto </a:t>
            </a:r>
            <a:r>
              <a:rPr lang="es-ES" sz="2200" i="1" dirty="0">
                <a:ea typeface="Truetypewriter PolyglOTT" pitchFamily="18" charset="0"/>
                <a:cs typeface="Truetypewriter PolyglOTT" pitchFamily="18" charset="0"/>
              </a:rPr>
              <a:t>boomerang</a:t>
            </a:r>
          </a:p>
          <a:p>
            <a:pPr marL="0" indent="0">
              <a:buNone/>
            </a:pPr>
            <a:endParaRPr lang="es-ES" sz="2800" dirty="0" smtClean="0">
              <a:solidFill>
                <a:srgbClr val="FF0000"/>
              </a:solidFill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7696200" y="15950"/>
            <a:ext cx="4495800" cy="9144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80008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 sz="2800" b="1" dirty="0">
                <a:solidFill>
                  <a:srgbClr val="000000"/>
                </a:solidFill>
                <a:latin typeface="Arial" pitchFamily="34" charset="0"/>
              </a:rPr>
              <a:t>♂♂♂♂</a:t>
            </a:r>
            <a:r>
              <a:rPr lang="es-ES" sz="2800" b="1" dirty="0">
                <a:solidFill>
                  <a:srgbClr val="800080"/>
                </a:solidFill>
                <a:latin typeface="Arial" pitchFamily="34" charset="0"/>
              </a:rPr>
              <a:t>♀</a:t>
            </a:r>
            <a:r>
              <a:rPr lang="es-ES" sz="2800" b="1" dirty="0">
                <a:solidFill>
                  <a:srgbClr val="000000"/>
                </a:solidFill>
                <a:latin typeface="Arial" pitchFamily="34" charset="0"/>
              </a:rPr>
              <a:t>♂♂♂♂</a:t>
            </a:r>
            <a:r>
              <a:rPr lang="es-ES" sz="2800" b="1" dirty="0">
                <a:solidFill>
                  <a:srgbClr val="800080"/>
                </a:solidFill>
                <a:latin typeface="Arial" pitchFamily="34" charset="0"/>
              </a:rPr>
              <a:t>♀</a:t>
            </a:r>
            <a:r>
              <a:rPr lang="es-ES" sz="2800" b="1" dirty="0">
                <a:solidFill>
                  <a:srgbClr val="000000"/>
                </a:solidFill>
                <a:latin typeface="Arial" pitchFamily="34" charset="0"/>
              </a:rPr>
              <a:t>♂♂♂♂</a:t>
            </a:r>
            <a:r>
              <a:rPr lang="es-ES" sz="2800" b="1" dirty="0">
                <a:solidFill>
                  <a:srgbClr val="800080"/>
                </a:solidFill>
                <a:latin typeface="Arial" pitchFamily="34" charset="0"/>
              </a:rPr>
              <a:t>♀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 sz="2800" b="1" dirty="0">
                <a:solidFill>
                  <a:srgbClr val="000000"/>
                </a:solidFill>
                <a:latin typeface="Arial" pitchFamily="34" charset="0"/>
              </a:rPr>
              <a:t>♂♂♂♂</a:t>
            </a:r>
            <a:r>
              <a:rPr lang="es-ES" sz="2800" b="1" dirty="0">
                <a:solidFill>
                  <a:srgbClr val="800080"/>
                </a:solidFill>
                <a:latin typeface="Arial" pitchFamily="34" charset="0"/>
              </a:rPr>
              <a:t>♀</a:t>
            </a:r>
            <a:r>
              <a:rPr lang="es-ES" sz="2800" b="1" dirty="0">
                <a:solidFill>
                  <a:srgbClr val="000000"/>
                </a:solidFill>
                <a:latin typeface="Arial" pitchFamily="34" charset="0"/>
              </a:rPr>
              <a:t>♂♂♂♂</a:t>
            </a:r>
            <a:r>
              <a:rPr lang="es-ES" sz="2800" b="1" dirty="0">
                <a:solidFill>
                  <a:srgbClr val="800080"/>
                </a:solidFill>
                <a:latin typeface="Arial" pitchFamily="34" charset="0"/>
              </a:rPr>
              <a:t>♀</a:t>
            </a:r>
            <a:r>
              <a:rPr lang="es-ES" sz="2800" b="1" dirty="0">
                <a:solidFill>
                  <a:srgbClr val="000000"/>
                </a:solidFill>
                <a:latin typeface="Arial" pitchFamily="34" charset="0"/>
              </a:rPr>
              <a:t>♂♂♂♂</a:t>
            </a:r>
            <a:r>
              <a:rPr lang="es-ES" sz="2800" b="1" dirty="0">
                <a:solidFill>
                  <a:srgbClr val="800080"/>
                </a:solidFill>
                <a:latin typeface="Arial" pitchFamily="34" charset="0"/>
              </a:rPr>
              <a:t>♀</a:t>
            </a:r>
          </a:p>
        </p:txBody>
      </p:sp>
    </p:spTree>
    <p:extLst>
      <p:ext uri="{BB962C8B-B14F-4D97-AF65-F5344CB8AC3E}">
        <p14:creationId xmlns:p14="http://schemas.microsoft.com/office/powerpoint/2010/main" val="1368785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191610" y="328466"/>
            <a:ext cx="8752490" cy="990600"/>
          </a:xfrm>
        </p:spPr>
        <p:txBody>
          <a:bodyPr/>
          <a:lstStyle/>
          <a:p>
            <a:pPr algn="l" eaLnBrk="1" hangingPunct="1"/>
            <a:r>
              <a:rPr lang="es-ES" dirty="0" smtClean="0">
                <a:solidFill>
                  <a:srgbClr val="800080"/>
                </a:solidFill>
                <a:latin typeface="Calibri" pitchFamily="34" charset="0"/>
              </a:rPr>
              <a:t>Brecha salarial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600200"/>
            <a:ext cx="7772400" cy="4495800"/>
          </a:xfrm>
        </p:spPr>
        <p:txBody>
          <a:bodyPr/>
          <a:lstStyle/>
          <a:p>
            <a:pPr marL="0" indent="0" eaLnBrk="1" hangingPunct="1">
              <a:buNone/>
            </a:pPr>
            <a:endParaRPr lang="es-ES" sz="2800" dirty="0">
              <a:solidFill>
                <a:srgbClr val="800080"/>
              </a:solidFill>
              <a:latin typeface="Calibri" pitchFamily="34" charset="0"/>
            </a:endParaRPr>
          </a:p>
        </p:txBody>
      </p:sp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7696200" y="0"/>
            <a:ext cx="4495800" cy="9144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80008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 sz="2800" b="1" dirty="0">
                <a:solidFill>
                  <a:srgbClr val="000000"/>
                </a:solidFill>
                <a:latin typeface="Arial" pitchFamily="34" charset="0"/>
              </a:rPr>
              <a:t>♂♂♂♂</a:t>
            </a:r>
            <a:r>
              <a:rPr lang="es-ES" sz="2800" b="1" dirty="0">
                <a:solidFill>
                  <a:srgbClr val="800080"/>
                </a:solidFill>
                <a:latin typeface="Arial" pitchFamily="34" charset="0"/>
              </a:rPr>
              <a:t>♀</a:t>
            </a:r>
            <a:r>
              <a:rPr lang="es-ES" sz="2800" b="1" dirty="0">
                <a:solidFill>
                  <a:srgbClr val="000000"/>
                </a:solidFill>
                <a:latin typeface="Arial" pitchFamily="34" charset="0"/>
              </a:rPr>
              <a:t>♂♂♂♂</a:t>
            </a:r>
            <a:r>
              <a:rPr lang="es-ES" sz="2800" b="1" dirty="0">
                <a:solidFill>
                  <a:srgbClr val="800080"/>
                </a:solidFill>
                <a:latin typeface="Arial" pitchFamily="34" charset="0"/>
              </a:rPr>
              <a:t>♀</a:t>
            </a:r>
            <a:r>
              <a:rPr lang="es-ES" sz="2800" b="1" dirty="0">
                <a:solidFill>
                  <a:srgbClr val="000000"/>
                </a:solidFill>
                <a:latin typeface="Arial" pitchFamily="34" charset="0"/>
              </a:rPr>
              <a:t>♂♂♂♂</a:t>
            </a:r>
            <a:r>
              <a:rPr lang="es-ES" sz="2800" b="1" dirty="0">
                <a:solidFill>
                  <a:srgbClr val="800080"/>
                </a:solidFill>
                <a:latin typeface="Arial" pitchFamily="34" charset="0"/>
              </a:rPr>
              <a:t>♀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 sz="2800" b="1" dirty="0">
                <a:solidFill>
                  <a:srgbClr val="000000"/>
                </a:solidFill>
                <a:latin typeface="Arial" pitchFamily="34" charset="0"/>
              </a:rPr>
              <a:t>♂♂♂♂</a:t>
            </a:r>
            <a:r>
              <a:rPr lang="es-ES" sz="2800" b="1" dirty="0">
                <a:solidFill>
                  <a:srgbClr val="800080"/>
                </a:solidFill>
                <a:latin typeface="Arial" pitchFamily="34" charset="0"/>
              </a:rPr>
              <a:t>♀</a:t>
            </a:r>
            <a:r>
              <a:rPr lang="es-ES" sz="2800" b="1" dirty="0">
                <a:solidFill>
                  <a:srgbClr val="000000"/>
                </a:solidFill>
                <a:latin typeface="Arial" pitchFamily="34" charset="0"/>
              </a:rPr>
              <a:t>♂♂♂♂</a:t>
            </a:r>
            <a:r>
              <a:rPr lang="es-ES" sz="2800" b="1" dirty="0">
                <a:solidFill>
                  <a:srgbClr val="800080"/>
                </a:solidFill>
                <a:latin typeface="Arial" pitchFamily="34" charset="0"/>
              </a:rPr>
              <a:t>♀</a:t>
            </a:r>
            <a:r>
              <a:rPr lang="es-ES" sz="2800" b="1" dirty="0">
                <a:solidFill>
                  <a:srgbClr val="000000"/>
                </a:solidFill>
                <a:latin typeface="Arial" pitchFamily="34" charset="0"/>
              </a:rPr>
              <a:t>♂♂♂♂</a:t>
            </a:r>
            <a:r>
              <a:rPr lang="es-ES" sz="2800" b="1" dirty="0">
                <a:solidFill>
                  <a:srgbClr val="800080"/>
                </a:solidFill>
                <a:latin typeface="Arial" pitchFamily="34" charset="0"/>
              </a:rPr>
              <a:t>♀</a:t>
            </a:r>
          </a:p>
        </p:txBody>
      </p:sp>
      <p:graphicFrame>
        <p:nvGraphicFramePr>
          <p:cNvPr id="4" name="Obje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9377918"/>
              </p:ext>
            </p:extLst>
          </p:nvPr>
        </p:nvGraphicFramePr>
        <p:xfrm>
          <a:off x="1191610" y="1062724"/>
          <a:ext cx="9450114" cy="55126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Documento" r:id="rId3" imgW="5399314" imgH="3560020" progId="Word.Document.12">
                  <p:embed/>
                </p:oleObj>
              </mc:Choice>
              <mc:Fallback>
                <p:oleObj name="Documento" r:id="rId3" imgW="5399314" imgH="3560020" progId="Word.Document.12">
                  <p:embed/>
                  <p:pic>
                    <p:nvPicPr>
                      <p:cNvPr id="4" name="Objeto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1610" y="1062724"/>
                        <a:ext cx="9450114" cy="55126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2209800" y="6096000"/>
            <a:ext cx="47502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 sz="1600" dirty="0">
                <a:solidFill>
                  <a:srgbClr val="000000"/>
                </a:solidFill>
                <a:latin typeface="Times New Roman" pitchFamily="18" charset="0"/>
              </a:rPr>
              <a:t>Fuente: </a:t>
            </a:r>
            <a:r>
              <a:rPr lang="es-ES" sz="1600" u="sng" dirty="0">
                <a:solidFill>
                  <a:srgbClr val="000000"/>
                </a:solidFill>
                <a:latin typeface="Times New Roman" pitchFamily="18" charset="0"/>
                <a:hlinkClick r:id="rId5"/>
              </a:rPr>
              <a:t>De Lucio y otros, 2012</a:t>
            </a:r>
            <a:endParaRPr lang="es-ES" sz="1600" dirty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6778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106506" y="730982"/>
            <a:ext cx="8134672" cy="990600"/>
          </a:xfrm>
        </p:spPr>
        <p:txBody>
          <a:bodyPr/>
          <a:lstStyle/>
          <a:p>
            <a:pPr algn="l" eaLnBrk="1" hangingPunct="1"/>
            <a:r>
              <a:rPr lang="es-ES" sz="3200" dirty="0">
                <a:solidFill>
                  <a:srgbClr val="800080"/>
                </a:solidFill>
                <a:latin typeface="Calibri" pitchFamily="34" charset="0"/>
              </a:rPr>
              <a:t>La segregación ocupacional NO disminuye (1/2)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87642" y="1521373"/>
            <a:ext cx="7772400" cy="4495800"/>
          </a:xfrm>
        </p:spPr>
        <p:txBody>
          <a:bodyPr/>
          <a:lstStyle/>
          <a:p>
            <a:pPr marL="0" indent="0" eaLnBrk="1" hangingPunct="1">
              <a:buNone/>
            </a:pPr>
            <a:endParaRPr lang="es-E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r>
              <a:rPr lang="es-E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Evolución del índice de </a:t>
            </a:r>
            <a:r>
              <a:rPr lang="es-ES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disimilaridad</a:t>
            </a:r>
            <a:r>
              <a:rPr lang="es-E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descompuesto</a:t>
            </a:r>
            <a:endParaRPr lang="es-ES" sz="2000" dirty="0">
              <a:solidFill>
                <a:srgbClr val="800080"/>
              </a:solidFill>
              <a:latin typeface="Calibri" pitchFamily="34" charset="0"/>
            </a:endParaRPr>
          </a:p>
        </p:txBody>
      </p:sp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7696200" y="93012"/>
            <a:ext cx="4495800" cy="9144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80008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 sz="2800" b="1" dirty="0">
                <a:solidFill>
                  <a:srgbClr val="000000"/>
                </a:solidFill>
                <a:latin typeface="Arial" pitchFamily="34" charset="0"/>
              </a:rPr>
              <a:t>♂♂♂♂</a:t>
            </a:r>
            <a:r>
              <a:rPr lang="es-ES" sz="2800" b="1" dirty="0">
                <a:solidFill>
                  <a:srgbClr val="800080"/>
                </a:solidFill>
                <a:latin typeface="Arial" pitchFamily="34" charset="0"/>
              </a:rPr>
              <a:t>♀</a:t>
            </a:r>
            <a:r>
              <a:rPr lang="es-ES" sz="2800" b="1" dirty="0">
                <a:solidFill>
                  <a:srgbClr val="000000"/>
                </a:solidFill>
                <a:latin typeface="Arial" pitchFamily="34" charset="0"/>
              </a:rPr>
              <a:t>♂♂♂♂</a:t>
            </a:r>
            <a:r>
              <a:rPr lang="es-ES" sz="2800" b="1" dirty="0">
                <a:solidFill>
                  <a:srgbClr val="800080"/>
                </a:solidFill>
                <a:latin typeface="Arial" pitchFamily="34" charset="0"/>
              </a:rPr>
              <a:t>♀</a:t>
            </a:r>
            <a:r>
              <a:rPr lang="es-ES" sz="2800" b="1" dirty="0">
                <a:solidFill>
                  <a:srgbClr val="000000"/>
                </a:solidFill>
                <a:latin typeface="Arial" pitchFamily="34" charset="0"/>
              </a:rPr>
              <a:t>♂♂♂♂</a:t>
            </a:r>
            <a:r>
              <a:rPr lang="es-ES" sz="2800" b="1" dirty="0">
                <a:solidFill>
                  <a:srgbClr val="800080"/>
                </a:solidFill>
                <a:latin typeface="Arial" pitchFamily="34" charset="0"/>
              </a:rPr>
              <a:t>♀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 sz="2800" b="1" dirty="0">
                <a:solidFill>
                  <a:srgbClr val="000000"/>
                </a:solidFill>
                <a:latin typeface="Arial" pitchFamily="34" charset="0"/>
              </a:rPr>
              <a:t>♂♂♂♂</a:t>
            </a:r>
            <a:r>
              <a:rPr lang="es-ES" sz="2800" b="1" dirty="0">
                <a:solidFill>
                  <a:srgbClr val="800080"/>
                </a:solidFill>
                <a:latin typeface="Arial" pitchFamily="34" charset="0"/>
              </a:rPr>
              <a:t>♀</a:t>
            </a:r>
            <a:r>
              <a:rPr lang="es-ES" sz="2800" b="1" dirty="0">
                <a:solidFill>
                  <a:srgbClr val="000000"/>
                </a:solidFill>
                <a:latin typeface="Arial" pitchFamily="34" charset="0"/>
              </a:rPr>
              <a:t>♂♂♂♂</a:t>
            </a:r>
            <a:r>
              <a:rPr lang="es-ES" sz="2800" b="1" dirty="0">
                <a:solidFill>
                  <a:srgbClr val="800080"/>
                </a:solidFill>
                <a:latin typeface="Arial" pitchFamily="34" charset="0"/>
              </a:rPr>
              <a:t>♀</a:t>
            </a:r>
            <a:r>
              <a:rPr lang="es-ES" sz="2800" b="1" dirty="0">
                <a:solidFill>
                  <a:srgbClr val="000000"/>
                </a:solidFill>
                <a:latin typeface="Arial" pitchFamily="34" charset="0"/>
              </a:rPr>
              <a:t>♂♂♂♂</a:t>
            </a:r>
            <a:r>
              <a:rPr lang="es-ES" sz="2800" b="1" dirty="0">
                <a:solidFill>
                  <a:srgbClr val="800080"/>
                </a:solidFill>
                <a:latin typeface="Arial" pitchFamily="34" charset="0"/>
              </a:rPr>
              <a:t>♀</a:t>
            </a:r>
          </a:p>
        </p:txBody>
      </p:sp>
      <p:graphicFrame>
        <p:nvGraphicFramePr>
          <p:cNvPr id="2" name="Obje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1856353"/>
              </p:ext>
            </p:extLst>
          </p:nvPr>
        </p:nvGraphicFramePr>
        <p:xfrm>
          <a:off x="1111250" y="2401888"/>
          <a:ext cx="9036050" cy="1919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3" name="Documento" r:id="rId3" imgW="5407028" imgH="1154037" progId="Word.Document.12">
                  <p:embed/>
                </p:oleObj>
              </mc:Choice>
              <mc:Fallback>
                <p:oleObj name="Documento" r:id="rId3" imgW="5407028" imgH="1154037" progId="Word.Document.12">
                  <p:embed/>
                  <p:pic>
                    <p:nvPicPr>
                      <p:cNvPr id="2" name="Objeto 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11250" y="2401888"/>
                        <a:ext cx="9036050" cy="1919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1106506" y="4030949"/>
            <a:ext cx="79689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 sz="1600" dirty="0">
                <a:solidFill>
                  <a:srgbClr val="000000"/>
                </a:solidFill>
                <a:latin typeface="Times New Roman" pitchFamily="18" charset="0"/>
              </a:rPr>
              <a:t>Fuente: Ibáñez y Vicente (2016) con datos de los Censos 2001, 2011. </a:t>
            </a:r>
          </a:p>
        </p:txBody>
      </p:sp>
    </p:spTree>
    <p:extLst>
      <p:ext uri="{BB962C8B-B14F-4D97-AF65-F5344CB8AC3E}">
        <p14:creationId xmlns:p14="http://schemas.microsoft.com/office/powerpoint/2010/main" val="411363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93683" y="614854"/>
            <a:ext cx="9794805" cy="985345"/>
          </a:xfrm>
        </p:spPr>
        <p:txBody>
          <a:bodyPr/>
          <a:lstStyle/>
          <a:p>
            <a:pPr algn="l" eaLnBrk="1" hangingPunct="1"/>
            <a:r>
              <a:rPr lang="es-ES" sz="3200" dirty="0">
                <a:solidFill>
                  <a:srgbClr val="800080"/>
                </a:solidFill>
                <a:latin typeface="Calibri" pitchFamily="34" charset="0"/>
              </a:rPr>
              <a:t>La segregación ocupacional NO disminuye (2/2)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6669" y="1489839"/>
            <a:ext cx="7772400" cy="44958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s-E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Evolución de las diferencias en las proporciones de mujeres y hombres ocupados en cada categoría ocupacional neutralizando el efecto estructura</a:t>
            </a:r>
            <a:endParaRPr lang="es-ES" sz="1800" dirty="0">
              <a:solidFill>
                <a:srgbClr val="800080"/>
              </a:solidFill>
              <a:latin typeface="Calibri" pitchFamily="34" charset="0"/>
            </a:endParaRPr>
          </a:p>
        </p:txBody>
      </p:sp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7696200" y="10839"/>
            <a:ext cx="4495800" cy="9144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80008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 sz="2800" b="1" dirty="0">
                <a:solidFill>
                  <a:srgbClr val="000000"/>
                </a:solidFill>
                <a:latin typeface="Arial" pitchFamily="34" charset="0"/>
              </a:rPr>
              <a:t>♂♂♂♂</a:t>
            </a:r>
            <a:r>
              <a:rPr lang="es-ES" sz="2800" b="1" dirty="0">
                <a:solidFill>
                  <a:srgbClr val="800080"/>
                </a:solidFill>
                <a:latin typeface="Arial" pitchFamily="34" charset="0"/>
              </a:rPr>
              <a:t>♀</a:t>
            </a:r>
            <a:r>
              <a:rPr lang="es-ES" sz="2800" b="1" dirty="0">
                <a:solidFill>
                  <a:srgbClr val="000000"/>
                </a:solidFill>
                <a:latin typeface="Arial" pitchFamily="34" charset="0"/>
              </a:rPr>
              <a:t>♂♂♂♂</a:t>
            </a:r>
            <a:r>
              <a:rPr lang="es-ES" sz="2800" b="1" dirty="0">
                <a:solidFill>
                  <a:srgbClr val="800080"/>
                </a:solidFill>
                <a:latin typeface="Arial" pitchFamily="34" charset="0"/>
              </a:rPr>
              <a:t>♀</a:t>
            </a:r>
            <a:r>
              <a:rPr lang="es-ES" sz="2800" b="1" dirty="0">
                <a:solidFill>
                  <a:srgbClr val="000000"/>
                </a:solidFill>
                <a:latin typeface="Arial" pitchFamily="34" charset="0"/>
              </a:rPr>
              <a:t>♂♂♂♂</a:t>
            </a:r>
            <a:r>
              <a:rPr lang="es-ES" sz="2800" b="1" dirty="0">
                <a:solidFill>
                  <a:srgbClr val="800080"/>
                </a:solidFill>
                <a:latin typeface="Arial" pitchFamily="34" charset="0"/>
              </a:rPr>
              <a:t>♀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 sz="2800" b="1" dirty="0">
                <a:solidFill>
                  <a:srgbClr val="000000"/>
                </a:solidFill>
                <a:latin typeface="Arial" pitchFamily="34" charset="0"/>
              </a:rPr>
              <a:t>♂♂♂♂</a:t>
            </a:r>
            <a:r>
              <a:rPr lang="es-ES" sz="2800" b="1" dirty="0">
                <a:solidFill>
                  <a:srgbClr val="800080"/>
                </a:solidFill>
                <a:latin typeface="Arial" pitchFamily="34" charset="0"/>
              </a:rPr>
              <a:t>♀</a:t>
            </a:r>
            <a:r>
              <a:rPr lang="es-ES" sz="2800" b="1" dirty="0">
                <a:solidFill>
                  <a:srgbClr val="000000"/>
                </a:solidFill>
                <a:latin typeface="Arial" pitchFamily="34" charset="0"/>
              </a:rPr>
              <a:t>♂♂♂♂</a:t>
            </a:r>
            <a:r>
              <a:rPr lang="es-ES" sz="2800" b="1" dirty="0">
                <a:solidFill>
                  <a:srgbClr val="800080"/>
                </a:solidFill>
                <a:latin typeface="Arial" pitchFamily="34" charset="0"/>
              </a:rPr>
              <a:t>♀</a:t>
            </a:r>
            <a:r>
              <a:rPr lang="es-ES" sz="2800" b="1" dirty="0">
                <a:solidFill>
                  <a:srgbClr val="000000"/>
                </a:solidFill>
                <a:latin typeface="Arial" pitchFamily="34" charset="0"/>
              </a:rPr>
              <a:t>♂♂♂♂</a:t>
            </a:r>
            <a:r>
              <a:rPr lang="es-ES" sz="2800" b="1" dirty="0">
                <a:solidFill>
                  <a:srgbClr val="800080"/>
                </a:solidFill>
                <a:latin typeface="Arial" pitchFamily="34" charset="0"/>
              </a:rPr>
              <a:t>♀</a:t>
            </a:r>
          </a:p>
        </p:txBody>
      </p:sp>
      <p:graphicFrame>
        <p:nvGraphicFramePr>
          <p:cNvPr id="4" name="Obje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8888183"/>
              </p:ext>
            </p:extLst>
          </p:nvPr>
        </p:nvGraphicFramePr>
        <p:xfrm>
          <a:off x="935106" y="2130309"/>
          <a:ext cx="7467915" cy="47806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7" name="Documento" r:id="rId3" imgW="5407028" imgH="3262332" progId="Word.Document.12">
                  <p:embed/>
                </p:oleObj>
              </mc:Choice>
              <mc:Fallback>
                <p:oleObj name="Documento" r:id="rId3" imgW="5407028" imgH="3262332" progId="Word.Document.12">
                  <p:embed/>
                  <p:pic>
                    <p:nvPicPr>
                      <p:cNvPr id="4" name="Objeto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35106" y="2130309"/>
                        <a:ext cx="7467915" cy="478067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CuadroTexto 7"/>
          <p:cNvSpPr txBox="1"/>
          <p:nvPr/>
        </p:nvSpPr>
        <p:spPr>
          <a:xfrm>
            <a:off x="806669" y="6583625"/>
            <a:ext cx="79689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 sz="1200" dirty="0">
                <a:solidFill>
                  <a:srgbClr val="000000"/>
                </a:solidFill>
                <a:latin typeface="Times New Roman" pitchFamily="18" charset="0"/>
              </a:rPr>
              <a:t>Fuente: Ibáñez y Vicente (2016) con datos de los Censos 2001, 2011. </a:t>
            </a:r>
          </a:p>
        </p:txBody>
      </p:sp>
    </p:spTree>
    <p:extLst>
      <p:ext uri="{BB962C8B-B14F-4D97-AF65-F5344CB8AC3E}">
        <p14:creationId xmlns:p14="http://schemas.microsoft.com/office/powerpoint/2010/main" val="3530123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1975685" y="4625193"/>
            <a:ext cx="8508384" cy="2737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51337" y="392151"/>
            <a:ext cx="10363200" cy="1143000"/>
          </a:xfrm>
        </p:spPr>
        <p:txBody>
          <a:bodyPr/>
          <a:lstStyle/>
          <a:p>
            <a:pPr algn="l"/>
            <a:r>
              <a:rPr lang="es-ES" sz="4000" dirty="0"/>
              <a:t>La concentración ocupacional</a:t>
            </a:r>
          </a:p>
        </p:txBody>
      </p:sp>
      <p:pic>
        <p:nvPicPr>
          <p:cNvPr id="7" name="Marcador de contenido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1337" y="1938113"/>
            <a:ext cx="9975993" cy="3586105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0831" y="21285"/>
            <a:ext cx="4621169" cy="1176630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851337" y="5237254"/>
            <a:ext cx="77981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 sz="1400" dirty="0">
                <a:solidFill>
                  <a:srgbClr val="000000"/>
                </a:solidFill>
                <a:latin typeface="Times New Roman" pitchFamily="18" charset="0"/>
              </a:rPr>
              <a:t>Fuente: Ibáñez y Vicente (2016) con datos de los Censos 2001, 2011.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_tradnl" sz="1400" dirty="0">
                <a:solidFill>
                  <a:srgbClr val="000000"/>
                </a:solidFill>
                <a:latin typeface="Times New Roman" pitchFamily="18" charset="0"/>
              </a:rPr>
              <a:t>Ocupaciones identificadas en el Censo 2001=207 y en el Censo 2011=169</a:t>
            </a:r>
            <a:r>
              <a:rPr lang="es-ES" sz="14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9" name="Rectángulo 8"/>
          <p:cNvSpPr/>
          <p:nvPr/>
        </p:nvSpPr>
        <p:spPr>
          <a:xfrm>
            <a:off x="851337" y="1568781"/>
            <a:ext cx="82066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s-E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Gradiente de ocupaciones segregadas</a:t>
            </a:r>
          </a:p>
        </p:txBody>
      </p:sp>
    </p:spTree>
    <p:extLst>
      <p:ext uri="{BB962C8B-B14F-4D97-AF65-F5344CB8AC3E}">
        <p14:creationId xmlns:p14="http://schemas.microsoft.com/office/powerpoint/2010/main" val="1970354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o 10"/>
          <p:cNvGrpSpPr/>
          <p:nvPr/>
        </p:nvGrpSpPr>
        <p:grpSpPr>
          <a:xfrm>
            <a:off x="1930352" y="2020379"/>
            <a:ext cx="8010752" cy="3812862"/>
            <a:chOff x="858838" y="2027453"/>
            <a:chExt cx="7358063" cy="3863023"/>
          </a:xfrm>
        </p:grpSpPr>
        <p:grpSp>
          <p:nvGrpSpPr>
            <p:cNvPr id="10" name="Grupo 9"/>
            <p:cNvGrpSpPr/>
            <p:nvPr/>
          </p:nvGrpSpPr>
          <p:grpSpPr>
            <a:xfrm>
              <a:off x="1743076" y="2679700"/>
              <a:ext cx="5038725" cy="2159000"/>
              <a:chOff x="1743076" y="2679700"/>
              <a:chExt cx="5038725" cy="2159000"/>
            </a:xfrm>
          </p:grpSpPr>
          <p:sp>
            <p:nvSpPr>
              <p:cNvPr id="4" name="Line 13"/>
              <p:cNvSpPr>
                <a:spLocks noChangeShapeType="1"/>
              </p:cNvSpPr>
              <p:nvPr/>
            </p:nvSpPr>
            <p:spPr bwMode="auto">
              <a:xfrm>
                <a:off x="4124325" y="2679700"/>
                <a:ext cx="0" cy="215900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6858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s-ES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" name="Line 10"/>
              <p:cNvSpPr>
                <a:spLocks noChangeShapeType="1"/>
              </p:cNvSpPr>
              <p:nvPr/>
            </p:nvSpPr>
            <p:spPr bwMode="auto">
              <a:xfrm>
                <a:off x="1743076" y="3773488"/>
                <a:ext cx="5038725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6858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s-ES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sp>
          <p:nvSpPr>
            <p:cNvPr id="6" name="Text Box 9"/>
            <p:cNvSpPr txBox="1">
              <a:spLocks noChangeArrowheads="1"/>
            </p:cNvSpPr>
            <p:nvPr/>
          </p:nvSpPr>
          <p:spPr bwMode="auto">
            <a:xfrm>
              <a:off x="5410201" y="3581400"/>
              <a:ext cx="2806700" cy="306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 defTabSz="6858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ES" sz="1600" b="1" dirty="0">
                  <a:solidFill>
                    <a:srgbClr val="800080"/>
                  </a:solidFill>
                  <a:latin typeface="Calibri" pitchFamily="34" charset="0"/>
                </a:rPr>
                <a:t>ESTRUCTURA</a:t>
              </a:r>
            </a:p>
            <a:p>
              <a:pPr algn="r" defTabSz="685800" fontAlgn="base">
                <a:spcBef>
                  <a:spcPct val="0"/>
                </a:spcBef>
                <a:spcAft>
                  <a:spcPct val="0"/>
                </a:spcAft>
              </a:pPr>
              <a:endParaRPr lang="es-ES" sz="1600" b="1" dirty="0">
                <a:solidFill>
                  <a:srgbClr val="000000"/>
                </a:solidFill>
                <a:latin typeface="Calibri" pitchFamily="34" charset="0"/>
              </a:endParaRPr>
            </a:p>
          </p:txBody>
        </p:sp>
        <p:sp>
          <p:nvSpPr>
            <p:cNvPr id="7" name="Text Box 8"/>
            <p:cNvSpPr txBox="1">
              <a:spLocks noChangeArrowheads="1"/>
            </p:cNvSpPr>
            <p:nvPr/>
          </p:nvSpPr>
          <p:spPr bwMode="auto">
            <a:xfrm>
              <a:off x="858838" y="3582988"/>
              <a:ext cx="1231900" cy="522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defTabSz="6858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ES" sz="1600" b="1" dirty="0">
                  <a:solidFill>
                    <a:srgbClr val="800080"/>
                  </a:solidFill>
                  <a:latin typeface="Calibri" pitchFamily="34" charset="0"/>
                </a:rPr>
                <a:t>ACCIÓN</a:t>
              </a:r>
              <a:endParaRPr lang="es-ES" sz="1600" b="1" dirty="0">
                <a:solidFill>
                  <a:srgbClr val="000000"/>
                </a:solidFill>
                <a:latin typeface="Calibri" pitchFamily="34" charset="0"/>
              </a:endParaRPr>
            </a:p>
          </p:txBody>
        </p:sp>
        <p:sp>
          <p:nvSpPr>
            <p:cNvPr id="8" name="Text Box 11"/>
            <p:cNvSpPr txBox="1">
              <a:spLocks noChangeArrowheads="1"/>
            </p:cNvSpPr>
            <p:nvPr/>
          </p:nvSpPr>
          <p:spPr bwMode="auto">
            <a:xfrm>
              <a:off x="2699256" y="2027453"/>
              <a:ext cx="292735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defTabSz="6858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ES" sz="1600" b="1" dirty="0">
                  <a:solidFill>
                    <a:srgbClr val="800080"/>
                  </a:solidFill>
                  <a:latin typeface="Calibri" pitchFamily="34" charset="0"/>
                </a:rPr>
                <a:t>ORGANIZACIONES</a:t>
              </a:r>
              <a:endParaRPr lang="es-ES" sz="1600" dirty="0">
                <a:solidFill>
                  <a:srgbClr val="000000"/>
                </a:solidFill>
                <a:latin typeface="Calibri" pitchFamily="34" charset="0"/>
              </a:endParaRPr>
            </a:p>
          </p:txBody>
        </p:sp>
        <p:sp>
          <p:nvSpPr>
            <p:cNvPr id="9" name="Text Box 16"/>
            <p:cNvSpPr txBox="1">
              <a:spLocks noChangeArrowheads="1"/>
            </p:cNvSpPr>
            <p:nvPr/>
          </p:nvSpPr>
          <p:spPr bwMode="auto">
            <a:xfrm>
              <a:off x="2748756" y="5433276"/>
              <a:ext cx="275113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defTabSz="6858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ES" sz="1600" b="1" dirty="0">
                  <a:solidFill>
                    <a:srgbClr val="800080"/>
                  </a:solidFill>
                  <a:latin typeface="Calibri" pitchFamily="34" charset="0"/>
                </a:rPr>
                <a:t>TRABAJADORES</a:t>
              </a:r>
            </a:p>
          </p:txBody>
        </p:sp>
      </p:grp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2301768" y="1623193"/>
            <a:ext cx="2258328" cy="794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r>
              <a:rPr lang="es-ES" sz="1600" b="1" dirty="0">
                <a:solidFill>
                  <a:srgbClr val="000000"/>
                </a:solidFill>
                <a:latin typeface="Calibri" pitchFamily="34" charset="0"/>
              </a:rPr>
              <a:t>Teoría del Capital </a:t>
            </a:r>
            <a:r>
              <a:rPr lang="es-ES" sz="1600" b="1" dirty="0" smtClean="0">
                <a:solidFill>
                  <a:srgbClr val="000000"/>
                </a:solidFill>
                <a:latin typeface="Calibri" pitchFamily="34" charset="0"/>
              </a:rPr>
              <a:t>Humano</a:t>
            </a:r>
            <a:endParaRPr lang="es-ES" sz="16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2929207" y="4075280"/>
            <a:ext cx="5158496" cy="1306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r>
              <a:rPr lang="en-US" sz="1600" u="sng" dirty="0" err="1">
                <a:solidFill>
                  <a:srgbClr val="0000FF"/>
                </a:solidFill>
                <a:latin typeface="Calibri" pitchFamily="34" charset="0"/>
              </a:rPr>
              <a:t>Expectativas</a:t>
            </a:r>
            <a:r>
              <a:rPr lang="en-US" sz="1600" u="sng" dirty="0">
                <a:solidFill>
                  <a:srgbClr val="0000FF"/>
                </a:solidFill>
                <a:latin typeface="Calibri" pitchFamily="34" charset="0"/>
              </a:rPr>
              <a:t> de </a:t>
            </a:r>
            <a:r>
              <a:rPr lang="en-US" sz="1600" u="sng" dirty="0" err="1">
                <a:solidFill>
                  <a:srgbClr val="0000FF"/>
                </a:solidFill>
                <a:latin typeface="Calibri" pitchFamily="34" charset="0"/>
              </a:rPr>
              <a:t>sanciones</a:t>
            </a:r>
            <a:endParaRPr lang="en-US" sz="1600" u="sng" dirty="0">
              <a:solidFill>
                <a:srgbClr val="0000FF"/>
              </a:solidFill>
              <a:latin typeface="Calibri" pitchFamily="34" charset="0"/>
            </a:endParaRPr>
          </a:p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FF"/>
              </a:solidFill>
              <a:latin typeface="Calibri" pitchFamily="34" charset="0"/>
            </a:endParaRPr>
          </a:p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err="1">
                <a:solidFill>
                  <a:srgbClr val="0000FF"/>
                </a:solidFill>
                <a:latin typeface="Calibri" pitchFamily="34" charset="0"/>
              </a:rPr>
              <a:t>Socialización</a:t>
            </a:r>
            <a:r>
              <a:rPr lang="en-US" sz="2000" b="1" dirty="0">
                <a:solidFill>
                  <a:srgbClr val="0000FF"/>
                </a:solidFill>
                <a:latin typeface="Calibri" pitchFamily="34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Calibri" pitchFamily="34" charset="0"/>
              </a:rPr>
              <a:t>diferencial</a:t>
            </a:r>
            <a:r>
              <a:rPr lang="en-US" sz="2000" dirty="0">
                <a:solidFill>
                  <a:srgbClr val="0000FF"/>
                </a:solidFill>
                <a:latin typeface="Calibri" pitchFamily="34" charset="0"/>
              </a:rPr>
              <a:t>: </a:t>
            </a:r>
          </a:p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0000FF"/>
                </a:solidFill>
                <a:latin typeface="Calibri" pitchFamily="34" charset="0"/>
              </a:rPr>
              <a:t>  </a:t>
            </a:r>
            <a:r>
              <a:rPr lang="en-US" sz="1600" dirty="0" err="1" smtClean="0">
                <a:solidFill>
                  <a:srgbClr val="0000FF"/>
                </a:solidFill>
                <a:latin typeface="Calibri" pitchFamily="34" charset="0"/>
              </a:rPr>
              <a:t>Teoría</a:t>
            </a:r>
            <a:r>
              <a:rPr lang="en-US" sz="1600" dirty="0" smtClean="0">
                <a:solidFill>
                  <a:srgbClr val="0000FF"/>
                </a:solidFill>
                <a:latin typeface="Calibri" pitchFamily="34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latin typeface="Calibri" pitchFamily="34" charset="0"/>
              </a:rPr>
              <a:t>de </a:t>
            </a:r>
            <a:r>
              <a:rPr lang="en-US" sz="1600" dirty="0" smtClean="0">
                <a:solidFill>
                  <a:srgbClr val="0000FF"/>
                </a:solidFill>
                <a:latin typeface="Calibri" pitchFamily="34" charset="0"/>
              </a:rPr>
              <a:t>las </a:t>
            </a:r>
            <a:r>
              <a:rPr lang="en-US" sz="1600" dirty="0" err="1">
                <a:solidFill>
                  <a:srgbClr val="0000FF"/>
                </a:solidFill>
                <a:latin typeface="Calibri" pitchFamily="34" charset="0"/>
              </a:rPr>
              <a:t>preferencias</a:t>
            </a:r>
            <a:r>
              <a:rPr lang="en-US" sz="1600" dirty="0">
                <a:solidFill>
                  <a:srgbClr val="0000FF"/>
                </a:solidFill>
                <a:latin typeface="Calibri" pitchFamily="34" charset="0"/>
              </a:rPr>
              <a:t> (C. Hakim)</a:t>
            </a:r>
            <a:endParaRPr lang="es-ES" sz="1600" b="1" dirty="0">
              <a:solidFill>
                <a:srgbClr val="800080"/>
              </a:solidFill>
              <a:latin typeface="Calibri" pitchFamily="34" charset="0"/>
            </a:endParaRPr>
          </a:p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r>
              <a:rPr lang="es-ES" sz="1600" dirty="0" smtClean="0">
                <a:solidFill>
                  <a:srgbClr val="0000FF"/>
                </a:solidFill>
                <a:latin typeface="Calibri" pitchFamily="34" charset="0"/>
              </a:rPr>
              <a:t>Auto-evaluación (Etiquetamiento y </a:t>
            </a:r>
            <a:r>
              <a:rPr lang="es-ES" sz="1600" u="sng" dirty="0" smtClean="0">
                <a:solidFill>
                  <a:srgbClr val="0000FF"/>
                </a:solidFill>
                <a:latin typeface="Calibri" pitchFamily="34" charset="0"/>
              </a:rPr>
              <a:t>Profecía </a:t>
            </a:r>
            <a:r>
              <a:rPr lang="es-ES" sz="1600" u="sng" dirty="0" err="1" smtClean="0">
                <a:solidFill>
                  <a:srgbClr val="0000FF"/>
                </a:solidFill>
                <a:latin typeface="Calibri" pitchFamily="34" charset="0"/>
              </a:rPr>
              <a:t>autocumplida</a:t>
            </a:r>
            <a:r>
              <a:rPr lang="es-ES" sz="1600" dirty="0" smtClean="0">
                <a:solidFill>
                  <a:srgbClr val="0000FF"/>
                </a:solidFill>
                <a:latin typeface="Calibri" pitchFamily="34" charset="0"/>
              </a:rPr>
              <a:t>)</a:t>
            </a:r>
            <a:endParaRPr lang="en-US" sz="1600" dirty="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15" name="Text Box 17"/>
          <p:cNvSpPr txBox="1">
            <a:spLocks noChangeArrowheads="1"/>
          </p:cNvSpPr>
          <p:nvPr/>
        </p:nvSpPr>
        <p:spPr bwMode="auto">
          <a:xfrm>
            <a:off x="3823360" y="1372954"/>
            <a:ext cx="3343053" cy="11218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r>
              <a:rPr lang="es-ES" sz="1600" dirty="0">
                <a:solidFill>
                  <a:srgbClr val="0000FF"/>
                </a:solidFill>
                <a:latin typeface="Calibri" pitchFamily="34" charset="0"/>
              </a:rPr>
              <a:t>Discriminación directa: Estereotipos</a:t>
            </a:r>
          </a:p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r>
              <a:rPr lang="es-ES" sz="1600" dirty="0" smtClean="0">
                <a:solidFill>
                  <a:srgbClr val="000000"/>
                </a:solidFill>
                <a:latin typeface="Calibri" pitchFamily="34" charset="0"/>
              </a:rPr>
              <a:t>Redes sociales</a:t>
            </a:r>
            <a:endParaRPr lang="es-ES" sz="1600" dirty="0">
              <a:solidFill>
                <a:srgbClr val="000000"/>
              </a:solidFill>
              <a:latin typeface="Calibri" pitchFamily="34" charset="0"/>
            </a:endParaRPr>
          </a:p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endParaRPr lang="es-ES" sz="16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7093745" y="1509714"/>
            <a:ext cx="2793104" cy="90785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defTabSz="685800" fontAlgn="base">
              <a:spcBef>
                <a:spcPct val="0"/>
              </a:spcBef>
              <a:spcAft>
                <a:spcPct val="0"/>
              </a:spcAft>
            </a:pPr>
            <a:r>
              <a:rPr lang="es-ES" sz="1600" b="1" dirty="0">
                <a:solidFill>
                  <a:srgbClr val="000000"/>
                </a:solidFill>
                <a:latin typeface="Calibri" pitchFamily="34" charset="0"/>
              </a:rPr>
              <a:t>Teoría de la Segmentación </a:t>
            </a:r>
          </a:p>
          <a:p>
            <a:pPr algn="r" defTabSz="685800" fontAlgn="base">
              <a:spcBef>
                <a:spcPct val="0"/>
              </a:spcBef>
              <a:spcAft>
                <a:spcPct val="0"/>
              </a:spcAft>
            </a:pPr>
            <a:r>
              <a:rPr lang="es-ES" sz="1600" b="1" dirty="0">
                <a:solidFill>
                  <a:srgbClr val="000000"/>
                </a:solidFill>
                <a:latin typeface="Calibri" pitchFamily="34" charset="0"/>
              </a:rPr>
              <a:t>Mercados Internos de Trabajo</a:t>
            </a:r>
            <a:endParaRPr lang="es-ES" sz="1600" dirty="0">
              <a:solidFill>
                <a:srgbClr val="000000"/>
              </a:solidFill>
              <a:latin typeface="Calibri" pitchFamily="34" charset="0"/>
            </a:endParaRPr>
          </a:p>
          <a:p>
            <a:pPr algn="r" defTabSz="685800" fontAlgn="base">
              <a:spcBef>
                <a:spcPct val="0"/>
              </a:spcBef>
              <a:spcAft>
                <a:spcPct val="0"/>
              </a:spcAft>
            </a:pPr>
            <a:r>
              <a:rPr lang="es-ES" sz="1600" u="sng" dirty="0" smtClean="0">
                <a:solidFill>
                  <a:srgbClr val="000000"/>
                </a:solidFill>
                <a:latin typeface="Calibri" pitchFamily="34" charset="0"/>
              </a:rPr>
              <a:t>Discriminación </a:t>
            </a:r>
            <a:r>
              <a:rPr lang="es-ES" sz="1600" u="sng" dirty="0">
                <a:solidFill>
                  <a:srgbClr val="000000"/>
                </a:solidFill>
                <a:latin typeface="Calibri" pitchFamily="34" charset="0"/>
              </a:rPr>
              <a:t>estadística</a:t>
            </a:r>
          </a:p>
          <a:p>
            <a:pPr algn="r" defTabSz="685800" fontAlgn="base">
              <a:spcBef>
                <a:spcPct val="0"/>
              </a:spcBef>
              <a:spcAft>
                <a:spcPct val="0"/>
              </a:spcAft>
            </a:pPr>
            <a:endParaRPr lang="es-ES" sz="16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6555804" y="2316778"/>
            <a:ext cx="333104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" sz="1600" kern="0" dirty="0" smtClean="0">
                <a:solidFill>
                  <a:srgbClr val="0000FF"/>
                </a:solidFill>
                <a:latin typeface="Calibri" panose="020F0502020204030204"/>
              </a:rPr>
              <a:t>Teoría </a:t>
            </a:r>
            <a:r>
              <a:rPr lang="es-ES" sz="1600" kern="0" dirty="0">
                <a:solidFill>
                  <a:srgbClr val="0000FF"/>
                </a:solidFill>
                <a:latin typeface="Calibri" panose="020F0502020204030204"/>
              </a:rPr>
              <a:t>de las colas </a:t>
            </a:r>
            <a:endParaRPr lang="es-ES" sz="1600" kern="0" dirty="0" smtClean="0">
              <a:solidFill>
                <a:srgbClr val="0000FF"/>
              </a:solidFill>
              <a:latin typeface="Calibri" panose="020F0502020204030204"/>
            </a:endParaRPr>
          </a:p>
          <a:p>
            <a:pPr algn="r"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" sz="1600" kern="0" dirty="0" smtClean="0">
                <a:solidFill>
                  <a:srgbClr val="0000FF"/>
                </a:solidFill>
                <a:latin typeface="Calibri" panose="020F0502020204030204"/>
              </a:rPr>
              <a:t>(</a:t>
            </a:r>
            <a:r>
              <a:rPr lang="es-ES" sz="1600" kern="0" dirty="0" err="1">
                <a:solidFill>
                  <a:srgbClr val="0000FF"/>
                </a:solidFill>
                <a:latin typeface="Calibri" panose="020F0502020204030204"/>
              </a:rPr>
              <a:t>Thurow</a:t>
            </a:r>
            <a:r>
              <a:rPr lang="es-ES" sz="1600" kern="0" dirty="0">
                <a:solidFill>
                  <a:srgbClr val="0000FF"/>
                </a:solidFill>
                <a:latin typeface="Calibri" panose="020F0502020204030204"/>
              </a:rPr>
              <a:t>; </a:t>
            </a:r>
            <a:r>
              <a:rPr lang="es-ES" sz="1600" kern="0" dirty="0" err="1">
                <a:solidFill>
                  <a:srgbClr val="0000FF"/>
                </a:solidFill>
                <a:latin typeface="Calibri" panose="020F0502020204030204"/>
              </a:rPr>
              <a:t>Reskin</a:t>
            </a:r>
            <a:r>
              <a:rPr lang="es-ES" sz="1600" kern="0" dirty="0">
                <a:solidFill>
                  <a:srgbClr val="0000FF"/>
                </a:solidFill>
                <a:latin typeface="Calibri" panose="020F0502020204030204"/>
              </a:rPr>
              <a:t> y </a:t>
            </a:r>
            <a:r>
              <a:rPr lang="es-ES" sz="1600" kern="0" dirty="0" err="1" smtClean="0">
                <a:solidFill>
                  <a:srgbClr val="0000FF"/>
                </a:solidFill>
                <a:latin typeface="Calibri" panose="020F0502020204030204"/>
              </a:rPr>
              <a:t>Roos</a:t>
            </a:r>
            <a:r>
              <a:rPr lang="es-ES" sz="1600" kern="0" dirty="0" smtClean="0">
                <a:solidFill>
                  <a:srgbClr val="0000FF"/>
                </a:solidFill>
                <a:latin typeface="Calibri" panose="020F0502020204030204"/>
              </a:rPr>
              <a:t>)</a:t>
            </a:r>
            <a:endParaRPr lang="es-ES" sz="1600" kern="0" dirty="0">
              <a:solidFill>
                <a:srgbClr val="0000FF"/>
              </a:solidFill>
              <a:latin typeface="Calibri" panose="020F0502020204030204"/>
            </a:endParaRPr>
          </a:p>
          <a:p>
            <a:pPr algn="r"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ES" sz="2000" i="1" kern="0" dirty="0" smtClean="0">
              <a:solidFill>
                <a:srgbClr val="0000FF"/>
              </a:solidFill>
              <a:latin typeface="Calibri" panose="020F0502020204030204"/>
            </a:endParaRPr>
          </a:p>
          <a:p>
            <a:pPr algn="r"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ES" sz="2000" i="1" kern="0" dirty="0">
              <a:solidFill>
                <a:srgbClr val="0000FF"/>
              </a:solidFill>
              <a:latin typeface="Calibri" panose="020F0502020204030204"/>
            </a:endParaRPr>
          </a:p>
          <a:p>
            <a:pPr algn="r"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ES" sz="2000" i="1" kern="0" dirty="0">
              <a:solidFill>
                <a:srgbClr val="0000FF"/>
              </a:solidFill>
              <a:latin typeface="Calibri" panose="020F0502020204030204"/>
            </a:endParaRPr>
          </a:p>
          <a:p>
            <a:pPr algn="r"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" sz="2000" i="1" kern="0" dirty="0" smtClean="0">
                <a:solidFill>
                  <a:srgbClr val="0000FF"/>
                </a:solidFill>
                <a:latin typeface="Calibri" panose="020F0502020204030204"/>
              </a:rPr>
              <a:t>Patriarcado</a:t>
            </a:r>
            <a:r>
              <a:rPr lang="es-ES" sz="1600" i="1" kern="0" dirty="0">
                <a:solidFill>
                  <a:srgbClr val="0000FF"/>
                </a:solidFill>
                <a:latin typeface="Calibri" panose="020F0502020204030204"/>
              </a:rPr>
              <a:t>:</a:t>
            </a:r>
          </a:p>
          <a:p>
            <a:pPr algn="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sz="1600" kern="0" dirty="0">
                <a:solidFill>
                  <a:srgbClr val="0000FF"/>
                </a:solidFill>
              </a:rPr>
              <a:t>Modelos de Estado y Doble jornada</a:t>
            </a:r>
          </a:p>
          <a:p>
            <a:pPr algn="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sz="1600" kern="0" dirty="0" smtClean="0">
                <a:solidFill>
                  <a:srgbClr val="0000FF"/>
                </a:solidFill>
                <a:latin typeface="Calibri" panose="020F0502020204030204"/>
              </a:rPr>
              <a:t>Discriminación institucional</a:t>
            </a:r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 bwMode="auto">
          <a:xfrm>
            <a:off x="794508" y="441014"/>
            <a:ext cx="7931224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s-ES" sz="3200" kern="0" dirty="0">
                <a:solidFill>
                  <a:srgbClr val="800080"/>
                </a:solidFill>
                <a:latin typeface="Calibri" pitchFamily="34" charset="0"/>
              </a:rPr>
              <a:t>Perspectivas teóricas en </a:t>
            </a:r>
            <a:br>
              <a:rPr lang="es-ES" sz="3200" kern="0" dirty="0">
                <a:solidFill>
                  <a:srgbClr val="800080"/>
                </a:solidFill>
                <a:latin typeface="Calibri" pitchFamily="34" charset="0"/>
              </a:rPr>
            </a:br>
            <a:r>
              <a:rPr lang="es-ES" sz="3200" kern="0" dirty="0">
                <a:solidFill>
                  <a:srgbClr val="800080"/>
                </a:solidFill>
                <a:latin typeface="Calibri" pitchFamily="34" charset="0"/>
              </a:rPr>
              <a:t>el estudio de la división sexual del trabajo</a:t>
            </a:r>
          </a:p>
        </p:txBody>
      </p: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7693204" y="0"/>
            <a:ext cx="4495800" cy="9144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80008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 sz="2800" b="1" dirty="0">
                <a:solidFill>
                  <a:srgbClr val="000000"/>
                </a:solidFill>
                <a:latin typeface="Arial" pitchFamily="34" charset="0"/>
              </a:rPr>
              <a:t>♂♂♂♂</a:t>
            </a:r>
            <a:r>
              <a:rPr lang="es-ES" sz="2800" b="1" dirty="0">
                <a:solidFill>
                  <a:srgbClr val="800080"/>
                </a:solidFill>
                <a:latin typeface="Arial" pitchFamily="34" charset="0"/>
              </a:rPr>
              <a:t>♀</a:t>
            </a:r>
            <a:r>
              <a:rPr lang="es-ES" sz="2800" b="1" dirty="0">
                <a:solidFill>
                  <a:srgbClr val="000000"/>
                </a:solidFill>
                <a:latin typeface="Arial" pitchFamily="34" charset="0"/>
              </a:rPr>
              <a:t>♂♂♂♂</a:t>
            </a:r>
            <a:r>
              <a:rPr lang="es-ES" sz="2800" b="1" dirty="0">
                <a:solidFill>
                  <a:srgbClr val="800080"/>
                </a:solidFill>
                <a:latin typeface="Arial" pitchFamily="34" charset="0"/>
              </a:rPr>
              <a:t>♀</a:t>
            </a:r>
            <a:r>
              <a:rPr lang="es-ES" sz="2800" b="1" dirty="0">
                <a:solidFill>
                  <a:srgbClr val="000000"/>
                </a:solidFill>
                <a:latin typeface="Arial" pitchFamily="34" charset="0"/>
              </a:rPr>
              <a:t>♂♂♂♂</a:t>
            </a:r>
            <a:r>
              <a:rPr lang="es-ES" sz="2800" b="1" dirty="0">
                <a:solidFill>
                  <a:srgbClr val="800080"/>
                </a:solidFill>
                <a:latin typeface="Arial" pitchFamily="34" charset="0"/>
              </a:rPr>
              <a:t>♀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 sz="2800" b="1" dirty="0">
                <a:solidFill>
                  <a:srgbClr val="000000"/>
                </a:solidFill>
                <a:latin typeface="Arial" pitchFamily="34" charset="0"/>
              </a:rPr>
              <a:t>♂♂♂♂</a:t>
            </a:r>
            <a:r>
              <a:rPr lang="es-ES" sz="2800" b="1" dirty="0">
                <a:solidFill>
                  <a:srgbClr val="800080"/>
                </a:solidFill>
                <a:latin typeface="Arial" pitchFamily="34" charset="0"/>
              </a:rPr>
              <a:t>♀</a:t>
            </a:r>
            <a:r>
              <a:rPr lang="es-ES" sz="2800" b="1" dirty="0">
                <a:solidFill>
                  <a:srgbClr val="000000"/>
                </a:solidFill>
                <a:latin typeface="Arial" pitchFamily="34" charset="0"/>
              </a:rPr>
              <a:t>♂♂♂♂</a:t>
            </a:r>
            <a:r>
              <a:rPr lang="es-ES" sz="2800" b="1" dirty="0">
                <a:solidFill>
                  <a:srgbClr val="800080"/>
                </a:solidFill>
                <a:latin typeface="Arial" pitchFamily="34" charset="0"/>
              </a:rPr>
              <a:t>♀</a:t>
            </a:r>
            <a:r>
              <a:rPr lang="es-ES" sz="2800" b="1" dirty="0">
                <a:solidFill>
                  <a:srgbClr val="000000"/>
                </a:solidFill>
                <a:latin typeface="Arial" pitchFamily="34" charset="0"/>
              </a:rPr>
              <a:t>♂♂♂♂</a:t>
            </a:r>
            <a:r>
              <a:rPr lang="es-ES" sz="2800" b="1" dirty="0">
                <a:solidFill>
                  <a:srgbClr val="800080"/>
                </a:solidFill>
                <a:latin typeface="Arial" pitchFamily="34" charset="0"/>
              </a:rPr>
              <a:t>♀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2743200" y="5669659"/>
            <a:ext cx="56355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sz="1600" dirty="0">
                <a:solidFill>
                  <a:srgbClr val="0000FF"/>
                </a:solidFill>
                <a:latin typeface="Calibri" pitchFamily="34" charset="0"/>
              </a:rPr>
              <a:t>Evolución</a:t>
            </a:r>
            <a:r>
              <a:rPr lang="es-ES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s-ES" sz="1600" dirty="0">
                <a:solidFill>
                  <a:srgbClr val="0000FF"/>
                </a:solidFill>
                <a:latin typeface="Calibri" pitchFamily="34" charset="0"/>
              </a:rPr>
              <a:t>del esencialismo de </a:t>
            </a:r>
            <a:r>
              <a:rPr lang="es-ES" sz="1600" dirty="0" smtClean="0">
                <a:solidFill>
                  <a:srgbClr val="0000FF"/>
                </a:solidFill>
                <a:latin typeface="Calibri" pitchFamily="34" charset="0"/>
              </a:rPr>
              <a:t>género (</a:t>
            </a:r>
            <a:r>
              <a:rPr lang="es-ES" sz="1600" dirty="0">
                <a:solidFill>
                  <a:srgbClr val="0000FF"/>
                </a:solidFill>
                <a:latin typeface="Calibri" pitchFamily="34" charset="0"/>
              </a:rPr>
              <a:t>M. Charles)</a:t>
            </a:r>
          </a:p>
        </p:txBody>
      </p:sp>
    </p:spTree>
    <p:extLst>
      <p:ext uri="{BB962C8B-B14F-4D97-AF65-F5344CB8AC3E}">
        <p14:creationId xmlns:p14="http://schemas.microsoft.com/office/powerpoint/2010/main" val="2941929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5" grpId="0"/>
      <p:bldP spid="16" grpId="0" animBg="1"/>
      <p:bldP spid="17" grpId="0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70831" y="-18510"/>
            <a:ext cx="4621169" cy="117663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495338"/>
            <a:ext cx="10515600" cy="1325563"/>
          </a:xfrm>
        </p:spPr>
        <p:txBody>
          <a:bodyPr>
            <a:normAutofit/>
          </a:bodyPr>
          <a:lstStyle/>
          <a:p>
            <a:r>
              <a:rPr lang="es-ES" sz="3200" kern="0" dirty="0" smtClean="0">
                <a:solidFill>
                  <a:srgbClr val="800080"/>
                </a:solidFill>
                <a:latin typeface="Calibri" pitchFamily="34" charset="0"/>
              </a:rPr>
              <a:t>Discriminación y</a:t>
            </a:r>
            <a:r>
              <a:rPr lang="es-ES" sz="3200" kern="0" dirty="0">
                <a:solidFill>
                  <a:srgbClr val="800080"/>
                </a:solidFill>
                <a:latin typeface="Calibri" pitchFamily="34" charset="0"/>
              </a:rPr>
              <a:t/>
            </a:r>
            <a:br>
              <a:rPr lang="es-ES" sz="3200" kern="0" dirty="0">
                <a:solidFill>
                  <a:srgbClr val="800080"/>
                </a:solidFill>
                <a:latin typeface="Calibri" pitchFamily="34" charset="0"/>
              </a:rPr>
            </a:br>
            <a:r>
              <a:rPr lang="es-ES" sz="3200" kern="0" dirty="0" smtClean="0">
                <a:solidFill>
                  <a:srgbClr val="800080"/>
                </a:solidFill>
                <a:latin typeface="Calibri" pitchFamily="34" charset="0"/>
              </a:rPr>
              <a:t>Segregación laboral</a:t>
            </a:r>
            <a:endParaRPr lang="es-ES" sz="3200" kern="0" dirty="0">
              <a:solidFill>
                <a:srgbClr val="800080"/>
              </a:solidFill>
              <a:latin typeface="Calibri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s-ES" sz="2400" b="1" i="1" dirty="0">
                <a:solidFill>
                  <a:schemeClr val="bg1">
                    <a:lumMod val="65000"/>
                  </a:schemeClr>
                </a:solidFill>
              </a:rPr>
              <a:t>Discriminación salarial dentro del </a:t>
            </a:r>
            <a:r>
              <a:rPr lang="es-ES" sz="2400" b="1" i="1" dirty="0" smtClean="0">
                <a:solidFill>
                  <a:schemeClr val="bg1">
                    <a:lumMod val="65000"/>
                  </a:schemeClr>
                </a:solidFill>
              </a:rPr>
              <a:t>trabajo </a:t>
            </a:r>
            <a:r>
              <a:rPr lang="es-ES" sz="2400" dirty="0" smtClean="0">
                <a:solidFill>
                  <a:schemeClr val="bg1">
                    <a:lumMod val="65000"/>
                  </a:schemeClr>
                </a:solidFill>
              </a:rPr>
              <a:t>-&gt; En sectores integrados cuando se remunera de forma distinta a mujeres y hombres (ej. empleadas de recepción y porteros)</a:t>
            </a:r>
            <a:endParaRPr lang="es-ES" sz="2400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s-ES" sz="2400" b="1" i="1" dirty="0"/>
              <a:t>Discriminación en la asignación de los trabajadores(as) a los puestos</a:t>
            </a:r>
            <a:r>
              <a:rPr lang="es-ES" sz="2400" b="1" dirty="0"/>
              <a:t> </a:t>
            </a:r>
            <a:r>
              <a:rPr lang="es-ES" sz="2400" dirty="0" smtClean="0">
                <a:ea typeface="Calibri" panose="020F0502020204030204" pitchFamily="34" charset="0"/>
                <a:cs typeface="Calibri" panose="020F0502020204030204" pitchFamily="34" charset="0"/>
              </a:rPr>
              <a:t>-&gt;</a:t>
            </a:r>
            <a:r>
              <a:rPr lang="es-ES" sz="2400" dirty="0" smtClean="0"/>
              <a:t> Una proporción alta de mujeres se concentra </a:t>
            </a:r>
            <a:r>
              <a:rPr lang="es-ES" sz="2400" dirty="0">
                <a:ea typeface="Calibri" panose="020F0502020204030204" pitchFamily="34" charset="0"/>
                <a:cs typeface="Calibri" panose="020F0502020204030204" pitchFamily="34" charset="0"/>
              </a:rPr>
              <a:t>en trabajos que demandan menor cualificación y </a:t>
            </a:r>
            <a:r>
              <a:rPr lang="es-ES" sz="2400" dirty="0">
                <a:solidFill>
                  <a:srgbClr val="7030A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en empresas, industrias o procesos productivos con menor productividad que los </a:t>
            </a:r>
            <a:r>
              <a:rPr lang="es-ES" sz="2400" dirty="0" smtClean="0">
                <a:solidFill>
                  <a:srgbClr val="7030A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masculinos 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s-ES" sz="2400" b="1" i="1" dirty="0" smtClean="0"/>
              <a:t>Discriminación en la valoración </a:t>
            </a:r>
            <a:r>
              <a:rPr lang="es-ES" sz="2400" dirty="0" smtClean="0"/>
              <a:t>-&gt; </a:t>
            </a:r>
            <a:r>
              <a:rPr lang="es-ES" sz="2400" dirty="0" smtClean="0">
                <a:ea typeface="Calibri" panose="020F0502020204030204" pitchFamily="34" charset="0"/>
                <a:cs typeface="Calibri" panose="020F0502020204030204" pitchFamily="34" charset="0"/>
              </a:rPr>
              <a:t>los trabajos femeninos no demandan menos cualificación, sino cualificación distinta. </a:t>
            </a:r>
            <a:r>
              <a:rPr lang="es-ES" sz="2400" dirty="0"/>
              <a:t>L</a:t>
            </a:r>
            <a:r>
              <a:rPr lang="es-ES" sz="2400" dirty="0" smtClean="0"/>
              <a:t>as cualificaciones se valoran más o menos según las posean mayoritariamente los varones o las mujeres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2702599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520262" y="295742"/>
            <a:ext cx="9258594" cy="883568"/>
          </a:xfrm>
        </p:spPr>
        <p:txBody>
          <a:bodyPr/>
          <a:lstStyle/>
          <a:p>
            <a:pPr algn="l" eaLnBrk="1" hangingPunct="1"/>
            <a:r>
              <a:rPr lang="es-ES" sz="3200" dirty="0">
                <a:solidFill>
                  <a:srgbClr val="800080"/>
                </a:solidFill>
                <a:latin typeface="Calibri" pitchFamily="34" charset="0"/>
              </a:rPr>
              <a:t>Frente a </a:t>
            </a:r>
            <a:r>
              <a:rPr lang="es-ES" sz="3200" dirty="0" smtClean="0">
                <a:solidFill>
                  <a:srgbClr val="800080"/>
                </a:solidFill>
                <a:latin typeface="Calibri" pitchFamily="34" charset="0"/>
              </a:rPr>
              <a:t>los motivos</a:t>
            </a:r>
            <a:r>
              <a:rPr lang="es-ES" sz="3200" dirty="0">
                <a:solidFill>
                  <a:srgbClr val="800080"/>
                </a:solidFill>
                <a:latin typeface="Calibri" pitchFamily="34" charset="0"/>
              </a:rPr>
              <a:t/>
            </a:r>
            <a:br>
              <a:rPr lang="es-ES" sz="3200" dirty="0">
                <a:solidFill>
                  <a:srgbClr val="800080"/>
                </a:solidFill>
                <a:latin typeface="Calibri" pitchFamily="34" charset="0"/>
              </a:rPr>
            </a:br>
            <a:r>
              <a:rPr lang="es-ES" sz="3200" dirty="0">
                <a:solidFill>
                  <a:srgbClr val="800080"/>
                </a:solidFill>
                <a:latin typeface="Calibri" pitchFamily="34" charset="0"/>
              </a:rPr>
              <a:t>los MECANISMOS</a:t>
            </a:r>
          </a:p>
        </p:txBody>
      </p:sp>
      <p:sp>
        <p:nvSpPr>
          <p:cNvPr id="6149" name="Text Box 14"/>
          <p:cNvSpPr txBox="1">
            <a:spLocks noChangeArrowheads="1"/>
          </p:cNvSpPr>
          <p:nvPr/>
        </p:nvSpPr>
        <p:spPr bwMode="auto">
          <a:xfrm>
            <a:off x="7696200" y="0"/>
            <a:ext cx="4495800" cy="9144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80008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 sz="2800" b="1" dirty="0">
                <a:solidFill>
                  <a:srgbClr val="000000"/>
                </a:solidFill>
                <a:latin typeface="Arial" pitchFamily="34" charset="0"/>
              </a:rPr>
              <a:t>♂♂♂♂</a:t>
            </a:r>
            <a:r>
              <a:rPr lang="es-ES" sz="2800" b="1" dirty="0">
                <a:solidFill>
                  <a:srgbClr val="800080"/>
                </a:solidFill>
                <a:latin typeface="Arial" pitchFamily="34" charset="0"/>
              </a:rPr>
              <a:t>♀</a:t>
            </a:r>
            <a:r>
              <a:rPr lang="es-ES" sz="2800" b="1" dirty="0">
                <a:solidFill>
                  <a:srgbClr val="000000"/>
                </a:solidFill>
                <a:latin typeface="Arial" pitchFamily="34" charset="0"/>
              </a:rPr>
              <a:t>♂♂♂♂</a:t>
            </a:r>
            <a:r>
              <a:rPr lang="es-ES" sz="2800" b="1" dirty="0">
                <a:solidFill>
                  <a:srgbClr val="800080"/>
                </a:solidFill>
                <a:latin typeface="Arial" pitchFamily="34" charset="0"/>
              </a:rPr>
              <a:t>♀</a:t>
            </a:r>
            <a:r>
              <a:rPr lang="es-ES" sz="2800" b="1" dirty="0">
                <a:solidFill>
                  <a:srgbClr val="000000"/>
                </a:solidFill>
                <a:latin typeface="Arial" pitchFamily="34" charset="0"/>
              </a:rPr>
              <a:t>♂♂♂♂</a:t>
            </a:r>
            <a:r>
              <a:rPr lang="es-ES" sz="2800" b="1" dirty="0">
                <a:solidFill>
                  <a:srgbClr val="800080"/>
                </a:solidFill>
                <a:latin typeface="Arial" pitchFamily="34" charset="0"/>
              </a:rPr>
              <a:t>♀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 sz="2800" b="1" dirty="0">
                <a:solidFill>
                  <a:srgbClr val="000000"/>
                </a:solidFill>
                <a:latin typeface="Arial" pitchFamily="34" charset="0"/>
              </a:rPr>
              <a:t>♂♂♂♂</a:t>
            </a:r>
            <a:r>
              <a:rPr lang="es-ES" sz="2800" b="1" dirty="0">
                <a:solidFill>
                  <a:srgbClr val="800080"/>
                </a:solidFill>
                <a:latin typeface="Arial" pitchFamily="34" charset="0"/>
              </a:rPr>
              <a:t>♀</a:t>
            </a:r>
            <a:r>
              <a:rPr lang="es-ES" sz="2800" b="1" dirty="0">
                <a:solidFill>
                  <a:srgbClr val="000000"/>
                </a:solidFill>
                <a:latin typeface="Arial" pitchFamily="34" charset="0"/>
              </a:rPr>
              <a:t>♂♂♂♂</a:t>
            </a:r>
            <a:r>
              <a:rPr lang="es-ES" sz="2800" b="1" dirty="0">
                <a:solidFill>
                  <a:srgbClr val="800080"/>
                </a:solidFill>
                <a:latin typeface="Arial" pitchFamily="34" charset="0"/>
              </a:rPr>
              <a:t>♀</a:t>
            </a:r>
            <a:r>
              <a:rPr lang="es-ES" sz="2800" b="1" dirty="0">
                <a:solidFill>
                  <a:srgbClr val="000000"/>
                </a:solidFill>
                <a:latin typeface="Arial" pitchFamily="34" charset="0"/>
              </a:rPr>
              <a:t>♂♂♂♂</a:t>
            </a:r>
            <a:r>
              <a:rPr lang="es-ES" sz="2800" b="1" dirty="0">
                <a:solidFill>
                  <a:srgbClr val="800080"/>
                </a:solidFill>
                <a:latin typeface="Arial" pitchFamily="34" charset="0"/>
              </a:rPr>
              <a:t>♀</a:t>
            </a:r>
          </a:p>
        </p:txBody>
      </p:sp>
      <p:sp>
        <p:nvSpPr>
          <p:cNvPr id="4" name="Rectángulo 3"/>
          <p:cNvSpPr/>
          <p:nvPr/>
        </p:nvSpPr>
        <p:spPr>
          <a:xfrm>
            <a:off x="662151" y="5680887"/>
            <a:ext cx="952687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12140" indent="-612140" fontAlgn="base">
              <a:spcBef>
                <a:spcPts val="600"/>
              </a:spcBef>
              <a:spcAft>
                <a:spcPts val="600"/>
              </a:spcAft>
            </a:pPr>
            <a:r>
              <a:rPr lang="en-US" sz="1400" dirty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Calibri" panose="020F0502020204030204" pitchFamily="34" charset="0"/>
              </a:rPr>
              <a:t>Reskin, B. F. </a:t>
            </a:r>
            <a:r>
              <a:rPr lang="en-US" sz="1400" dirty="0">
                <a:solidFill>
                  <a:srgbClr val="000000"/>
                </a:solidFill>
                <a:latin typeface="Times New Roman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(2003). </a:t>
            </a:r>
            <a:r>
              <a:rPr lang="en-GB" sz="1400" dirty="0">
                <a:solidFill>
                  <a:srgbClr val="000000"/>
                </a:solidFill>
                <a:latin typeface="Times New Roman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Including mechanisms in our models of </a:t>
            </a:r>
            <a:r>
              <a:rPr lang="en-GB" sz="1400" dirty="0" err="1">
                <a:solidFill>
                  <a:srgbClr val="000000"/>
                </a:solidFill>
                <a:latin typeface="Times New Roman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ascriptive</a:t>
            </a:r>
            <a:r>
              <a:rPr lang="en-GB" sz="1400" dirty="0">
                <a:solidFill>
                  <a:srgbClr val="000000"/>
                </a:solidFill>
                <a:latin typeface="Times New Roman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inequality. </a:t>
            </a:r>
            <a:r>
              <a:rPr lang="es-ES" sz="1400" i="1" dirty="0">
                <a:solidFill>
                  <a:srgbClr val="000000"/>
                </a:solidFill>
                <a:latin typeface="Times New Roman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American </a:t>
            </a:r>
            <a:r>
              <a:rPr lang="es-ES" sz="1400" i="1" dirty="0" err="1">
                <a:solidFill>
                  <a:srgbClr val="000000"/>
                </a:solidFill>
                <a:latin typeface="Times New Roman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Sociological</a:t>
            </a:r>
            <a:r>
              <a:rPr lang="es-ES" sz="1400" i="1" dirty="0">
                <a:solidFill>
                  <a:srgbClr val="000000"/>
                </a:solidFill>
                <a:latin typeface="Times New Roman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s-ES" sz="1400" i="1" dirty="0" err="1">
                <a:solidFill>
                  <a:srgbClr val="000000"/>
                </a:solidFill>
                <a:latin typeface="Times New Roman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Review</a:t>
            </a:r>
            <a:r>
              <a:rPr lang="es-ES" sz="1400" dirty="0">
                <a:solidFill>
                  <a:srgbClr val="000000"/>
                </a:solidFill>
                <a:latin typeface="Times New Roman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, 68, 1-21</a:t>
            </a:r>
            <a:r>
              <a:rPr lang="es-ES" sz="1200" dirty="0">
                <a:solidFill>
                  <a:srgbClr val="000000"/>
                </a:solidFill>
                <a:latin typeface="Times New Roman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es-ES" sz="12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2152" y="1981434"/>
            <a:ext cx="8828776" cy="3629608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662152" y="1257211"/>
            <a:ext cx="91167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s-E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Modelo causal de relación entre los mecanismos de asignación diferidos y próximos y la desigualdad adscriptiva</a:t>
            </a:r>
          </a:p>
        </p:txBody>
      </p:sp>
      <p:sp>
        <p:nvSpPr>
          <p:cNvPr id="7" name="Rectángulo 6"/>
          <p:cNvSpPr/>
          <p:nvPr/>
        </p:nvSpPr>
        <p:spPr>
          <a:xfrm>
            <a:off x="6109732" y="2051279"/>
            <a:ext cx="468018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 sz="1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s-ES" sz="1400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las prácticas a través de las cuales los empleadores y sus agentes </a:t>
            </a:r>
            <a:r>
              <a:rPr lang="es-ES" sz="1400" i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vinculan </a:t>
            </a:r>
            <a:r>
              <a:rPr lang="es-ES" sz="1400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las características adscriptivas de sus trabajadores con los resultados del trabajo</a:t>
            </a:r>
            <a:r>
              <a:rPr lang="es-ES" sz="1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” (</a:t>
            </a:r>
            <a:r>
              <a:rPr lang="es-ES" sz="1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Reskin</a:t>
            </a:r>
            <a:r>
              <a:rPr lang="es-ES" sz="1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2003: 12)</a:t>
            </a:r>
            <a:endParaRPr lang="es-ES" sz="1400" dirty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6432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title"/>
          </p:nvPr>
        </p:nvSpPr>
        <p:spPr>
          <a:xfrm>
            <a:off x="140159" y="193129"/>
            <a:ext cx="4999400" cy="898451"/>
          </a:xfrm>
        </p:spPr>
        <p:txBody>
          <a:bodyPr/>
          <a:lstStyle/>
          <a:p>
            <a:pPr algn="l" eaLnBrk="1" hangingPunct="1"/>
            <a:r>
              <a:rPr lang="es-ES" sz="3200" dirty="0">
                <a:solidFill>
                  <a:srgbClr val="800080"/>
                </a:solidFill>
                <a:latin typeface="Calibri" pitchFamily="34" charset="0"/>
              </a:rPr>
              <a:t>Ocupaciones analizadas</a:t>
            </a:r>
            <a:endParaRPr lang="en-GB" sz="3200" dirty="0">
              <a:solidFill>
                <a:srgbClr val="800080"/>
              </a:solidFill>
              <a:latin typeface="Calibri" pitchFamily="34" charset="0"/>
            </a:endParaRPr>
          </a:p>
        </p:txBody>
      </p:sp>
      <p:sp>
        <p:nvSpPr>
          <p:cNvPr id="13315" name="Text Box 4"/>
          <p:cNvSpPr txBox="1">
            <a:spLocks noChangeArrowheads="1"/>
          </p:cNvSpPr>
          <p:nvPr/>
        </p:nvSpPr>
        <p:spPr bwMode="auto">
          <a:xfrm>
            <a:off x="7696200" y="0"/>
            <a:ext cx="4495800" cy="9144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80008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ES" sz="2800" b="1" dirty="0">
                <a:solidFill>
                  <a:srgbClr val="000000"/>
                </a:solidFill>
                <a:latin typeface="Arial" pitchFamily="34" charset="0"/>
              </a:rPr>
              <a:t>♂♂♂♂</a:t>
            </a:r>
            <a:r>
              <a:rPr lang="es-ES" sz="2800" b="1" dirty="0">
                <a:solidFill>
                  <a:srgbClr val="800080"/>
                </a:solidFill>
                <a:latin typeface="Arial" pitchFamily="34" charset="0"/>
              </a:rPr>
              <a:t>♀</a:t>
            </a:r>
            <a:r>
              <a:rPr lang="es-ES" sz="2800" b="1" dirty="0">
                <a:solidFill>
                  <a:srgbClr val="000000"/>
                </a:solidFill>
                <a:latin typeface="Arial" pitchFamily="34" charset="0"/>
              </a:rPr>
              <a:t>♂♂♂♂</a:t>
            </a:r>
            <a:r>
              <a:rPr lang="es-ES" sz="2800" b="1" dirty="0">
                <a:solidFill>
                  <a:srgbClr val="800080"/>
                </a:solidFill>
                <a:latin typeface="Arial" pitchFamily="34" charset="0"/>
              </a:rPr>
              <a:t>♀</a:t>
            </a:r>
            <a:r>
              <a:rPr lang="es-ES" sz="2800" b="1" dirty="0">
                <a:solidFill>
                  <a:srgbClr val="000000"/>
                </a:solidFill>
                <a:latin typeface="Arial" pitchFamily="34" charset="0"/>
              </a:rPr>
              <a:t>♂♂♂♂</a:t>
            </a:r>
            <a:r>
              <a:rPr lang="es-ES" sz="2800" b="1" dirty="0">
                <a:solidFill>
                  <a:srgbClr val="800080"/>
                </a:solidFill>
                <a:latin typeface="Arial" pitchFamily="34" charset="0"/>
              </a:rPr>
              <a:t>♀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ES" sz="2800" b="1" dirty="0">
                <a:solidFill>
                  <a:srgbClr val="000000"/>
                </a:solidFill>
                <a:latin typeface="Arial" pitchFamily="34" charset="0"/>
              </a:rPr>
              <a:t>♂♂♂♂</a:t>
            </a:r>
            <a:r>
              <a:rPr lang="es-ES" sz="2800" b="1" dirty="0">
                <a:solidFill>
                  <a:srgbClr val="800080"/>
                </a:solidFill>
                <a:latin typeface="Arial" pitchFamily="34" charset="0"/>
              </a:rPr>
              <a:t>♀</a:t>
            </a:r>
            <a:r>
              <a:rPr lang="es-ES" sz="2800" b="1" dirty="0">
                <a:solidFill>
                  <a:srgbClr val="000000"/>
                </a:solidFill>
                <a:latin typeface="Arial" pitchFamily="34" charset="0"/>
              </a:rPr>
              <a:t>♂♂♂♂</a:t>
            </a:r>
            <a:r>
              <a:rPr lang="es-ES" sz="2800" b="1" dirty="0">
                <a:solidFill>
                  <a:srgbClr val="800080"/>
                </a:solidFill>
                <a:latin typeface="Arial" pitchFamily="34" charset="0"/>
              </a:rPr>
              <a:t>♀</a:t>
            </a:r>
            <a:r>
              <a:rPr lang="es-ES" sz="2800" b="1" dirty="0">
                <a:solidFill>
                  <a:srgbClr val="000000"/>
                </a:solidFill>
                <a:latin typeface="Arial" pitchFamily="34" charset="0"/>
              </a:rPr>
              <a:t>♂♂♂♂</a:t>
            </a:r>
            <a:r>
              <a:rPr lang="es-ES" sz="2800" b="1" dirty="0">
                <a:solidFill>
                  <a:srgbClr val="800080"/>
                </a:solidFill>
                <a:latin typeface="Arial" pitchFamily="34" charset="0"/>
              </a:rPr>
              <a:t>♀</a:t>
            </a:r>
          </a:p>
        </p:txBody>
      </p:sp>
      <p:graphicFrame>
        <p:nvGraphicFramePr>
          <p:cNvPr id="6" name="Marcador de contenid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476934"/>
              </p:ext>
            </p:extLst>
          </p:nvPr>
        </p:nvGraphicFramePr>
        <p:xfrm>
          <a:off x="378767" y="914400"/>
          <a:ext cx="11524199" cy="4992199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3639221">
                  <a:extLst>
                    <a:ext uri="{9D8B030D-6E8A-4147-A177-3AD203B41FA5}">
                      <a16:colId xmlns:a16="http://schemas.microsoft.com/office/drawing/2014/main" val="2786117217"/>
                    </a:ext>
                  </a:extLst>
                </a:gridCol>
                <a:gridCol w="4144668">
                  <a:extLst>
                    <a:ext uri="{9D8B030D-6E8A-4147-A177-3AD203B41FA5}">
                      <a16:colId xmlns:a16="http://schemas.microsoft.com/office/drawing/2014/main" val="2314499145"/>
                    </a:ext>
                  </a:extLst>
                </a:gridCol>
                <a:gridCol w="3740310">
                  <a:extLst>
                    <a:ext uri="{9D8B030D-6E8A-4147-A177-3AD203B41FA5}">
                      <a16:colId xmlns:a16="http://schemas.microsoft.com/office/drawing/2014/main" val="1708919749"/>
                    </a:ext>
                  </a:extLst>
                </a:gridCol>
              </a:tblGrid>
              <a:tr h="30230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/>
                      <a:r>
                        <a:rPr lang="es-ES" dirty="0" smtClean="0"/>
                        <a:t>RESPONSABLE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/>
                      <a:r>
                        <a:rPr lang="es-ES" dirty="0" smtClean="0"/>
                        <a:t>SECTOR</a:t>
                      </a:r>
                      <a:r>
                        <a:rPr lang="es-ES" baseline="0" dirty="0" smtClean="0"/>
                        <a:t> U OCUPACIÓN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/>
                      <a:r>
                        <a:rPr lang="es-ES" dirty="0" smtClean="0"/>
                        <a:t>% DE MUJERES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0455879"/>
                  </a:ext>
                </a:extLst>
              </a:tr>
              <a:tr h="67087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800" u="none" strike="noStrike" kern="1200" cap="none" normalizeH="0" baseline="0" noProof="0" dirty="0" smtClean="0">
                          <a:ln>
                            <a:noFill/>
                          </a:ln>
                          <a:effectLst/>
                        </a:rPr>
                        <a:t>U. de Valencia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800" b="1" u="none" strike="noStrike" kern="1200" cap="none" normalizeH="0" baseline="0" noProof="0" dirty="0" smtClean="0">
                          <a:ln>
                            <a:noFill/>
                          </a:ln>
                          <a:effectLst/>
                        </a:rPr>
                        <a:t>T. </a:t>
                      </a:r>
                      <a:r>
                        <a:rPr kumimoji="0" lang="es-ES" sz="1800" b="1" u="none" strike="noStrike" kern="1200" cap="none" normalizeH="0" baseline="0" noProof="0" dirty="0" err="1" smtClean="0">
                          <a:ln>
                            <a:noFill/>
                          </a:ln>
                          <a:effectLst/>
                        </a:rPr>
                        <a:t>Empar</a:t>
                      </a:r>
                      <a:r>
                        <a:rPr kumimoji="0" lang="es-ES" sz="1800" b="1" u="none" strike="noStrike" kern="1200" cap="none" normalizeH="0" baseline="0" noProof="0" dirty="0" smtClean="0">
                          <a:ln>
                            <a:noFill/>
                          </a:ln>
                          <a:effectLst/>
                        </a:rPr>
                        <a:t> Aguado </a:t>
                      </a:r>
                      <a:r>
                        <a:rPr kumimoji="0" lang="es-ES" sz="1800" b="1" u="none" strike="noStrike" kern="1200" cap="none" normalizeH="0" baseline="0" noProof="0" dirty="0" err="1" smtClean="0">
                          <a:ln>
                            <a:noFill/>
                          </a:ln>
                          <a:effectLst/>
                        </a:rPr>
                        <a:t>Bloise</a:t>
                      </a:r>
                      <a:endParaRPr kumimoji="0" lang="es-ES" sz="1800" b="1" i="1" u="none" strike="noStrike" kern="1200" cap="none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s-ES" sz="18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Estibadoras portuarias</a:t>
                      </a:r>
                      <a:endParaRPr kumimoji="0" lang="es-ES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T="45710" marB="45710" horzOverflow="overflow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kumimoji="0" lang="es-E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En Valencia el 10%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kumimoji="0" lang="es-E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En Algeciras el 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64731275"/>
                  </a:ext>
                </a:extLst>
              </a:tr>
              <a:tr h="56651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u="none" strike="noStrike" kern="1200" cap="none" normalizeH="0" baseline="0" noProof="0" dirty="0" smtClean="0">
                          <a:ln>
                            <a:noFill/>
                          </a:ln>
                          <a:effectLst/>
                        </a:rPr>
                        <a:t>U Complutense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u="none" strike="noStrike" kern="1200" cap="none" normalizeH="0" baseline="0" noProof="0" dirty="0" smtClean="0">
                          <a:ln>
                            <a:noFill/>
                          </a:ln>
                          <a:effectLst/>
                        </a:rPr>
                        <a:t>Esmeralda Ballesteros</a:t>
                      </a:r>
                      <a:endParaRPr kumimoji="0" lang="es-ES" sz="1800" b="1" i="1" u="none" strike="noStrike" kern="1200" cap="none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s-ES" sz="1800" u="none" strike="noStrike" kern="1200" cap="none" normalizeH="0" baseline="0" noProof="0" dirty="0" smtClean="0">
                          <a:ln>
                            <a:noFill/>
                          </a:ln>
                          <a:effectLst/>
                        </a:rPr>
                        <a:t>Maquinistas de RENFE</a:t>
                      </a:r>
                      <a:endParaRPr kumimoji="0" lang="es-ES" sz="1800" b="0" i="0" u="none" strike="noStrike" kern="1200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endParaRPr kumimoji="0" lang="es-E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T="45710" marB="45710" horzOverflow="overflow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1,2%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kumimoji="0" lang="es-ES" sz="1800" u="none" strike="noStrike" kern="1200" cap="none" normalizeH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85615210"/>
                  </a:ext>
                </a:extLst>
              </a:tr>
              <a:tr h="56651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U de Murcia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Ana Belén Fdez. </a:t>
                      </a:r>
                      <a:r>
                        <a:rPr kumimoji="0" lang="es-ES" sz="18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Casado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s-ES" sz="1800" u="none" strike="noStrike" kern="1200" cap="none" normalizeH="0" baseline="0" noProof="0" dirty="0" smtClean="0">
                          <a:ln>
                            <a:noFill/>
                          </a:ln>
                          <a:effectLst/>
                        </a:rPr>
                        <a:t>Técnicas Informáticas (FP medio y superior)</a:t>
                      </a:r>
                      <a:endParaRPr kumimoji="0" lang="es-ES" sz="1800" b="0" i="0" u="none" strike="noStrike" kern="1200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T="45710" marB="45710" horzOverflow="overflow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kumimoji="0" lang="es-E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Estudiando en 2012: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s-E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- FP2 º Medio: 13,2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s-E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- FP2 º Superior: 17,3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42984559"/>
                  </a:ext>
                </a:extLst>
              </a:tr>
              <a:tr h="74938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U de Oviedo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Marta Ibáñez</a:t>
                      </a:r>
                      <a:endParaRPr kumimoji="0" lang="en-GB" sz="1800" b="1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s-ES" sz="1800" u="none" strike="noStrike" kern="1200" cap="none" normalizeH="0" baseline="0" noProof="0" dirty="0" smtClean="0">
                          <a:ln>
                            <a:noFill/>
                          </a:ln>
                          <a:effectLst/>
                        </a:rPr>
                        <a:t>Policía Nacional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s-ES" sz="18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Construcción/ pintura</a:t>
                      </a:r>
                      <a:endParaRPr kumimoji="0" lang="es-ES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T="45710" marB="45710" horzOverflow="overflow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kumimoji="0" lang="es-E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12,7 (2012)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kumimoji="0" lang="es-E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&lt; 6%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81133577"/>
                  </a:ext>
                </a:extLst>
              </a:tr>
              <a:tr h="56651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U de Valladolid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Mª del Mar Maira </a:t>
                      </a:r>
                      <a:endParaRPr kumimoji="0" lang="en-GB" sz="1800" b="1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s-ES" sz="18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Reparación de vehículos de motor</a:t>
                      </a:r>
                      <a:endParaRPr kumimoji="0" lang="en-GB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T="45710" marB="45710" horzOverflow="overflow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kumimoji="0" lang="es-E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En empresas de &lt; 10 trabajadores, 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kumimoji="0" lang="es-E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&lt; de 5%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80409753"/>
                  </a:ext>
                </a:extLst>
              </a:tr>
              <a:tr h="56651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ISTAS - Instituto Sindical de Trabajo Ambiente y Salud -CCOO</a:t>
                      </a:r>
                      <a:r>
                        <a:rPr kumimoji="0" lang="en-GB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es-ES" sz="18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Claudia </a:t>
                      </a:r>
                      <a:r>
                        <a:rPr kumimoji="0" lang="es-ES" sz="1800" b="1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Narock</a:t>
                      </a:r>
                      <a:endParaRPr kumimoji="0" lang="en-GB" sz="1800" b="1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s-ES" sz="1800" u="none" strike="noStrike" kern="1200" cap="none" normalizeH="0" baseline="0" noProof="0" dirty="0" smtClean="0">
                          <a:ln>
                            <a:noFill/>
                          </a:ln>
                          <a:effectLst/>
                        </a:rPr>
                        <a:t>Pilotos de compañías aéreas</a:t>
                      </a:r>
                      <a:endParaRPr kumimoji="0" lang="es-ES" sz="1800" b="0" i="0" u="none" strike="noStrike" kern="1200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endParaRPr kumimoji="0" lang="en-GB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T="45710" marB="45710" horzOverflow="overflow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3,5%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kumimoji="0" lang="es-ES" sz="1800" u="none" strike="noStrike" kern="1200" cap="none" normalizeH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403906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9962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">
      <a:dk1>
        <a:srgbClr val="000000"/>
      </a:dk1>
      <a:lt1>
        <a:srgbClr val="FFFFFF"/>
      </a:lt1>
      <a:dk2>
        <a:srgbClr val="800080"/>
      </a:dk2>
      <a:lt2>
        <a:srgbClr val="808080"/>
      </a:lt2>
      <a:accent1>
        <a:srgbClr val="FFE1FF"/>
      </a:accent1>
      <a:accent2>
        <a:srgbClr val="3333CC"/>
      </a:accent2>
      <a:accent3>
        <a:srgbClr val="FFFFFF"/>
      </a:accent3>
      <a:accent4>
        <a:srgbClr val="000000"/>
      </a:accent4>
      <a:accent5>
        <a:srgbClr val="FFEEFF"/>
      </a:accent5>
      <a:accent6>
        <a:srgbClr val="2D2DB9"/>
      </a:accent6>
      <a:hlink>
        <a:srgbClr val="CCCCFF"/>
      </a:hlink>
      <a:folHlink>
        <a:srgbClr val="B2B2B2"/>
      </a:folHlink>
    </a:clrScheme>
    <a:fontScheme name="Diseño predeterminad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9947</TotalTime>
  <Words>1296</Words>
  <Application>Microsoft Office PowerPoint</Application>
  <PresentationFormat>Panorámica</PresentationFormat>
  <Paragraphs>230</Paragraphs>
  <Slides>16</Slides>
  <Notes>9</Notes>
  <HiddenSlides>0</HiddenSlides>
  <MMClips>0</MMClips>
  <ScaleCrop>false</ScaleCrop>
  <HeadingPairs>
    <vt:vector size="8" baseType="variant">
      <vt:variant>
        <vt:lpstr>Fuentes usadas</vt:lpstr>
      </vt:variant>
      <vt:variant>
        <vt:i4>7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6" baseType="lpstr">
      <vt:lpstr>Arial</vt:lpstr>
      <vt:lpstr>Calibri</vt:lpstr>
      <vt:lpstr>Calibri Light</vt:lpstr>
      <vt:lpstr>Courier New</vt:lpstr>
      <vt:lpstr>Times New Roman</vt:lpstr>
      <vt:lpstr>Truetypewriter PolyglOTT</vt:lpstr>
      <vt:lpstr>Wingdings</vt:lpstr>
      <vt:lpstr>Diseño predeterminado</vt:lpstr>
      <vt:lpstr>Tema de Office</vt:lpstr>
      <vt:lpstr>Documento</vt:lpstr>
      <vt:lpstr>Mujeres en mundos de hombres  La segregación laboral a través de los estudios de caso</vt:lpstr>
      <vt:lpstr>Brecha salarial</vt:lpstr>
      <vt:lpstr>La segregación ocupacional NO disminuye (1/2)</vt:lpstr>
      <vt:lpstr>La segregación ocupacional NO disminuye (2/2)</vt:lpstr>
      <vt:lpstr>La concentración ocupacional</vt:lpstr>
      <vt:lpstr>Presentación de PowerPoint</vt:lpstr>
      <vt:lpstr>Discriminación y Segregación laboral</vt:lpstr>
      <vt:lpstr>Frente a los motivos los MECANISMOS</vt:lpstr>
      <vt:lpstr>Ocupaciones analizadas</vt:lpstr>
      <vt:lpstr>Material primario</vt:lpstr>
      <vt:lpstr>Trayectorias</vt:lpstr>
      <vt:lpstr>Decisión de entrada (formación)</vt:lpstr>
      <vt:lpstr>Acceso (de asalariadas)</vt:lpstr>
      <vt:lpstr>Trayectoria</vt:lpstr>
      <vt:lpstr>CONCLUSIONES</vt:lpstr>
      <vt:lpstr>SIGUIENTES PASOS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MARTA IBAÑEZ PASCUAL</dc:creator>
  <cp:lastModifiedBy>MARTA IBAÑEZ PASCUAL</cp:lastModifiedBy>
  <cp:revision>57</cp:revision>
  <dcterms:created xsi:type="dcterms:W3CDTF">2016-09-08T08:38:53Z</dcterms:created>
  <dcterms:modified xsi:type="dcterms:W3CDTF">2016-09-24T10:42:11Z</dcterms:modified>
</cp:coreProperties>
</file>