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8" r:id="rId12"/>
    <p:sldId id="264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0649" autoAdjust="0"/>
  </p:normalViewPr>
  <p:slideViewPr>
    <p:cSldViewPr snapToGrid="0">
      <p:cViewPr varScale="1">
        <p:scale>
          <a:sx n="59" d="100"/>
          <a:sy n="59" d="100"/>
        </p:scale>
        <p:origin x="108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CD8EB-A553-4AC4-AE32-F5F70810E99E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DE9A9-4115-4984-925B-A676C0CF1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92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 subrayado:</a:t>
            </a:r>
            <a:r>
              <a:rPr lang="es-ES" baseline="0" dirty="0" smtClean="0"/>
              <a:t> el juego de la profecía </a:t>
            </a:r>
            <a:r>
              <a:rPr lang="es-ES" baseline="0" dirty="0" err="1" smtClean="0"/>
              <a:t>autocumplica</a:t>
            </a:r>
            <a:r>
              <a:rPr lang="es-ES" baseline="0" dirty="0" smtClean="0"/>
              <a:t>. Las expectativas negativas dificultan la incorporación. Las empresas se apoyan en la FALACIA ECOLÓGICA. PIONERAS.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72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Problemas metodológicos en los análisis basados en los motivos: </a:t>
            </a:r>
          </a:p>
          <a:p>
            <a:pPr marL="228600" indent="-228600">
              <a:buAutoNum type="arabicPeriod"/>
            </a:pPr>
            <a:r>
              <a:rPr lang="es-ES" dirty="0" smtClean="0"/>
              <a:t>No pueden ser testadas empíricamente, pues los motivos pertenecen al fuero interno individual, siendo en muchos casos desconocidos para el propio actor, (además de que motivos distintos puedan producir resultados similares). </a:t>
            </a:r>
          </a:p>
          <a:p>
            <a:pPr marL="228600" indent="-228600">
              <a:buAutoNum type="arabicPeriod"/>
            </a:pPr>
            <a:r>
              <a:rPr lang="es-ES" dirty="0" smtClean="0"/>
              <a:t>A eso se suma que la unidad de análisis es individual, no sólo porque se entienda que los motivos son individuales; también porque los investigadores suelen acudir a cuestionarios y bases de datos individuales, en los que las características recogidas son de tipo socio-demográfico. “</a:t>
            </a:r>
            <a:r>
              <a:rPr lang="es-ES" i="1" u="none" dirty="0" smtClean="0">
                <a:solidFill>
                  <a:schemeClr val="accent2"/>
                </a:solidFill>
              </a:rPr>
              <a:t>Las explicaciones de nivel individual son las únicas explicaciones posibles con datos individuales</a:t>
            </a:r>
            <a:r>
              <a:rPr lang="es-ES" dirty="0" smtClean="0"/>
              <a:t>” (: 6).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54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DD23B8-B9FA-4D48-AC8F-5F7F89F9EC8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240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DD23B8-B9FA-4D48-AC8F-5F7F89F9EC8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" dirty="0" smtClean="0"/>
              <a:t>FLC: Fundación Laboral de la Construcción (órgano paritario)</a:t>
            </a:r>
          </a:p>
          <a:p>
            <a:pPr eaLnBrk="1" hangingPunct="1"/>
            <a:r>
              <a:rPr lang="es-ES" dirty="0" smtClean="0"/>
              <a:t>Tipologías</a:t>
            </a:r>
            <a:r>
              <a:rPr lang="es-ES" baseline="0" dirty="0" smtClean="0"/>
              <a:t> de trayectorias. Muestreo por saturación de trayectorias.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5899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“Movimientos laborales típicos dentro de segmentos de mercado de trabajo”</a:t>
            </a:r>
          </a:p>
          <a:p>
            <a:r>
              <a:rPr lang="es-ES" dirty="0" smtClean="0"/>
              <a:t>Frente a “carrera laboral” (historia laboral de un individuo)</a:t>
            </a:r>
          </a:p>
          <a:p>
            <a:r>
              <a:rPr lang="es-ES" dirty="0" smtClean="0"/>
              <a:t>Elementos comunes a una porción de la fuerza de trabajo: presupone una estructura del mercado laboral</a:t>
            </a:r>
          </a:p>
          <a:p>
            <a:r>
              <a:rPr lang="es-ES" dirty="0" smtClean="0"/>
              <a:t>Modelizar (tipos ideales) pautas de movilidad/permanencia/toma de decisiones... de mujeres en trabajos tradicionalmente masculinos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58680-5BA3-4BC0-8B74-DD82D56236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798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Transparencia y rendición de cuentas del agente decisor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409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328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828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E9A9-4115-4984-925B-A676C0CF10F2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17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2E0C5-12F6-4D02-9029-4D0B97FE6D0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7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9289A-D702-4BA6-A2D5-25E9642FF4C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6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9A3BD-89E2-4F16-B3B3-976B2F71589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38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49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046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5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012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23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218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4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0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3DB1-0D53-425E-B58F-25387716F28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1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066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00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93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8A7E-C45D-42A9-AE59-0E921E5EF3B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4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C6A43-780D-4B1B-8D46-0E74F03A5EA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4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B5E0-532A-470D-AC5B-AB61631D409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2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3B42-E218-4DB7-9116-C6028AF3650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0CB17-F73E-487A-BF45-426839FCCA7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877B-8DC9-48FB-97FD-E87E6C9ED8F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60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1EE8C-0954-4437-B65C-09B1BCEA8FA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927909-0025-4BD4-9328-74F0F21FA43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7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FF35-FBCA-41A7-B847-A0A4BBECE618}" type="datetimeFigureOut">
              <a:rPr lang="es-ES" smtClean="0"/>
              <a:t>24/09/2016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FBFA-A153-4962-AB7B-3F8BAF007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msssi.gob.es/ssi/igualdadOportunidades/iEmpleo/Igualdad_salarial/Brecha_salarial_III.pdf" TargetMode="Externa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5216" y="1875143"/>
            <a:ext cx="8496944" cy="2286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800080"/>
                </a:solidFill>
                <a:latin typeface="Calibri" pitchFamily="34" charset="0"/>
              </a:rPr>
              <a:t>Mujeres en mundos de hombres</a:t>
            </a:r>
            <a:r>
              <a:rPr lang="en-GB" dirty="0" smtClean="0">
                <a:solidFill>
                  <a:srgbClr val="80008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rgbClr val="800080"/>
                </a:solidFill>
                <a:latin typeface="Calibri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80008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rgbClr val="800080"/>
                </a:solidFill>
                <a:latin typeface="Calibri" pitchFamily="34" charset="0"/>
              </a:rPr>
              <a:t>La segregación laboral a través de los estudios de caso</a:t>
            </a:r>
            <a:endParaRPr lang="es-ES" sz="24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2051" name="Text Box 7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6400800" cy="1447800"/>
          </a:xfr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</a:p>
          <a:p>
            <a:pPr algn="l">
              <a:spcBef>
                <a:spcPct val="0"/>
              </a:spcBef>
            </a:pP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</a:p>
          <a:p>
            <a:pPr algn="l">
              <a:spcBef>
                <a:spcPct val="0"/>
              </a:spcBef>
            </a:pP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  <a:r>
              <a:rPr lang="es-ES" sz="2800" b="1" dirty="0">
                <a:latin typeface="Calibri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Calibri" pitchFamily="34" charset="0"/>
              </a:rPr>
              <a:t>♀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-52252" y="4613834"/>
            <a:ext cx="6505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- Plan Nacional </a:t>
            </a:r>
            <a:r>
              <a:rPr lang="es-ES" sz="1400" dirty="0" err="1" smtClean="0">
                <a:solidFill>
                  <a:srgbClr val="800080"/>
                </a:solidFill>
                <a:latin typeface="Calibri" pitchFamily="34" charset="0"/>
              </a:rPr>
              <a:t>I+D+i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: 2015-2018, (</a:t>
            </a:r>
            <a:r>
              <a:rPr lang="es-ES" sz="1400" b="1" dirty="0" smtClean="0">
                <a:solidFill>
                  <a:srgbClr val="800080"/>
                </a:solidFill>
                <a:latin typeface="Calibri" pitchFamily="34" charset="0"/>
              </a:rPr>
              <a:t>CSO2014-54339-P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); 2012-2014, (</a:t>
            </a:r>
            <a:r>
              <a:rPr lang="es-ES" sz="1400" b="1" dirty="0" smtClean="0">
                <a:solidFill>
                  <a:srgbClr val="800080"/>
                </a:solidFill>
                <a:latin typeface="Calibri" pitchFamily="34" charset="0"/>
              </a:rPr>
              <a:t>FEM2011-25228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- Programa para estancias: (</a:t>
            </a:r>
            <a:r>
              <a:rPr lang="es-ES" sz="1400" b="1" dirty="0" smtClean="0">
                <a:solidFill>
                  <a:srgbClr val="800080"/>
                </a:solidFill>
                <a:latin typeface="Calibri" pitchFamily="34" charset="0"/>
              </a:rPr>
              <a:t>PRX12/00464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- Programa Operativo FEDER del Principado de Asturias 2007-2013 y el PCTI de la </a:t>
            </a:r>
            <a:r>
              <a:rPr lang="es-ES" sz="1400" dirty="0" err="1" smtClean="0">
                <a:solidFill>
                  <a:srgbClr val="800080"/>
                </a:solidFill>
                <a:latin typeface="Calibri" pitchFamily="34" charset="0"/>
              </a:rPr>
              <a:t>Viceconsejería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 de Ciencia y Tecnología (</a:t>
            </a:r>
            <a:r>
              <a:rPr lang="es-ES" sz="1400" b="1" dirty="0" smtClean="0">
                <a:solidFill>
                  <a:srgbClr val="800080"/>
                </a:solidFill>
                <a:latin typeface="Calibri" pitchFamily="34" charset="0"/>
              </a:rPr>
              <a:t>FC-09-PG09-07</a:t>
            </a:r>
            <a:r>
              <a:rPr lang="es-ES" sz="1400" dirty="0" smtClean="0">
                <a:solidFill>
                  <a:srgbClr val="800080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8311241" y="4504820"/>
            <a:ext cx="3590109" cy="1810759"/>
            <a:chOff x="8033655" y="3599441"/>
            <a:chExt cx="3590109" cy="1810759"/>
          </a:xfrm>
        </p:grpSpPr>
        <p:sp>
          <p:nvSpPr>
            <p:cNvPr id="2052" name="Rectangle 8"/>
            <p:cNvSpPr>
              <a:spLocks noChangeArrowheads="1"/>
            </p:cNvSpPr>
            <p:nvPr/>
          </p:nvSpPr>
          <p:spPr bwMode="auto">
            <a:xfrm>
              <a:off x="8033655" y="3599441"/>
              <a:ext cx="3590109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  <a:tab pos="190500" algn="l"/>
                </a:tabLst>
              </a:pP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Marta Ibáñez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Pascual</a:t>
              </a:r>
              <a:endParaRPr lang="en-GB" sz="24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101600" algn="l"/>
                  <a:tab pos="190500" algn="l"/>
                </a:tabLst>
              </a:pP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PTU</a:t>
              </a: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GB" sz="2400" dirty="0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de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Sociología</a:t>
              </a:r>
              <a:endParaRPr lang="en-GB" sz="24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3655" y="4430438"/>
              <a:ext cx="2300956" cy="979762"/>
            </a:xfrm>
            <a:prstGeom prst="rect">
              <a:avLst/>
            </a:prstGeom>
          </p:spPr>
        </p:pic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87" y="46344"/>
            <a:ext cx="6829425" cy="84666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60" y="101483"/>
            <a:ext cx="2020253" cy="74075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9200" y="252111"/>
            <a:ext cx="19621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110359" y="15950"/>
            <a:ext cx="5911401" cy="898451"/>
          </a:xfrm>
        </p:spPr>
        <p:txBody>
          <a:bodyPr/>
          <a:lstStyle/>
          <a:p>
            <a:pPr algn="l" eaLnBrk="1" hangingPunct="1"/>
            <a:r>
              <a:rPr lang="es-ES" sz="4000" dirty="0">
                <a:solidFill>
                  <a:srgbClr val="800080"/>
                </a:solidFill>
                <a:latin typeface="Calibri" pitchFamily="34" charset="0"/>
              </a:rPr>
              <a:t>Material primario</a:t>
            </a:r>
            <a:endParaRPr lang="en-GB" sz="40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graphicFrame>
        <p:nvGraphicFramePr>
          <p:cNvPr id="7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55622"/>
              </p:ext>
            </p:extLst>
          </p:nvPr>
        </p:nvGraphicFramePr>
        <p:xfrm>
          <a:off x="376174" y="1229277"/>
          <a:ext cx="11511025" cy="536769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49798">
                  <a:extLst>
                    <a:ext uri="{9D8B030D-6E8A-4147-A177-3AD203B41FA5}">
                      <a16:colId xmlns:a16="http://schemas.microsoft.com/office/drawing/2014/main" val="2786117217"/>
                    </a:ext>
                  </a:extLst>
                </a:gridCol>
                <a:gridCol w="3120063">
                  <a:extLst>
                    <a:ext uri="{9D8B030D-6E8A-4147-A177-3AD203B41FA5}">
                      <a16:colId xmlns:a16="http://schemas.microsoft.com/office/drawing/2014/main" val="2314499145"/>
                    </a:ext>
                  </a:extLst>
                </a:gridCol>
                <a:gridCol w="2820582">
                  <a:extLst>
                    <a:ext uri="{9D8B030D-6E8A-4147-A177-3AD203B41FA5}">
                      <a16:colId xmlns:a16="http://schemas.microsoft.com/office/drawing/2014/main" val="1708919749"/>
                    </a:ext>
                  </a:extLst>
                </a:gridCol>
                <a:gridCol w="2820582">
                  <a:extLst>
                    <a:ext uri="{9D8B030D-6E8A-4147-A177-3AD203B41FA5}">
                      <a16:colId xmlns:a16="http://schemas.microsoft.com/office/drawing/2014/main" val="3697937779"/>
                    </a:ext>
                  </a:extLst>
                </a:gridCol>
              </a:tblGrid>
              <a:tr h="3023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SECTOR</a:t>
                      </a:r>
                      <a:r>
                        <a:rPr lang="es-ES" baseline="0" dirty="0" smtClean="0"/>
                        <a:t> U OCUPACIÓN</a:t>
                      </a:r>
                      <a:endParaRPr lang="es-ES" dirty="0" smtClean="0"/>
                    </a:p>
                    <a:p>
                      <a:pPr algn="l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s-ES" dirty="0" smtClean="0"/>
                        <a:t>ENTREVISTAS A MUJERES TRABAJADORAS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s-ES" dirty="0" smtClean="0"/>
                        <a:t>ENTREVISTAS A VARONES Y EXPERTOS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OTRAS TÉCNICAS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455879"/>
                  </a:ext>
                </a:extLst>
              </a:tr>
              <a:tr h="670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Estibadoras portuarias</a:t>
                      </a:r>
                      <a:endParaRPr kumimoji="0" lang="es-E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 entrevistas grabadas, 4 no grabadas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 conversaciones con testigos privilegiados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731275"/>
                  </a:ext>
                </a:extLst>
              </a:tr>
              <a:tr h="670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Maquinistas de RENFE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  <a:endParaRPr kumimoji="0" lang="es-ES" sz="18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Auto-relatos biográficos focalizados: 23 mujeres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084438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Técnicas Informáticas (FP medio y superior)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</a:t>
                      </a:r>
                      <a:endParaRPr kumimoji="0" lang="es-E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 grupo de trabajo con expertos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615210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Policía Nacional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 </a:t>
                      </a:r>
                      <a:endParaRPr kumimoji="0" lang="es-ES" sz="18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Entrevistas a sindicalistas: 3 mujeres y 1 hombre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984559"/>
                  </a:ext>
                </a:extLst>
              </a:tr>
              <a:tr h="74938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Construcción/ pintura</a:t>
                      </a:r>
                    </a:p>
                    <a:p>
                      <a:endParaRPr lang="es-ES" dirty="0"/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17 alumnas de la FLC en 2010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 a trabajadoras en 2014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 a gerentes (FLC y ARPAS) en 2014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Dos grupos de discusión con empresarios (2005 y 2014)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133577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Reparación de vehículos de motor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 mujeres </a:t>
                      </a:r>
                      <a:endParaRPr kumimoji="0" lang="es-ES" sz="180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 propietarios/jefes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409753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Pilotos de compañías aéreas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  mujeres</a:t>
                      </a:r>
                      <a:endParaRPr kumimoji="0" lang="es-E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 varones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39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4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531" y="348344"/>
            <a:ext cx="7772400" cy="587152"/>
          </a:xfrm>
        </p:spPr>
        <p:txBody>
          <a:bodyPr/>
          <a:lstStyle/>
          <a:p>
            <a:pPr algn="l"/>
            <a:r>
              <a:rPr lang="es-ES" sz="3600" dirty="0"/>
              <a:t>Trayectorias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2531" y="1935000"/>
            <a:ext cx="4648567" cy="301977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831" y="-50646"/>
            <a:ext cx="4621169" cy="117663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70186" y="1250582"/>
            <a:ext cx="471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Secuencias laborales estructuradas, comunes a la experiencia de diversos trabajadores</a:t>
            </a:r>
            <a:endParaRPr lang="es-E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231100"/>
              </p:ext>
            </p:extLst>
          </p:nvPr>
        </p:nvGraphicFramePr>
        <p:xfrm>
          <a:off x="5598661" y="1573747"/>
          <a:ext cx="6593339" cy="415702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25871">
                  <a:extLst>
                    <a:ext uri="{9D8B030D-6E8A-4147-A177-3AD203B41FA5}">
                      <a16:colId xmlns:a16="http://schemas.microsoft.com/office/drawing/2014/main" val="2786117217"/>
                    </a:ext>
                  </a:extLst>
                </a:gridCol>
                <a:gridCol w="4267468">
                  <a:extLst>
                    <a:ext uri="{9D8B030D-6E8A-4147-A177-3AD203B41FA5}">
                      <a16:colId xmlns:a16="http://schemas.microsoft.com/office/drawing/2014/main" val="2314499145"/>
                    </a:ext>
                  </a:extLst>
                </a:gridCol>
              </a:tblGrid>
              <a:tr h="670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sz="1600" b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Maquinistas de RENFE</a:t>
                      </a:r>
                      <a:endParaRPr kumimoji="0" lang="es-ES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Carrera estable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Carrera desplazada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Carrera promocionada de otras divisiones</a:t>
                      </a:r>
                      <a:endParaRPr kumimoji="0" lang="es-ES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84438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Técnicas Informáticas (FP medio y superior)</a:t>
                      </a:r>
                      <a:endParaRPr kumimoji="0" lang="es-ES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Tienda de informática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Empresa informática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Administración</a:t>
                      </a:r>
                      <a:endParaRPr kumimoji="0" lang="es-ES" sz="14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254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85615210"/>
                  </a:ext>
                </a:extLst>
              </a:tr>
              <a:tr h="566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Construcción/ pintura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s-ES" sz="1400" b="1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Autónomas (pintoras)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s-ES" sz="140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 negocio familiar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s-ES" sz="140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Asalariadas: empresa tecnológica, gran empresa tradicional, </a:t>
                      </a:r>
                      <a:r>
                        <a:rPr kumimoji="0" lang="es-ES" sz="1400" b="1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micro empresa tradicional</a:t>
                      </a:r>
                      <a:r>
                        <a:rPr kumimoji="0" lang="es-ES" sz="140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400" b="1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oportunista 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242984559"/>
                  </a:ext>
                </a:extLst>
              </a:tr>
              <a:tr h="749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Reparación de vehículos de motor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140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 negocio familiar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140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Trayectoria fallida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981133577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ES" sz="160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Pilotos de compañías aéreas</a:t>
                      </a:r>
                      <a:endParaRPr kumimoji="0" lang="es-ES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La pionera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Las estables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kumimoji="0" lang="es-E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Las precarias</a:t>
                      </a:r>
                      <a:endParaRPr kumimoji="0" lang="es-ES" sz="14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409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4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Decisión de entrada (formación)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981200"/>
            <a:ext cx="4840014" cy="411480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INVISIBILIDAD 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Elección educativa desviante (Socialización de género)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Familia de origen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Expansión de la oferta de empleo (formación subvencionada)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5954110" y="1981200"/>
            <a:ext cx="532348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VISIBILIZAR</a:t>
            </a:r>
          </a:p>
          <a:p>
            <a:r>
              <a:rPr lang="es-ES" kern="0" dirty="0" smtClean="0">
                <a:solidFill>
                  <a:srgbClr val="00B050"/>
                </a:solidFill>
              </a:rPr>
              <a:t>En informática</a:t>
            </a:r>
          </a:p>
          <a:p>
            <a:r>
              <a:rPr lang="es-ES" kern="0" dirty="0" smtClean="0">
                <a:solidFill>
                  <a:srgbClr val="00B050"/>
                </a:solidFill>
              </a:rPr>
              <a:t>¿En mecánica?</a:t>
            </a:r>
          </a:p>
          <a:p>
            <a:pPr marL="0" indent="0">
              <a:buNone/>
            </a:pPr>
            <a:endParaRPr lang="es-ES" kern="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PASARELAS FORMATIVAS</a:t>
            </a:r>
          </a:p>
          <a:p>
            <a:pPr marL="0" indent="0"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(mecanismo social)</a:t>
            </a:r>
            <a:endParaRPr lang="es-ES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4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Acceso (de asalariadas)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399" y="1981200"/>
            <a:ext cx="7036905" cy="4114800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Dependencia del tipo de empresas (MECANISMO ORGANIZACIONAL):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Procesos de selección </a:t>
            </a:r>
            <a:r>
              <a:rPr lang="es-ES" sz="2800" dirty="0" err="1" smtClean="0">
                <a:solidFill>
                  <a:srgbClr val="FF0000"/>
                </a:solidFill>
              </a:rPr>
              <a:t>meritocráticos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Redes sociales (fuertes y débiles)</a:t>
            </a:r>
          </a:p>
          <a:p>
            <a:pPr marL="0" indent="0">
              <a:buNone/>
            </a:pPr>
            <a:endParaRPr lang="es-ES" sz="2800" i="1" dirty="0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es-ES" sz="2800" dirty="0" smtClean="0">
                <a:solidFill>
                  <a:srgbClr val="FF0000"/>
                </a:solidFill>
              </a:rPr>
              <a:t> Situación de los mercados laborales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7951305" y="1981200"/>
            <a:ext cx="42406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Acceso </a:t>
            </a:r>
            <a:r>
              <a:rPr lang="es-ES" kern="0" dirty="0">
                <a:solidFill>
                  <a:srgbClr val="00B050"/>
                </a:solidFill>
              </a:rPr>
              <a:t>por méritos con examen anónimo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Políticas </a:t>
            </a:r>
            <a:r>
              <a:rPr lang="es-ES" kern="0" dirty="0">
                <a:solidFill>
                  <a:srgbClr val="00B050"/>
                </a:solidFill>
              </a:rPr>
              <a:t>de igualdad</a:t>
            </a:r>
          </a:p>
        </p:txBody>
      </p:sp>
    </p:spTree>
    <p:extLst>
      <p:ext uri="{BB962C8B-B14F-4D97-AF65-F5344CB8AC3E}">
        <p14:creationId xmlns:p14="http://schemas.microsoft.com/office/powerpoint/2010/main" val="219574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Trayectoria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752599"/>
            <a:ext cx="7036905" cy="4746171"/>
          </a:xfrm>
        </p:spPr>
        <p:txBody>
          <a:bodyPr/>
          <a:lstStyle/>
          <a:p>
            <a:pPr marL="0" indent="0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Dependencia del tipo de empresas (MECANISMO ORGANIZACIONAL):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Mercado interno, carrera </a:t>
            </a:r>
            <a:r>
              <a:rPr lang="es-ES" sz="2800" dirty="0">
                <a:solidFill>
                  <a:srgbClr val="FF0000"/>
                </a:solidFill>
              </a:rPr>
              <a:t>ordenada </a:t>
            </a:r>
            <a:r>
              <a:rPr lang="es-ES" sz="2800" dirty="0" smtClean="0">
                <a:solidFill>
                  <a:srgbClr val="FF0000"/>
                </a:solidFill>
              </a:rPr>
              <a:t>(Ej</a:t>
            </a:r>
            <a:r>
              <a:rPr lang="es-ES" sz="2800" dirty="0">
                <a:solidFill>
                  <a:srgbClr val="FF0000"/>
                </a:solidFill>
              </a:rPr>
              <a:t>. </a:t>
            </a:r>
            <a:r>
              <a:rPr lang="es-ES" sz="2800" dirty="0" smtClean="0">
                <a:solidFill>
                  <a:srgbClr val="FF0000"/>
                </a:solidFill>
              </a:rPr>
              <a:t>Pilotos: Iberia </a:t>
            </a:r>
            <a:r>
              <a:rPr lang="es-ES" sz="2800" dirty="0">
                <a:solidFill>
                  <a:srgbClr val="FF0000"/>
                </a:solidFill>
              </a:rPr>
              <a:t>vs. </a:t>
            </a:r>
            <a:r>
              <a:rPr lang="es-ES" sz="2800" i="1" dirty="0" err="1">
                <a:solidFill>
                  <a:srgbClr val="FF0000"/>
                </a:solidFill>
              </a:rPr>
              <a:t>Low</a:t>
            </a:r>
            <a:r>
              <a:rPr lang="es-ES" sz="2800" i="1" dirty="0">
                <a:solidFill>
                  <a:srgbClr val="FF0000"/>
                </a:solidFill>
              </a:rPr>
              <a:t> </a:t>
            </a:r>
            <a:r>
              <a:rPr lang="es-ES" sz="2800" i="1" dirty="0" err="1">
                <a:solidFill>
                  <a:srgbClr val="FF0000"/>
                </a:solidFill>
              </a:rPr>
              <a:t>cost</a:t>
            </a:r>
            <a:r>
              <a:rPr lang="es-E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Pruebas objetivas del desempeño y para el ascenso</a:t>
            </a:r>
          </a:p>
          <a:p>
            <a:pPr marL="0" indent="0"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Sobre apoyo en el puesto y redes informales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rgbClr val="FF0000"/>
                </a:solidFill>
              </a:rPr>
              <a:t>Ganarse el puesto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rgbClr val="FF0000"/>
                </a:solidFill>
              </a:rPr>
              <a:t>Efecto visibilidad -&gt; efecto demostración -&gt; presión al desempeño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7951305" y="1981200"/>
            <a:ext cx="42406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s-ES" kern="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kern="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kern="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Carrera por </a:t>
            </a:r>
            <a:r>
              <a:rPr lang="es-ES" kern="0" dirty="0">
                <a:solidFill>
                  <a:srgbClr val="00B050"/>
                </a:solidFill>
              </a:rPr>
              <a:t>méritos con </a:t>
            </a:r>
            <a:r>
              <a:rPr lang="es-ES" kern="0" dirty="0" smtClean="0">
                <a:solidFill>
                  <a:srgbClr val="00B050"/>
                </a:solidFill>
              </a:rPr>
              <a:t>valoración objetiva</a:t>
            </a:r>
            <a:endParaRPr lang="es-ES" kern="0" dirty="0">
              <a:solidFill>
                <a:srgbClr val="00B050"/>
              </a:solidFill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es-ES" kern="0" dirty="0" smtClean="0">
                <a:solidFill>
                  <a:srgbClr val="00B050"/>
                </a:solidFill>
              </a:rPr>
              <a:t>Estabilidad de los grupos de trabajo</a:t>
            </a:r>
            <a:endParaRPr lang="es-ES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399" y="1752600"/>
            <a:ext cx="10776858" cy="4753708"/>
          </a:xfrm>
        </p:spPr>
        <p:txBody>
          <a:bodyPr/>
          <a:lstStyle/>
          <a:p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CONCILIACIÓN </a:t>
            </a:r>
            <a:r>
              <a:rPr lang="es-ES" sz="2200" dirty="0" smtClean="0">
                <a:latin typeface="+mj-lt"/>
                <a:ea typeface="Truetypewriter PolyglOTT" pitchFamily="18" charset="0"/>
                <a:cs typeface="Truetypewriter PolyglOTT" pitchFamily="18" charset="0"/>
              </a:rPr>
              <a:t>Mayoritariamente </a:t>
            </a:r>
            <a:r>
              <a:rPr lang="es-ES" sz="2200" dirty="0">
                <a:latin typeface="+mj-lt"/>
                <a:ea typeface="Truetypewriter PolyglOTT" pitchFamily="18" charset="0"/>
                <a:cs typeface="Truetypewriter PolyglOTT" pitchFamily="18" charset="0"/>
              </a:rPr>
              <a:t>sigue siendo un problema femenino (no de la pareja)</a:t>
            </a:r>
          </a:p>
          <a:p>
            <a:pPr lvl="1"/>
            <a:r>
              <a:rPr lang="es-ES" sz="2200" dirty="0">
                <a:latin typeface="+mj-lt"/>
                <a:ea typeface="Truetypewriter PolyglOTT" pitchFamily="18" charset="0"/>
                <a:cs typeface="Truetypewriter PolyglOTT" pitchFamily="18" charset="0"/>
              </a:rPr>
              <a:t>Ingresos altos pagan la externalización de los cuidados: Pilotos, maquinistas, estibadoras, cuerpo superior de policía.</a:t>
            </a:r>
          </a:p>
          <a:p>
            <a:pPr lvl="1"/>
            <a:r>
              <a:rPr lang="es-ES" sz="2200" dirty="0">
                <a:latin typeface="+mj-lt"/>
                <a:ea typeface="Truetypewriter PolyglOTT" pitchFamily="18" charset="0"/>
                <a:cs typeface="Truetypewriter PolyglOTT" pitchFamily="18" charset="0"/>
              </a:rPr>
              <a:t>Ingresos bajos e irregulares: La maternidad afecta mucho más la carrera laboral. 2º sueldo en la Construcción.  </a:t>
            </a:r>
          </a:p>
          <a:p>
            <a:pPr>
              <a:spcBef>
                <a:spcPts val="2400"/>
              </a:spcBef>
            </a:pPr>
            <a:r>
              <a:rPr lang="es-ES" sz="2800" dirty="0" smtClean="0"/>
              <a:t>Responsabilidad </a:t>
            </a:r>
            <a:r>
              <a:rPr lang="es-ES" sz="2800" dirty="0"/>
              <a:t>del </a:t>
            </a:r>
            <a:r>
              <a:rPr lang="es-ES" sz="2800" dirty="0" smtClean="0">
                <a:solidFill>
                  <a:srgbClr val="FF0000"/>
                </a:solidFill>
              </a:rPr>
              <a:t>SISTEMA EDUCATIVO. </a:t>
            </a:r>
            <a:r>
              <a:rPr lang="es-ES" sz="2800" dirty="0"/>
              <a:t>La elección de estudios y el caso de las informáticas.</a:t>
            </a:r>
          </a:p>
          <a:p>
            <a:pPr>
              <a:spcBef>
                <a:spcPts val="2400"/>
              </a:spcBef>
            </a:pPr>
            <a:r>
              <a:rPr lang="es-ES" sz="2800" dirty="0" smtClean="0">
                <a:solidFill>
                  <a:srgbClr val="FF0000"/>
                </a:solidFill>
              </a:rPr>
              <a:t>SISTEMAS DE RELACIONES LABORALES, </a:t>
            </a:r>
            <a:r>
              <a:rPr lang="es-ES" sz="2800" dirty="0"/>
              <a:t>piedra angular de cada caso. </a:t>
            </a:r>
            <a:endParaRPr lang="es-ES" sz="2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</p:spTree>
    <p:extLst>
      <p:ext uri="{BB962C8B-B14F-4D97-AF65-F5344CB8AC3E}">
        <p14:creationId xmlns:p14="http://schemas.microsoft.com/office/powerpoint/2010/main" val="11206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SIGUIENTES PASOS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399" y="1981200"/>
            <a:ext cx="10776858" cy="4525108"/>
          </a:xfrm>
        </p:spPr>
        <p:txBody>
          <a:bodyPr/>
          <a:lstStyle/>
          <a:p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Comparar las ocupaciones analizadas en diversos países</a:t>
            </a:r>
          </a:p>
          <a:p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Ampliar el número de ocupaciones</a:t>
            </a:r>
          </a:p>
          <a:p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Analizar fenómenos transversales</a:t>
            </a: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Truetypewriter PolyglOTT" pitchFamily="18" charset="0"/>
                <a:cs typeface="Truetypewriter PolyglOTT" pitchFamily="18" charset="0"/>
              </a:rPr>
              <a:t>La imagen corporativa</a:t>
            </a: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Truetypewriter PolyglOTT" pitchFamily="18" charset="0"/>
                <a:cs typeface="Truetypewriter PolyglOTT" pitchFamily="18" charset="0"/>
              </a:rPr>
              <a:t>La </a:t>
            </a:r>
            <a:r>
              <a:rPr lang="es-ES" sz="2200" dirty="0" err="1" smtClean="0">
                <a:ea typeface="Truetypewriter PolyglOTT" pitchFamily="18" charset="0"/>
                <a:cs typeface="Truetypewriter PolyglOTT" pitchFamily="18" charset="0"/>
              </a:rPr>
              <a:t>hipersexualización</a:t>
            </a:r>
            <a:endParaRPr lang="es-ES" sz="2200" dirty="0" smtClean="0">
              <a:ea typeface="Truetypewriter PolyglOTT" pitchFamily="18" charset="0"/>
              <a:cs typeface="Truetypewriter PolyglOTT" pitchFamily="18" charset="0"/>
            </a:endParaRP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Truetypewriter PolyglOTT" pitchFamily="18" charset="0"/>
                <a:cs typeface="Truetypewriter PolyglOTT" pitchFamily="18" charset="0"/>
              </a:rPr>
              <a:t>En </a:t>
            </a:r>
            <a:r>
              <a:rPr lang="es-ES" sz="2200" dirty="0">
                <a:ea typeface="Truetypewriter PolyglOTT" pitchFamily="18" charset="0"/>
                <a:cs typeface="Truetypewriter PolyglOTT" pitchFamily="18" charset="0"/>
              </a:rPr>
              <a:t>la elección -&gt; fenómeno de la </a:t>
            </a:r>
            <a:r>
              <a:rPr lang="es-ES" sz="2200" dirty="0" err="1">
                <a:ea typeface="Truetypewriter PolyglOTT" pitchFamily="18" charset="0"/>
                <a:cs typeface="Truetypewriter PolyglOTT" pitchFamily="18" charset="0"/>
              </a:rPr>
              <a:t>invisibilización</a:t>
            </a:r>
            <a:endParaRPr lang="es-ES" sz="2200" dirty="0">
              <a:ea typeface="Truetypewriter PolyglOTT" pitchFamily="18" charset="0"/>
              <a:cs typeface="Truetypewriter PolyglOTT" pitchFamily="18" charset="0"/>
            </a:endParaRP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>
                <a:ea typeface="Truetypewriter PolyglOTT" pitchFamily="18" charset="0"/>
                <a:cs typeface="Truetypewriter PolyglOTT" pitchFamily="18" charset="0"/>
              </a:rPr>
              <a:t>En el acceso -&gt; Efecto “cambio familiar”</a:t>
            </a: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>
                <a:ea typeface="Truetypewriter PolyglOTT" pitchFamily="18" charset="0"/>
                <a:cs typeface="Truetypewriter PolyglOTT" pitchFamily="18" charset="0"/>
              </a:rPr>
              <a:t>En la integración -&gt; efecto demostración</a:t>
            </a:r>
          </a:p>
          <a:p>
            <a:pPr marL="2194375" lvl="1" indent="-342900">
              <a:buFont typeface="Arial" panose="020B0604020202020204" pitchFamily="34" charset="0"/>
              <a:buChar char="•"/>
            </a:pPr>
            <a:r>
              <a:rPr lang="es-ES" sz="2200" dirty="0">
                <a:ea typeface="Truetypewriter PolyglOTT" pitchFamily="18" charset="0"/>
                <a:cs typeface="Truetypewriter PolyglOTT" pitchFamily="18" charset="0"/>
              </a:rPr>
              <a:t>En la conciliación -&gt; efecto </a:t>
            </a:r>
            <a:r>
              <a:rPr lang="es-ES" sz="2200" i="1" dirty="0">
                <a:ea typeface="Truetypewriter PolyglOTT" pitchFamily="18" charset="0"/>
                <a:cs typeface="Truetypewriter PolyglOTT" pitchFamily="18" charset="0"/>
              </a:rPr>
              <a:t>boomerang</a:t>
            </a:r>
          </a:p>
          <a:p>
            <a:pPr marL="0" indent="0">
              <a:buNone/>
            </a:pPr>
            <a:endParaRPr lang="es-ES" sz="2800" dirty="0" smtClean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96200" y="1595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</p:spTree>
    <p:extLst>
      <p:ext uri="{BB962C8B-B14F-4D97-AF65-F5344CB8AC3E}">
        <p14:creationId xmlns:p14="http://schemas.microsoft.com/office/powerpoint/2010/main" val="13687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610" y="328466"/>
            <a:ext cx="8752490" cy="990600"/>
          </a:xfrm>
        </p:spPr>
        <p:txBody>
          <a:bodyPr/>
          <a:lstStyle/>
          <a:p>
            <a:pPr algn="l" eaLnBrk="1" hangingPunct="1"/>
            <a:r>
              <a:rPr lang="es-ES" dirty="0" smtClean="0">
                <a:solidFill>
                  <a:srgbClr val="800080"/>
                </a:solidFill>
                <a:latin typeface="Calibri" pitchFamily="34" charset="0"/>
              </a:rPr>
              <a:t>Brecha salarial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endParaRPr lang="es-ES" sz="28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696200" y="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77918"/>
              </p:ext>
            </p:extLst>
          </p:nvPr>
        </p:nvGraphicFramePr>
        <p:xfrm>
          <a:off x="1191610" y="1062724"/>
          <a:ext cx="9450114" cy="5512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o" r:id="rId3" imgW="5399314" imgH="3560020" progId="Word.Document.12">
                  <p:embed/>
                </p:oleObj>
              </mc:Choice>
              <mc:Fallback>
                <p:oleObj name="Documento" r:id="rId3" imgW="5399314" imgH="3560020" progId="Word.Documen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610" y="1062724"/>
                        <a:ext cx="9450114" cy="5512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209800" y="6096000"/>
            <a:ext cx="4750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  <a:latin typeface="Times New Roman" pitchFamily="18" charset="0"/>
              </a:rPr>
              <a:t>Fuente: </a:t>
            </a:r>
            <a:r>
              <a:rPr lang="es-ES" sz="1600" u="sng" dirty="0">
                <a:solidFill>
                  <a:srgbClr val="000000"/>
                </a:solidFill>
                <a:latin typeface="Times New Roman" pitchFamily="18" charset="0"/>
                <a:hlinkClick r:id="rId5"/>
              </a:rPr>
              <a:t>De Lucio y otros, 2012</a:t>
            </a:r>
            <a:endParaRPr lang="es-E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506" y="730982"/>
            <a:ext cx="8134672" cy="990600"/>
          </a:xfrm>
        </p:spPr>
        <p:txBody>
          <a:bodyPr/>
          <a:lstStyle/>
          <a:p>
            <a:pPr algn="l" eaLnBrk="1" hangingPunct="1"/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>La segregación ocupacional NO disminuye (1/2)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7642" y="1521373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endParaRPr lang="es-E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Evolución del índice de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disimilaridad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descompuesto</a:t>
            </a:r>
            <a:endParaRPr lang="es-ES" sz="20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696200" y="93012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56353"/>
              </p:ext>
            </p:extLst>
          </p:nvPr>
        </p:nvGraphicFramePr>
        <p:xfrm>
          <a:off x="1111250" y="2401888"/>
          <a:ext cx="9036050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o" r:id="rId3" imgW="5407028" imgH="1154037" progId="Word.Document.12">
                  <p:embed/>
                </p:oleObj>
              </mc:Choice>
              <mc:Fallback>
                <p:oleObj name="Documento" r:id="rId3" imgW="5407028" imgH="1154037" progId="Word.Document.12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250" y="2401888"/>
                        <a:ext cx="9036050" cy="191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106506" y="4030949"/>
            <a:ext cx="796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00"/>
                </a:solidFill>
                <a:latin typeface="Times New Roman" pitchFamily="18" charset="0"/>
              </a:rPr>
              <a:t>Fuente: Ibáñez y Vicente (2016) con datos de los Censos 2001, 2011. </a:t>
            </a:r>
          </a:p>
        </p:txBody>
      </p:sp>
    </p:spTree>
    <p:extLst>
      <p:ext uri="{BB962C8B-B14F-4D97-AF65-F5344CB8AC3E}">
        <p14:creationId xmlns:p14="http://schemas.microsoft.com/office/powerpoint/2010/main" val="41136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683" y="614854"/>
            <a:ext cx="9794805" cy="985345"/>
          </a:xfrm>
        </p:spPr>
        <p:txBody>
          <a:bodyPr/>
          <a:lstStyle/>
          <a:p>
            <a:pPr algn="l" eaLnBrk="1" hangingPunct="1"/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>La segregación ocupacional NO disminuye (2/2)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669" y="1489839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Evolución de las diferencias en las proporciones de mujeres y hombres ocupados en cada categoría ocupacional neutralizando el efecto estructura</a:t>
            </a:r>
            <a:endParaRPr lang="es-ES" sz="18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696200" y="10839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88183"/>
              </p:ext>
            </p:extLst>
          </p:nvPr>
        </p:nvGraphicFramePr>
        <p:xfrm>
          <a:off x="935106" y="2130309"/>
          <a:ext cx="7467915" cy="478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o" r:id="rId3" imgW="5407028" imgH="3262332" progId="Word.Document.12">
                  <p:embed/>
                </p:oleObj>
              </mc:Choice>
              <mc:Fallback>
                <p:oleObj name="Documento" r:id="rId3" imgW="5407028" imgH="3262332" progId="Word.Document.12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106" y="2130309"/>
                        <a:ext cx="7467915" cy="4780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06669" y="6583625"/>
            <a:ext cx="79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dirty="0">
                <a:solidFill>
                  <a:srgbClr val="000000"/>
                </a:solidFill>
                <a:latin typeface="Times New Roman" pitchFamily="18" charset="0"/>
              </a:rPr>
              <a:t>Fuente: Ibáñez y Vicente (2016) con datos de los Censos 2001, 2011. </a:t>
            </a:r>
          </a:p>
        </p:txBody>
      </p:sp>
    </p:spTree>
    <p:extLst>
      <p:ext uri="{BB962C8B-B14F-4D97-AF65-F5344CB8AC3E}">
        <p14:creationId xmlns:p14="http://schemas.microsoft.com/office/powerpoint/2010/main" val="35301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75685" y="4625193"/>
            <a:ext cx="8508384" cy="273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337" y="392151"/>
            <a:ext cx="10363200" cy="1143000"/>
          </a:xfrm>
        </p:spPr>
        <p:txBody>
          <a:bodyPr/>
          <a:lstStyle/>
          <a:p>
            <a:pPr algn="l"/>
            <a:r>
              <a:rPr lang="es-ES" sz="4000" dirty="0"/>
              <a:t>La concentración ocupacional</a:t>
            </a: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337" y="1938113"/>
            <a:ext cx="9975993" cy="358610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831" y="21285"/>
            <a:ext cx="4621169" cy="117663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51337" y="5237254"/>
            <a:ext cx="7798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>
                <a:solidFill>
                  <a:srgbClr val="000000"/>
                </a:solidFill>
                <a:latin typeface="Times New Roman" pitchFamily="18" charset="0"/>
              </a:rPr>
              <a:t>Fuente: Ibáñez y Vicente (2016) con datos de los Censos 2001, 2011.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dirty="0">
                <a:solidFill>
                  <a:srgbClr val="000000"/>
                </a:solidFill>
                <a:latin typeface="Times New Roman" pitchFamily="18" charset="0"/>
              </a:rPr>
              <a:t>Ocupaciones identificadas en el Censo 2001=207 y en el Censo 2011=169</a:t>
            </a:r>
            <a:r>
              <a:rPr lang="es-ES" sz="1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51337" y="1568781"/>
            <a:ext cx="8206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Gradiente de ocupaciones segregadas</a:t>
            </a:r>
          </a:p>
        </p:txBody>
      </p:sp>
    </p:spTree>
    <p:extLst>
      <p:ext uri="{BB962C8B-B14F-4D97-AF65-F5344CB8AC3E}">
        <p14:creationId xmlns:p14="http://schemas.microsoft.com/office/powerpoint/2010/main" val="19703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930352" y="2020379"/>
            <a:ext cx="8010752" cy="3812862"/>
            <a:chOff x="858838" y="2027453"/>
            <a:chExt cx="7358063" cy="3863023"/>
          </a:xfrm>
        </p:grpSpPr>
        <p:grpSp>
          <p:nvGrpSpPr>
            <p:cNvPr id="10" name="Grupo 9"/>
            <p:cNvGrpSpPr/>
            <p:nvPr/>
          </p:nvGrpSpPr>
          <p:grpSpPr>
            <a:xfrm>
              <a:off x="1743076" y="2679700"/>
              <a:ext cx="5038725" cy="2159000"/>
              <a:chOff x="1743076" y="2679700"/>
              <a:chExt cx="5038725" cy="2159000"/>
            </a:xfrm>
          </p:grpSpPr>
          <p:sp>
            <p:nvSpPr>
              <p:cNvPr id="4" name="Line 13"/>
              <p:cNvSpPr>
                <a:spLocks noChangeShapeType="1"/>
              </p:cNvSpPr>
              <p:nvPr/>
            </p:nvSpPr>
            <p:spPr bwMode="auto">
              <a:xfrm>
                <a:off x="4124325" y="2679700"/>
                <a:ext cx="0" cy="21590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" name="Line 10"/>
              <p:cNvSpPr>
                <a:spLocks noChangeShapeType="1"/>
              </p:cNvSpPr>
              <p:nvPr/>
            </p:nvSpPr>
            <p:spPr bwMode="auto">
              <a:xfrm>
                <a:off x="1743076" y="3773488"/>
                <a:ext cx="50387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5410201" y="3581400"/>
              <a:ext cx="2806700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b="1" dirty="0">
                  <a:solidFill>
                    <a:srgbClr val="800080"/>
                  </a:solidFill>
                  <a:latin typeface="Calibri" pitchFamily="34" charset="0"/>
                </a:rPr>
                <a:t>ESTRUCTURA</a:t>
              </a:r>
            </a:p>
            <a:p>
              <a:pPr algn="r" defTabSz="685800" fontAlgn="base">
                <a:spcBef>
                  <a:spcPct val="0"/>
                </a:spcBef>
                <a:spcAft>
                  <a:spcPct val="0"/>
                </a:spcAft>
              </a:pPr>
              <a:endParaRPr lang="es-ES" sz="16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858838" y="3582988"/>
              <a:ext cx="12319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b="1" dirty="0">
                  <a:solidFill>
                    <a:srgbClr val="800080"/>
                  </a:solidFill>
                  <a:latin typeface="Calibri" pitchFamily="34" charset="0"/>
                </a:rPr>
                <a:t>ACCIÓN</a:t>
              </a:r>
              <a:endParaRPr lang="es-ES" sz="16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699256" y="2027453"/>
              <a:ext cx="29273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b="1" dirty="0">
                  <a:solidFill>
                    <a:srgbClr val="800080"/>
                  </a:solidFill>
                  <a:latin typeface="Calibri" pitchFamily="34" charset="0"/>
                </a:rPr>
                <a:t>ORGANIZACIONES</a:t>
              </a:r>
              <a:endParaRPr lang="es-ES" sz="16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2748756" y="5433276"/>
              <a:ext cx="2751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b="1" dirty="0">
                  <a:solidFill>
                    <a:srgbClr val="800080"/>
                  </a:solidFill>
                  <a:latin typeface="Calibri" pitchFamily="34" charset="0"/>
                </a:rPr>
                <a:t>TRABAJADORES</a:t>
              </a:r>
            </a:p>
          </p:txBody>
        </p:sp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01768" y="1623193"/>
            <a:ext cx="2258328" cy="79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rgbClr val="000000"/>
                </a:solidFill>
                <a:latin typeface="Calibri" pitchFamily="34" charset="0"/>
              </a:rPr>
              <a:t>Teoría del Capital </a:t>
            </a:r>
            <a:r>
              <a:rPr lang="es-ES" sz="1600" b="1" dirty="0" smtClean="0">
                <a:solidFill>
                  <a:srgbClr val="000000"/>
                </a:solidFill>
                <a:latin typeface="Calibri" pitchFamily="34" charset="0"/>
              </a:rPr>
              <a:t>Humano</a:t>
            </a: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929207" y="4075280"/>
            <a:ext cx="5158496" cy="130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u="sng" dirty="0" err="1">
                <a:solidFill>
                  <a:srgbClr val="0000FF"/>
                </a:solidFill>
                <a:latin typeface="Calibri" pitchFamily="34" charset="0"/>
              </a:rPr>
              <a:t>Expectativas</a:t>
            </a:r>
            <a:r>
              <a:rPr lang="en-US" sz="1600" u="sng" dirty="0">
                <a:solidFill>
                  <a:srgbClr val="0000FF"/>
                </a:solidFill>
                <a:latin typeface="Calibri" pitchFamily="34" charset="0"/>
              </a:rPr>
              <a:t> de </a:t>
            </a:r>
            <a:r>
              <a:rPr lang="en-US" sz="1600" u="sng" dirty="0" err="1">
                <a:solidFill>
                  <a:srgbClr val="0000FF"/>
                </a:solidFill>
                <a:latin typeface="Calibri" pitchFamily="34" charset="0"/>
              </a:rPr>
              <a:t>sanciones</a:t>
            </a:r>
            <a:endParaRPr lang="en-US" sz="1600" u="sng" dirty="0">
              <a:solidFill>
                <a:srgbClr val="0000FF"/>
              </a:solidFill>
              <a:latin typeface="Calibri" pitchFamily="34" charset="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FF"/>
              </a:solidFill>
              <a:latin typeface="Calibri" pitchFamily="34" charset="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0000FF"/>
                </a:solidFill>
                <a:latin typeface="Calibri" pitchFamily="34" charset="0"/>
              </a:rPr>
              <a:t>Socialización</a:t>
            </a:r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alibri" pitchFamily="34" charset="0"/>
              </a:rPr>
              <a:t>diferencial</a:t>
            </a:r>
            <a:r>
              <a:rPr lang="en-US" sz="2000" dirty="0">
                <a:solidFill>
                  <a:srgbClr val="0000FF"/>
                </a:solidFill>
                <a:latin typeface="Calibri" pitchFamily="34" charset="0"/>
              </a:rPr>
              <a:t>: 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Calibri" pitchFamily="34" charset="0"/>
              </a:rPr>
              <a:t>  </a:t>
            </a:r>
            <a:r>
              <a:rPr lang="en-US" sz="1600" dirty="0" err="1" smtClean="0">
                <a:solidFill>
                  <a:srgbClr val="0000FF"/>
                </a:solidFill>
                <a:latin typeface="Calibri" pitchFamily="34" charset="0"/>
              </a:rPr>
              <a:t>Teoría</a:t>
            </a:r>
            <a:r>
              <a:rPr lang="en-US" sz="16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alibri" pitchFamily="34" charset="0"/>
              </a:rPr>
              <a:t>de </a:t>
            </a:r>
            <a:r>
              <a:rPr lang="en-US" sz="1600" dirty="0" smtClean="0">
                <a:solidFill>
                  <a:srgbClr val="0000FF"/>
                </a:solidFill>
                <a:latin typeface="Calibri" pitchFamily="34" charset="0"/>
              </a:rPr>
              <a:t>las </a:t>
            </a:r>
            <a:r>
              <a:rPr lang="en-US" sz="1600" dirty="0" err="1">
                <a:solidFill>
                  <a:srgbClr val="0000FF"/>
                </a:solidFill>
                <a:latin typeface="Calibri" pitchFamily="34" charset="0"/>
              </a:rPr>
              <a:t>preferencias</a:t>
            </a:r>
            <a:r>
              <a:rPr lang="en-US" sz="1600" dirty="0">
                <a:solidFill>
                  <a:srgbClr val="0000FF"/>
                </a:solidFill>
                <a:latin typeface="Calibri" pitchFamily="34" charset="0"/>
              </a:rPr>
              <a:t> (C. Hakim)</a:t>
            </a:r>
            <a:endParaRPr lang="es-ES" sz="1600" b="1" dirty="0">
              <a:solidFill>
                <a:srgbClr val="800080"/>
              </a:solidFill>
              <a:latin typeface="Calibri" pitchFamily="34" charset="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FF"/>
                </a:solidFill>
                <a:latin typeface="Calibri" pitchFamily="34" charset="0"/>
              </a:rPr>
              <a:t>Auto-evaluación (Etiquetamiento y </a:t>
            </a:r>
            <a:r>
              <a:rPr lang="es-ES" sz="1600" u="sng" dirty="0" smtClean="0">
                <a:solidFill>
                  <a:srgbClr val="0000FF"/>
                </a:solidFill>
                <a:latin typeface="Calibri" pitchFamily="34" charset="0"/>
              </a:rPr>
              <a:t>Profecía </a:t>
            </a:r>
            <a:r>
              <a:rPr lang="es-ES" sz="1600" u="sng" dirty="0" err="1" smtClean="0">
                <a:solidFill>
                  <a:srgbClr val="0000FF"/>
                </a:solidFill>
                <a:latin typeface="Calibri" pitchFamily="34" charset="0"/>
              </a:rPr>
              <a:t>autocumplida</a:t>
            </a:r>
            <a:r>
              <a:rPr lang="es-ES" sz="1600" dirty="0" smtClean="0">
                <a:solidFill>
                  <a:srgbClr val="0000FF"/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823360" y="1372954"/>
            <a:ext cx="3343053" cy="11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FF"/>
                </a:solidFill>
                <a:latin typeface="Calibri" pitchFamily="34" charset="0"/>
              </a:rPr>
              <a:t>Discriminación directa: Estereotipos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Calibri" pitchFamily="34" charset="0"/>
              </a:rPr>
              <a:t>Redes sociales</a:t>
            </a: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093745" y="1509714"/>
            <a:ext cx="2793104" cy="9078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rgbClr val="000000"/>
                </a:solidFill>
                <a:latin typeface="Calibri" pitchFamily="34" charset="0"/>
              </a:rPr>
              <a:t>Teoría de la Segmentación </a:t>
            </a: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rgbClr val="000000"/>
                </a:solidFill>
                <a:latin typeface="Calibri" pitchFamily="34" charset="0"/>
              </a:rPr>
              <a:t>Mercados Internos de Trabajo</a:t>
            </a: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es-ES" sz="1600" u="sng" dirty="0" smtClean="0">
                <a:solidFill>
                  <a:srgbClr val="000000"/>
                </a:solidFill>
                <a:latin typeface="Calibri" pitchFamily="34" charset="0"/>
              </a:rPr>
              <a:t>Discriminación </a:t>
            </a:r>
            <a:r>
              <a:rPr lang="es-ES" sz="1600" u="sng" dirty="0">
                <a:solidFill>
                  <a:srgbClr val="000000"/>
                </a:solidFill>
                <a:latin typeface="Calibri" pitchFamily="34" charset="0"/>
              </a:rPr>
              <a:t>estadística</a:t>
            </a:r>
          </a:p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endParaRPr lang="es-E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555804" y="2316778"/>
            <a:ext cx="3331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kern="0" dirty="0" smtClean="0">
                <a:solidFill>
                  <a:srgbClr val="0000FF"/>
                </a:solidFill>
                <a:latin typeface="Calibri" panose="020F0502020204030204"/>
              </a:rPr>
              <a:t>Teoría </a:t>
            </a:r>
            <a:r>
              <a:rPr lang="es-ES" sz="1600" kern="0" dirty="0">
                <a:solidFill>
                  <a:srgbClr val="0000FF"/>
                </a:solidFill>
                <a:latin typeface="Calibri" panose="020F0502020204030204"/>
              </a:rPr>
              <a:t>de las colas </a:t>
            </a:r>
            <a:endParaRPr lang="es-ES" sz="1600" kern="0" dirty="0" smtClean="0">
              <a:solidFill>
                <a:srgbClr val="0000FF"/>
              </a:solidFill>
              <a:latin typeface="Calibri" panose="020F0502020204030204"/>
            </a:endParaRP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kern="0" dirty="0" smtClean="0">
                <a:solidFill>
                  <a:srgbClr val="0000FF"/>
                </a:solidFill>
                <a:latin typeface="Calibri" panose="020F0502020204030204"/>
              </a:rPr>
              <a:t>(</a:t>
            </a:r>
            <a:r>
              <a:rPr lang="es-ES" sz="1600" kern="0" dirty="0" err="1">
                <a:solidFill>
                  <a:srgbClr val="0000FF"/>
                </a:solidFill>
                <a:latin typeface="Calibri" panose="020F0502020204030204"/>
              </a:rPr>
              <a:t>Thurow</a:t>
            </a:r>
            <a:r>
              <a:rPr lang="es-ES" sz="1600" kern="0" dirty="0">
                <a:solidFill>
                  <a:srgbClr val="0000FF"/>
                </a:solidFill>
                <a:latin typeface="Calibri" panose="020F0502020204030204"/>
              </a:rPr>
              <a:t>; </a:t>
            </a:r>
            <a:r>
              <a:rPr lang="es-ES" sz="1600" kern="0" dirty="0" err="1">
                <a:solidFill>
                  <a:srgbClr val="0000FF"/>
                </a:solidFill>
                <a:latin typeface="Calibri" panose="020F0502020204030204"/>
              </a:rPr>
              <a:t>Reskin</a:t>
            </a:r>
            <a:r>
              <a:rPr lang="es-ES" sz="1600" kern="0" dirty="0">
                <a:solidFill>
                  <a:srgbClr val="0000FF"/>
                </a:solidFill>
                <a:latin typeface="Calibri" panose="020F0502020204030204"/>
              </a:rPr>
              <a:t> y </a:t>
            </a:r>
            <a:r>
              <a:rPr lang="es-ES" sz="1600" kern="0" dirty="0" err="1" smtClean="0">
                <a:solidFill>
                  <a:srgbClr val="0000FF"/>
                </a:solidFill>
                <a:latin typeface="Calibri" panose="020F0502020204030204"/>
              </a:rPr>
              <a:t>Roos</a:t>
            </a:r>
            <a:r>
              <a:rPr lang="es-ES" sz="1600" kern="0" dirty="0" smtClean="0">
                <a:solidFill>
                  <a:srgbClr val="0000FF"/>
                </a:solidFill>
                <a:latin typeface="Calibri" panose="020F0502020204030204"/>
              </a:rPr>
              <a:t>)</a:t>
            </a:r>
            <a:endParaRPr lang="es-ES" sz="1600" kern="0" dirty="0">
              <a:solidFill>
                <a:srgbClr val="0000FF"/>
              </a:solidFill>
              <a:latin typeface="Calibri" panose="020F0502020204030204"/>
            </a:endParaRP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000" i="1" kern="0" dirty="0" smtClean="0">
              <a:solidFill>
                <a:srgbClr val="0000FF"/>
              </a:solidFill>
              <a:latin typeface="Calibri" panose="020F0502020204030204"/>
            </a:endParaRP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000" i="1" kern="0" dirty="0">
              <a:solidFill>
                <a:srgbClr val="0000FF"/>
              </a:solidFill>
              <a:latin typeface="Calibri" panose="020F0502020204030204"/>
            </a:endParaRP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000" i="1" kern="0" dirty="0">
              <a:solidFill>
                <a:srgbClr val="0000FF"/>
              </a:solidFill>
              <a:latin typeface="Calibri" panose="020F0502020204030204"/>
            </a:endParaRP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i="1" kern="0" dirty="0" smtClean="0">
                <a:solidFill>
                  <a:srgbClr val="0000FF"/>
                </a:solidFill>
                <a:latin typeface="Calibri" panose="020F0502020204030204"/>
              </a:rPr>
              <a:t>Patriarcado</a:t>
            </a:r>
            <a:r>
              <a:rPr lang="es-ES" sz="1600" i="1" kern="0" dirty="0">
                <a:solidFill>
                  <a:srgbClr val="0000FF"/>
                </a:solidFill>
                <a:latin typeface="Calibri" panose="020F0502020204030204"/>
              </a:rPr>
              <a:t>:</a:t>
            </a: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kern="0" dirty="0">
                <a:solidFill>
                  <a:srgbClr val="0000FF"/>
                </a:solidFill>
              </a:rPr>
              <a:t>Modelos de Estado y Doble jornada</a:t>
            </a:r>
          </a:p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kern="0" dirty="0" smtClean="0">
                <a:solidFill>
                  <a:srgbClr val="0000FF"/>
                </a:solidFill>
                <a:latin typeface="Calibri" panose="020F0502020204030204"/>
              </a:rPr>
              <a:t>Discriminación institucional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94508" y="441014"/>
            <a:ext cx="793122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s-ES" sz="3200" kern="0" dirty="0">
                <a:solidFill>
                  <a:srgbClr val="800080"/>
                </a:solidFill>
                <a:latin typeface="Calibri" pitchFamily="34" charset="0"/>
              </a:rPr>
              <a:t>Perspectivas teóricas en </a:t>
            </a:r>
            <a:br>
              <a:rPr lang="es-ES" sz="3200" kern="0" dirty="0">
                <a:solidFill>
                  <a:srgbClr val="800080"/>
                </a:solidFill>
                <a:latin typeface="Calibri" pitchFamily="34" charset="0"/>
              </a:rPr>
            </a:br>
            <a:r>
              <a:rPr lang="es-ES" sz="3200" kern="0" dirty="0">
                <a:solidFill>
                  <a:srgbClr val="800080"/>
                </a:solidFill>
                <a:latin typeface="Calibri" pitchFamily="34" charset="0"/>
              </a:rPr>
              <a:t>el estudio de la división sexual del trabajo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693204" y="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743200" y="5669659"/>
            <a:ext cx="5635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solidFill>
                  <a:srgbClr val="0000FF"/>
                </a:solidFill>
                <a:latin typeface="Calibri" pitchFamily="34" charset="0"/>
              </a:rPr>
              <a:t>Evolución</a:t>
            </a:r>
            <a:r>
              <a:rPr lang="es-ES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s-ES" sz="1600" dirty="0">
                <a:solidFill>
                  <a:srgbClr val="0000FF"/>
                </a:solidFill>
                <a:latin typeface="Calibri" pitchFamily="34" charset="0"/>
              </a:rPr>
              <a:t>del esencialismo de </a:t>
            </a:r>
            <a:r>
              <a:rPr lang="es-ES" sz="1600" dirty="0" smtClean="0">
                <a:solidFill>
                  <a:srgbClr val="0000FF"/>
                </a:solidFill>
                <a:latin typeface="Calibri" pitchFamily="34" charset="0"/>
              </a:rPr>
              <a:t>género (</a:t>
            </a:r>
            <a:r>
              <a:rPr lang="es-ES" sz="1600" dirty="0">
                <a:solidFill>
                  <a:srgbClr val="0000FF"/>
                </a:solidFill>
                <a:latin typeface="Calibri" pitchFamily="34" charset="0"/>
              </a:rPr>
              <a:t>M. Charles)</a:t>
            </a:r>
          </a:p>
        </p:txBody>
      </p:sp>
    </p:spTree>
    <p:extLst>
      <p:ext uri="{BB962C8B-B14F-4D97-AF65-F5344CB8AC3E}">
        <p14:creationId xmlns:p14="http://schemas.microsoft.com/office/powerpoint/2010/main" val="29419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 animBg="1"/>
      <p:bldP spid="1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831" y="-18510"/>
            <a:ext cx="4621169" cy="11766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95338"/>
            <a:ext cx="10515600" cy="1325563"/>
          </a:xfrm>
        </p:spPr>
        <p:txBody>
          <a:bodyPr>
            <a:normAutofit/>
          </a:bodyPr>
          <a:lstStyle/>
          <a:p>
            <a:r>
              <a:rPr lang="es-ES" sz="3200" kern="0" dirty="0" smtClean="0">
                <a:solidFill>
                  <a:srgbClr val="800080"/>
                </a:solidFill>
                <a:latin typeface="Calibri" pitchFamily="34" charset="0"/>
              </a:rPr>
              <a:t>Discriminación y</a:t>
            </a:r>
            <a:r>
              <a:rPr lang="es-ES" sz="3200" kern="0" dirty="0">
                <a:solidFill>
                  <a:srgbClr val="800080"/>
                </a:solidFill>
                <a:latin typeface="Calibri" pitchFamily="34" charset="0"/>
              </a:rPr>
              <a:t/>
            </a:r>
            <a:br>
              <a:rPr lang="es-ES" sz="3200" kern="0" dirty="0">
                <a:solidFill>
                  <a:srgbClr val="800080"/>
                </a:solidFill>
                <a:latin typeface="Calibri" pitchFamily="34" charset="0"/>
              </a:rPr>
            </a:br>
            <a:r>
              <a:rPr lang="es-ES" sz="3200" kern="0" dirty="0" smtClean="0">
                <a:solidFill>
                  <a:srgbClr val="800080"/>
                </a:solidFill>
                <a:latin typeface="Calibri" pitchFamily="34" charset="0"/>
              </a:rPr>
              <a:t>Segregación laboral</a:t>
            </a:r>
            <a:endParaRPr lang="es-ES" sz="3200" kern="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400" b="1" i="1" dirty="0">
                <a:solidFill>
                  <a:schemeClr val="bg1">
                    <a:lumMod val="65000"/>
                  </a:schemeClr>
                </a:solidFill>
              </a:rPr>
              <a:t>Discriminación salarial dentro del </a:t>
            </a:r>
            <a:r>
              <a:rPr lang="es-ES" sz="2400" b="1" i="1" dirty="0" smtClean="0">
                <a:solidFill>
                  <a:schemeClr val="bg1">
                    <a:lumMod val="65000"/>
                  </a:schemeClr>
                </a:solidFill>
              </a:rPr>
              <a:t>trabajo </a:t>
            </a:r>
            <a:r>
              <a:rPr lang="es-ES" sz="2400" dirty="0" smtClean="0">
                <a:solidFill>
                  <a:schemeClr val="bg1">
                    <a:lumMod val="65000"/>
                  </a:schemeClr>
                </a:solidFill>
              </a:rPr>
              <a:t>-&gt; En sectores integrados cuando se remunera de forma distinta a mujeres y hombres (ej. empleadas de recepción y porteros)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400" b="1" i="1" dirty="0"/>
              <a:t>Discriminación en la asignación de los trabajadores(as) a los puestos</a:t>
            </a:r>
            <a:r>
              <a:rPr lang="es-ES" sz="2400" b="1" dirty="0"/>
              <a:t> </a:t>
            </a:r>
            <a:r>
              <a:rPr lang="es-E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s-ES" sz="2400" dirty="0" smtClean="0"/>
              <a:t> Una proporción alta de mujeres se concentra </a:t>
            </a:r>
            <a:r>
              <a:rPr lang="es-ES" sz="2400" dirty="0">
                <a:ea typeface="Calibri" panose="020F0502020204030204" pitchFamily="34" charset="0"/>
                <a:cs typeface="Calibri" panose="020F0502020204030204" pitchFamily="34" charset="0"/>
              </a:rPr>
              <a:t>en trabajos que demandan menor cualificación y </a:t>
            </a:r>
            <a:r>
              <a:rPr lang="es-ES" sz="2400" dirty="0">
                <a:solidFill>
                  <a:srgbClr val="7030A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en empresas, industrias o procesos productivos con menor productividad que los </a:t>
            </a:r>
            <a:r>
              <a:rPr lang="es-ES" sz="2400" dirty="0" smtClean="0">
                <a:solidFill>
                  <a:srgbClr val="7030A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masculinos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400" b="1" i="1" dirty="0" smtClean="0"/>
              <a:t>Discriminación en la valoración </a:t>
            </a:r>
            <a:r>
              <a:rPr lang="es-ES" sz="2400" dirty="0" smtClean="0"/>
              <a:t>-&gt; </a:t>
            </a:r>
            <a:r>
              <a:rPr lang="es-E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los trabajos femeninos no demandan menos cualificación, sino cualificación distinta. </a:t>
            </a:r>
            <a:r>
              <a:rPr lang="es-ES" sz="2400" dirty="0"/>
              <a:t>L</a:t>
            </a:r>
            <a:r>
              <a:rPr lang="es-ES" sz="2400" dirty="0" smtClean="0"/>
              <a:t>as cualificaciones se valoran más o menos según las posean mayoritariamente los varones o las mujeres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025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20262" y="295742"/>
            <a:ext cx="9258594" cy="883568"/>
          </a:xfrm>
        </p:spPr>
        <p:txBody>
          <a:bodyPr/>
          <a:lstStyle/>
          <a:p>
            <a:pPr algn="l" eaLnBrk="1" hangingPunct="1"/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>Frente a </a:t>
            </a:r>
            <a:r>
              <a:rPr lang="es-ES" sz="3200" dirty="0" smtClean="0">
                <a:solidFill>
                  <a:srgbClr val="800080"/>
                </a:solidFill>
                <a:latin typeface="Calibri" pitchFamily="34" charset="0"/>
              </a:rPr>
              <a:t>los motivos</a:t>
            </a:r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/>
            </a:r>
            <a:br>
              <a:rPr lang="es-ES" sz="3200" dirty="0">
                <a:solidFill>
                  <a:srgbClr val="800080"/>
                </a:solidFill>
                <a:latin typeface="Calibri" pitchFamily="34" charset="0"/>
              </a:rPr>
            </a:br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>los MECANISMOS</a:t>
            </a:r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7696200" y="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62151" y="5680887"/>
            <a:ext cx="95268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140" indent="-612140" fontAlgn="base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Reskin, B. F.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(2003). </a:t>
            </a:r>
            <a:r>
              <a:rPr lang="en-GB" sz="1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Including mechanisms in our models of </a:t>
            </a:r>
            <a:r>
              <a:rPr lang="en-GB" sz="1400" dirty="0" err="1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ascriptive</a:t>
            </a:r>
            <a:r>
              <a:rPr lang="en-GB" sz="1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inequality. </a:t>
            </a:r>
            <a:r>
              <a:rPr lang="es-ES" sz="1400" i="1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American </a:t>
            </a:r>
            <a:r>
              <a:rPr lang="es-ES" sz="1400" i="1" dirty="0" err="1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Sociological</a:t>
            </a:r>
            <a:r>
              <a:rPr lang="es-ES" sz="1400" i="1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1400" i="1" dirty="0" err="1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Review</a:t>
            </a:r>
            <a:r>
              <a:rPr lang="es-ES" sz="1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68, 1-21</a:t>
            </a:r>
            <a:r>
              <a:rPr lang="es-ES" sz="12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E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52" y="1981434"/>
            <a:ext cx="8828776" cy="362960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62152" y="1257211"/>
            <a:ext cx="911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causal de relación entre los mecanismos de asignación diferidos y próximos y la desigualdad adscriptiva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109732" y="2051279"/>
            <a:ext cx="4680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ES" sz="1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prácticas a través de las cuales los empleadores y sus agentes </a:t>
            </a:r>
            <a:r>
              <a:rPr lang="es-ES" sz="14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vinculan </a:t>
            </a:r>
            <a:r>
              <a:rPr lang="es-ES" sz="1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características adscriptivas de sus trabajadores con los resultados del trabajo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Reskin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2003: 12)</a:t>
            </a:r>
            <a:endParaRPr lang="es-E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140159" y="193129"/>
            <a:ext cx="4999400" cy="898451"/>
          </a:xfrm>
        </p:spPr>
        <p:txBody>
          <a:bodyPr/>
          <a:lstStyle/>
          <a:p>
            <a:pPr algn="l" eaLnBrk="1" hangingPunct="1"/>
            <a:r>
              <a:rPr lang="es-ES" sz="3200" dirty="0">
                <a:solidFill>
                  <a:srgbClr val="800080"/>
                </a:solidFill>
                <a:latin typeface="Calibri" pitchFamily="34" charset="0"/>
              </a:rPr>
              <a:t>Ocupaciones analizadas</a:t>
            </a:r>
            <a:endParaRPr lang="en-GB" sz="3200" dirty="0">
              <a:solidFill>
                <a:srgbClr val="800080"/>
              </a:solidFill>
              <a:latin typeface="Calibri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696200" y="0"/>
            <a:ext cx="4495800" cy="914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  <a:r>
              <a:rPr lang="es-ES" sz="2800" b="1" dirty="0">
                <a:solidFill>
                  <a:srgbClr val="000000"/>
                </a:solidFill>
                <a:latin typeface="Arial" pitchFamily="34" charset="0"/>
              </a:rPr>
              <a:t>♂♂♂♂</a:t>
            </a:r>
            <a:r>
              <a:rPr lang="es-ES" sz="2800" b="1" dirty="0">
                <a:solidFill>
                  <a:srgbClr val="800080"/>
                </a:solidFill>
                <a:latin typeface="Arial" pitchFamily="34" charset="0"/>
              </a:rPr>
              <a:t>♀</a:t>
            </a:r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76934"/>
              </p:ext>
            </p:extLst>
          </p:nvPr>
        </p:nvGraphicFramePr>
        <p:xfrm>
          <a:off x="378767" y="914400"/>
          <a:ext cx="11524199" cy="499219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639221">
                  <a:extLst>
                    <a:ext uri="{9D8B030D-6E8A-4147-A177-3AD203B41FA5}">
                      <a16:colId xmlns:a16="http://schemas.microsoft.com/office/drawing/2014/main" val="2786117217"/>
                    </a:ext>
                  </a:extLst>
                </a:gridCol>
                <a:gridCol w="4144668">
                  <a:extLst>
                    <a:ext uri="{9D8B030D-6E8A-4147-A177-3AD203B41FA5}">
                      <a16:colId xmlns:a16="http://schemas.microsoft.com/office/drawing/2014/main" val="2314499145"/>
                    </a:ext>
                  </a:extLst>
                </a:gridCol>
                <a:gridCol w="3740310">
                  <a:extLst>
                    <a:ext uri="{9D8B030D-6E8A-4147-A177-3AD203B41FA5}">
                      <a16:colId xmlns:a16="http://schemas.microsoft.com/office/drawing/2014/main" val="1708919749"/>
                    </a:ext>
                  </a:extLst>
                </a:gridCol>
              </a:tblGrid>
              <a:tr h="3023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s-ES" dirty="0" smtClean="0"/>
                        <a:t>RESPONSABLE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s-ES" dirty="0" smtClean="0"/>
                        <a:t>SECTOR</a:t>
                      </a:r>
                      <a:r>
                        <a:rPr lang="es-ES" baseline="0" dirty="0" smtClean="0"/>
                        <a:t> U OCUPACIÓN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s-ES" dirty="0" smtClean="0"/>
                        <a:t>% DE MUJERES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455879"/>
                  </a:ext>
                </a:extLst>
              </a:tr>
              <a:tr h="6708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U. de Valencia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T. </a:t>
                      </a:r>
                      <a:r>
                        <a:rPr kumimoji="0" lang="es-ES" sz="1800" b="1" u="none" strike="noStrike" kern="1200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Empar</a:t>
                      </a:r>
                      <a:r>
                        <a:rPr kumimoji="0" lang="es-ES" sz="18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 Aguado </a:t>
                      </a:r>
                      <a:r>
                        <a:rPr kumimoji="0" lang="es-ES" sz="1800" b="1" u="none" strike="noStrike" kern="1200" cap="none" normalizeH="0" baseline="0" noProof="0" dirty="0" err="1" smtClean="0">
                          <a:ln>
                            <a:noFill/>
                          </a:ln>
                          <a:effectLst/>
                        </a:rPr>
                        <a:t>Bloise</a:t>
                      </a:r>
                      <a:endParaRPr kumimoji="0" lang="es-ES" sz="1800" b="1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Estibadoras portuarias</a:t>
                      </a:r>
                      <a:endParaRPr kumimoji="0" lang="es-E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 Valencia el 10%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 Algeciras el 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731275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U Complutense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Esmeralda Ballesteros</a:t>
                      </a:r>
                      <a:endParaRPr kumimoji="0" lang="es-ES" sz="1800" b="1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Maquinistas de RENFE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E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1,2%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615210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 de Murcia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Ana Belén Fdez. </a:t>
                      </a:r>
                      <a:r>
                        <a:rPr kumimoji="0" lang="es-E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Casado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Técnicas Informáticas (FP medio y superior)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Estudiando en 2012: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- FP2 º Medio: 13,2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- FP2 º Superior: 17,3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984559"/>
                  </a:ext>
                </a:extLst>
              </a:tr>
              <a:tr h="749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 de Oviedo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Marta Ibáñez</a:t>
                      </a:r>
                      <a:endParaRPr kumimoji="0" lang="en-GB" sz="18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Policía Nacional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Construcción/ pintura</a:t>
                      </a:r>
                      <a:endParaRPr kumimoji="0" lang="es-E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12,7 (2012)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&lt; 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133577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 de Valladolid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Mª del Mar Maira </a:t>
                      </a:r>
                      <a:endParaRPr kumimoji="0" lang="en-GB" sz="18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Reparación de vehículos de motor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En empresas de &lt; 10 trabajadores,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&lt; de 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409753"/>
                  </a:ext>
                </a:extLst>
              </a:tr>
              <a:tr h="566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ISTAS - Instituto Sindical de Trabajo Ambiente y Salud -CCOO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s-E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Claudia </a:t>
                      </a:r>
                      <a:r>
                        <a:rPr kumimoji="0" lang="es-ES" sz="18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Narock</a:t>
                      </a:r>
                      <a:endParaRPr kumimoji="0" lang="en-GB" sz="18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ES" sz="18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Pilotos de compañías aéreas</a:t>
                      </a:r>
                      <a:endParaRPr kumimoji="0" lang="es-ES" sz="1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3,5%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es-E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39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800080"/>
      </a:dk2>
      <a:lt2>
        <a:srgbClr val="808080"/>
      </a:lt2>
      <a:accent1>
        <a:srgbClr val="FFE1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EFF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9947</TotalTime>
  <Words>1296</Words>
  <Application>Microsoft Office PowerPoint</Application>
  <PresentationFormat>Panorámica</PresentationFormat>
  <Paragraphs>230</Paragraphs>
  <Slides>16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Truetypewriter PolyglOTT</vt:lpstr>
      <vt:lpstr>Wingdings</vt:lpstr>
      <vt:lpstr>Diseño predeterminado</vt:lpstr>
      <vt:lpstr>Tema de Office</vt:lpstr>
      <vt:lpstr>Documento</vt:lpstr>
      <vt:lpstr>Mujeres en mundos de hombres  La segregación laboral a través de los estudios de caso</vt:lpstr>
      <vt:lpstr>Brecha salarial</vt:lpstr>
      <vt:lpstr>La segregación ocupacional NO disminuye (1/2)</vt:lpstr>
      <vt:lpstr>La segregación ocupacional NO disminuye (2/2)</vt:lpstr>
      <vt:lpstr>La concentración ocupacional</vt:lpstr>
      <vt:lpstr>Presentación de PowerPoint</vt:lpstr>
      <vt:lpstr>Discriminación y Segregación laboral</vt:lpstr>
      <vt:lpstr>Frente a los motivos los MECANISMOS</vt:lpstr>
      <vt:lpstr>Ocupaciones analizadas</vt:lpstr>
      <vt:lpstr>Material primario</vt:lpstr>
      <vt:lpstr>Trayectorias</vt:lpstr>
      <vt:lpstr>Decisión de entrada (formación)</vt:lpstr>
      <vt:lpstr>Acceso (de asalariadas)</vt:lpstr>
      <vt:lpstr>Trayectoria</vt:lpstr>
      <vt:lpstr>CONCLUSIONES</vt:lpstr>
      <vt:lpstr>SIGUIENTES PASOS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IBAÑEZ PASCUAL</dc:creator>
  <cp:lastModifiedBy>MARTA IBAÑEZ PASCUAL</cp:lastModifiedBy>
  <cp:revision>57</cp:revision>
  <dcterms:created xsi:type="dcterms:W3CDTF">2016-09-08T08:38:53Z</dcterms:created>
  <dcterms:modified xsi:type="dcterms:W3CDTF">2016-09-24T10:42:11Z</dcterms:modified>
</cp:coreProperties>
</file>