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153"/>
  </p:notesMasterIdLst>
  <p:handoutMasterIdLst>
    <p:handoutMasterId r:id="rId154"/>
  </p:handoutMasterIdLst>
  <p:sldIdLst>
    <p:sldId id="298" r:id="rId2"/>
    <p:sldId id="287" r:id="rId3"/>
    <p:sldId id="285" r:id="rId4"/>
    <p:sldId id="286" r:id="rId5"/>
    <p:sldId id="288" r:id="rId6"/>
    <p:sldId id="259" r:id="rId7"/>
    <p:sldId id="284" r:id="rId8"/>
    <p:sldId id="266" r:id="rId9"/>
    <p:sldId id="518" r:id="rId10"/>
    <p:sldId id="522" r:id="rId11"/>
    <p:sldId id="521" r:id="rId12"/>
    <p:sldId id="464" r:id="rId13"/>
    <p:sldId id="312" r:id="rId14"/>
    <p:sldId id="467" r:id="rId15"/>
    <p:sldId id="469" r:id="rId16"/>
    <p:sldId id="321" r:id="rId17"/>
    <p:sldId id="313" r:id="rId18"/>
    <p:sldId id="314" r:id="rId19"/>
    <p:sldId id="468" r:id="rId20"/>
    <p:sldId id="510" r:id="rId21"/>
    <p:sldId id="511" r:id="rId22"/>
    <p:sldId id="512" r:id="rId23"/>
    <p:sldId id="513" r:id="rId24"/>
    <p:sldId id="308" r:id="rId25"/>
    <p:sldId id="470" r:id="rId26"/>
    <p:sldId id="471" r:id="rId27"/>
    <p:sldId id="270" r:id="rId28"/>
    <p:sldId id="473" r:id="rId29"/>
    <p:sldId id="340" r:id="rId30"/>
    <p:sldId id="524" r:id="rId31"/>
    <p:sldId id="509" r:id="rId32"/>
    <p:sldId id="324" r:id="rId33"/>
    <p:sldId id="345" r:id="rId34"/>
    <p:sldId id="516" r:id="rId35"/>
    <p:sldId id="325" r:id="rId36"/>
    <p:sldId id="326" r:id="rId37"/>
    <p:sldId id="327" r:id="rId38"/>
    <p:sldId id="328" r:id="rId39"/>
    <p:sldId id="329" r:id="rId40"/>
    <p:sldId id="330" r:id="rId41"/>
    <p:sldId id="503" r:id="rId42"/>
    <p:sldId id="331" r:id="rId43"/>
    <p:sldId id="525" r:id="rId44"/>
    <p:sldId id="520" r:id="rId45"/>
    <p:sldId id="332" r:id="rId46"/>
    <p:sldId id="322" r:id="rId47"/>
    <p:sldId id="377" r:id="rId48"/>
    <p:sldId id="333" r:id="rId49"/>
    <p:sldId id="474" r:id="rId50"/>
    <p:sldId id="476" r:id="rId51"/>
    <p:sldId id="480" r:id="rId52"/>
    <p:sldId id="481" r:id="rId53"/>
    <p:sldId id="482" r:id="rId54"/>
    <p:sldId id="483" r:id="rId55"/>
    <p:sldId id="484" r:id="rId56"/>
    <p:sldId id="485" r:id="rId57"/>
    <p:sldId id="486" r:id="rId58"/>
    <p:sldId id="487" r:id="rId59"/>
    <p:sldId id="488" r:id="rId60"/>
    <p:sldId id="560" r:id="rId61"/>
    <p:sldId id="491" r:id="rId62"/>
    <p:sldId id="492" r:id="rId63"/>
    <p:sldId id="526" r:id="rId64"/>
    <p:sldId id="542" r:id="rId65"/>
    <p:sldId id="559" r:id="rId66"/>
    <p:sldId id="543" r:id="rId67"/>
    <p:sldId id="544" r:id="rId68"/>
    <p:sldId id="546" r:id="rId69"/>
    <p:sldId id="493" r:id="rId70"/>
    <p:sldId id="316" r:id="rId71"/>
    <p:sldId id="304" r:id="rId72"/>
    <p:sldId id="305" r:id="rId73"/>
    <p:sldId id="307" r:id="rId74"/>
    <p:sldId id="343" r:id="rId75"/>
    <p:sldId id="531" r:id="rId76"/>
    <p:sldId id="532" r:id="rId77"/>
    <p:sldId id="533" r:id="rId78"/>
    <p:sldId id="538" r:id="rId79"/>
    <p:sldId id="534" r:id="rId80"/>
    <p:sldId id="535" r:id="rId81"/>
    <p:sldId id="536" r:id="rId82"/>
    <p:sldId id="537" r:id="rId83"/>
    <p:sldId id="296" r:id="rId84"/>
    <p:sldId id="319" r:id="rId85"/>
    <p:sldId id="320" r:id="rId86"/>
    <p:sldId id="381" r:id="rId87"/>
    <p:sldId id="382" r:id="rId88"/>
    <p:sldId id="547" r:id="rId89"/>
    <p:sldId id="548" r:id="rId90"/>
    <p:sldId id="550" r:id="rId91"/>
    <p:sldId id="551" r:id="rId92"/>
    <p:sldId id="552" r:id="rId93"/>
    <p:sldId id="553" r:id="rId94"/>
    <p:sldId id="554" r:id="rId95"/>
    <p:sldId id="555" r:id="rId96"/>
    <p:sldId id="556" r:id="rId97"/>
    <p:sldId id="557" r:id="rId98"/>
    <p:sldId id="558" r:id="rId99"/>
    <p:sldId id="561" r:id="rId100"/>
    <p:sldId id="342" r:id="rId101"/>
    <p:sldId id="592" r:id="rId102"/>
    <p:sldId id="591" r:id="rId103"/>
    <p:sldId id="594" r:id="rId104"/>
    <p:sldId id="595" r:id="rId105"/>
    <p:sldId id="596" r:id="rId106"/>
    <p:sldId id="562" r:id="rId107"/>
    <p:sldId id="590" r:id="rId108"/>
    <p:sldId id="563" r:id="rId109"/>
    <p:sldId id="433" r:id="rId110"/>
    <p:sldId id="564" r:id="rId111"/>
    <p:sldId id="598" r:id="rId112"/>
    <p:sldId id="565" r:id="rId113"/>
    <p:sldId id="566" r:id="rId114"/>
    <p:sldId id="602" r:id="rId115"/>
    <p:sldId id="605" r:id="rId116"/>
    <p:sldId id="568" r:id="rId117"/>
    <p:sldId id="567" r:id="rId118"/>
    <p:sldId id="569" r:id="rId119"/>
    <p:sldId id="571" r:id="rId120"/>
    <p:sldId id="599" r:id="rId121"/>
    <p:sldId id="600" r:id="rId122"/>
    <p:sldId id="601" r:id="rId123"/>
    <p:sldId id="573" r:id="rId124"/>
    <p:sldId id="574" r:id="rId125"/>
    <p:sldId id="621" r:id="rId126"/>
    <p:sldId id="575" r:id="rId127"/>
    <p:sldId id="576" r:id="rId128"/>
    <p:sldId id="631" r:id="rId129"/>
    <p:sldId id="608" r:id="rId130"/>
    <p:sldId id="586" r:id="rId131"/>
    <p:sldId id="577" r:id="rId132"/>
    <p:sldId id="616" r:id="rId133"/>
    <p:sldId id="613" r:id="rId134"/>
    <p:sldId id="582" r:id="rId135"/>
    <p:sldId id="580" r:id="rId136"/>
    <p:sldId id="583" r:id="rId137"/>
    <p:sldId id="628" r:id="rId138"/>
    <p:sldId id="584" r:id="rId139"/>
    <p:sldId id="585" r:id="rId140"/>
    <p:sldId id="629" r:id="rId141"/>
    <p:sldId id="603" r:id="rId142"/>
    <p:sldId id="604" r:id="rId143"/>
    <p:sldId id="587" r:id="rId144"/>
    <p:sldId id="617" r:id="rId145"/>
    <p:sldId id="588" r:id="rId146"/>
    <p:sldId id="589" r:id="rId147"/>
    <p:sldId id="626" r:id="rId148"/>
    <p:sldId id="627" r:id="rId149"/>
    <p:sldId id="623" r:id="rId150"/>
    <p:sldId id="625" r:id="rId151"/>
    <p:sldId id="630" r:id="rId15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FF"/>
    <a:srgbClr val="FF660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608" autoAdjust="0"/>
  </p:normalViewPr>
  <p:slideViewPr>
    <p:cSldViewPr>
      <p:cViewPr>
        <p:scale>
          <a:sx n="82" d="100"/>
          <a:sy n="82" d="100"/>
        </p:scale>
        <p:origin x="-10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5" Type="http://schemas.openxmlformats.org/officeDocument/2006/relationships/image" Target="../media/image160.wmf"/><Relationship Id="rId4" Type="http://schemas.openxmlformats.org/officeDocument/2006/relationships/image" Target="../media/image15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s-ES" smtClean="0"/>
              <a:t>Máster de Materiales 2013</a:t>
            </a:r>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B2AEB5-88CA-4756-9579-831DEBDD1A4B}" type="datetimeFigureOut">
              <a:rPr lang="es-ES" smtClean="0"/>
              <a:pPr/>
              <a:t>06/11/2013</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E5C516-7A3A-4ACD-9602-9168E3419963}" type="slidenum">
              <a:rPr lang="es-ES" smtClean="0"/>
              <a:pPr/>
              <a:t>‹Nº›</a:t>
            </a:fld>
            <a:endParaRPr lang="es-ES"/>
          </a:p>
        </p:txBody>
      </p:sp>
    </p:spTree>
    <p:extLst>
      <p:ext uri="{BB962C8B-B14F-4D97-AF65-F5344CB8AC3E}">
        <p14:creationId xmlns:p14="http://schemas.microsoft.com/office/powerpoint/2010/main" val="229948213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s-ES" smtClean="0"/>
              <a:t>Máster de Materiales 2013</a:t>
            </a: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F3D7B8-C034-41C5-824E-DCDC0D2119C5}" type="datetimeFigureOut">
              <a:rPr lang="es-ES" smtClean="0"/>
              <a:pPr/>
              <a:t>06/11/2013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7CEDF-3A14-478F-9FE5-4FB0D269C7FE}" type="slidenum">
              <a:rPr lang="es-ES" smtClean="0"/>
              <a:pPr/>
              <a:t>‹Nº›</a:t>
            </a:fld>
            <a:endParaRPr lang="es-ES"/>
          </a:p>
        </p:txBody>
      </p:sp>
    </p:spTree>
    <p:extLst>
      <p:ext uri="{BB962C8B-B14F-4D97-AF65-F5344CB8AC3E}">
        <p14:creationId xmlns:p14="http://schemas.microsoft.com/office/powerpoint/2010/main" val="251418495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EA7CEDF-3A14-478F-9FE5-4FB0D269C7FE}" type="slidenum">
              <a:rPr lang="es-ES" smtClean="0"/>
              <a:pPr/>
              <a:t>1</a:t>
            </a:fld>
            <a:endParaRPr lang="es-ES"/>
          </a:p>
        </p:txBody>
      </p:sp>
      <p:sp>
        <p:nvSpPr>
          <p:cNvPr id="5" name="4 Marcador de encabezado"/>
          <p:cNvSpPr>
            <a:spLocks noGrp="1"/>
          </p:cNvSpPr>
          <p:nvPr>
            <p:ph type="hd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90147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r>
              <a:rPr lang="es-ES" altLang="es-ES"/>
              <a:t>30 % Cu    y    200 – 400 g/ t de Au</a:t>
            </a:r>
          </a:p>
          <a:p>
            <a:endParaRPr lang="es-ES" altLang="es-ES"/>
          </a:p>
          <a:p>
            <a:endParaRPr lang="es-ES" altLang="es-ES"/>
          </a:p>
          <a:p>
            <a:r>
              <a:rPr lang="es-ES" altLang="es-ES"/>
              <a:t>Calcinaban horno a 750 º C 	 Horno basculante a 1200 º C 					</a:t>
            </a:r>
          </a:p>
          <a:p>
            <a:endParaRPr lang="es-ES" altLang="es-ES"/>
          </a:p>
          <a:p>
            <a:r>
              <a:rPr lang="es-ES" altLang="es-ES"/>
              <a:t>Tanque detoxificación 550 m3 proceso Inco y posteriormente enviados balsa.</a:t>
            </a:r>
          </a:p>
          <a:p>
            <a:r>
              <a:rPr lang="es-ES" altLang="es-ES"/>
              <a:t>….no se alcanzaban los resultados óptimos en el proceso de detoxificación enviando el agua a balsa con un elevado porcentaje en CN y Cu</a:t>
            </a:r>
          </a:p>
          <a:p>
            <a:endParaRPr lang="es-ES" altLang="es-ES"/>
          </a:p>
          <a:p>
            <a:endParaRPr lang="es-ES" altLang="es-ES"/>
          </a:p>
          <a:p>
            <a:r>
              <a:rPr lang="es-ES" altLang="es-ES"/>
              <a:t>						</a:t>
            </a:r>
          </a:p>
          <a:p>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EA7CEDF-3A14-478F-9FE5-4FB0D269C7FE}" type="slidenum">
              <a:rPr lang="es-ES" smtClean="0"/>
              <a:pPr/>
              <a:t>112</a:t>
            </a:fld>
            <a:endParaRPr lang="es-ES"/>
          </a:p>
        </p:txBody>
      </p:sp>
      <p:sp>
        <p:nvSpPr>
          <p:cNvPr id="5" name="4 Marcador de encabezado"/>
          <p:cNvSpPr>
            <a:spLocks noGrp="1"/>
          </p:cNvSpPr>
          <p:nvPr>
            <p:ph type="hd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7829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s-ES"/>
              <a:t>CHM 102</a:t>
            </a:r>
          </a:p>
        </p:txBody>
      </p:sp>
      <p:sp>
        <p:nvSpPr>
          <p:cNvPr id="5" name="Rectangle 3"/>
          <p:cNvSpPr>
            <a:spLocks noGrp="1" noChangeArrowheads="1"/>
          </p:cNvSpPr>
          <p:nvPr>
            <p:ph type="dt" idx="1"/>
          </p:nvPr>
        </p:nvSpPr>
        <p:spPr>
          <a:ln/>
        </p:spPr>
        <p:txBody>
          <a:bodyPr/>
          <a:lstStyle/>
          <a:p>
            <a:r>
              <a:rPr lang="en-US" altLang="es-ES"/>
              <a:t>Sinex</a:t>
            </a:r>
          </a:p>
        </p:txBody>
      </p:sp>
      <p:sp>
        <p:nvSpPr>
          <p:cNvPr id="6" name="Rectangle 7"/>
          <p:cNvSpPr>
            <a:spLocks noGrp="1" noChangeArrowheads="1"/>
          </p:cNvSpPr>
          <p:nvPr>
            <p:ph type="sldNum" sz="quarter" idx="5"/>
          </p:nvPr>
        </p:nvSpPr>
        <p:spPr>
          <a:ln/>
        </p:spPr>
        <p:txBody>
          <a:bodyPr/>
          <a:lstStyle/>
          <a:p>
            <a:fld id="{670D929E-4862-4B43-8D84-90E814F2FC0E}" type="slidenum">
              <a:rPr lang="en-US" altLang="es-ES"/>
              <a:pPr/>
              <a:t>125</a:t>
            </a:fld>
            <a:endParaRPr lang="en-US" altLang="es-E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s-ES_tradnl"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s-ES"/>
              <a:t>CHM 102</a:t>
            </a:r>
          </a:p>
        </p:txBody>
      </p:sp>
      <p:sp>
        <p:nvSpPr>
          <p:cNvPr id="5" name="Rectangle 3"/>
          <p:cNvSpPr>
            <a:spLocks noGrp="1" noChangeArrowheads="1"/>
          </p:cNvSpPr>
          <p:nvPr>
            <p:ph type="dt" idx="1"/>
          </p:nvPr>
        </p:nvSpPr>
        <p:spPr>
          <a:ln/>
        </p:spPr>
        <p:txBody>
          <a:bodyPr/>
          <a:lstStyle/>
          <a:p>
            <a:r>
              <a:rPr lang="en-US" altLang="es-ES"/>
              <a:t>Sinex</a:t>
            </a:r>
          </a:p>
        </p:txBody>
      </p:sp>
      <p:sp>
        <p:nvSpPr>
          <p:cNvPr id="6" name="Rectangle 7"/>
          <p:cNvSpPr>
            <a:spLocks noGrp="1" noChangeArrowheads="1"/>
          </p:cNvSpPr>
          <p:nvPr>
            <p:ph type="sldNum" sz="quarter" idx="5"/>
          </p:nvPr>
        </p:nvSpPr>
        <p:spPr>
          <a:ln/>
        </p:spPr>
        <p:txBody>
          <a:bodyPr/>
          <a:lstStyle/>
          <a:p>
            <a:fld id="{7CD6289D-5D52-409F-B852-84CAD82D851B}" type="slidenum">
              <a:rPr lang="en-US" altLang="es-ES"/>
              <a:pPr/>
              <a:t>144</a:t>
            </a:fld>
            <a:endParaRPr lang="en-US" altLang="es-E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s-ES_tradnl"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encabezado"/>
          <p:cNvSpPr>
            <a:spLocks noGrp="1"/>
          </p:cNvSpPr>
          <p:nvPr>
            <p:ph type="hdr" sz="quarter" idx="10"/>
          </p:nvPr>
        </p:nvSpPr>
        <p:spPr/>
        <p:txBody>
          <a:bodyPr/>
          <a:lstStyle/>
          <a:p>
            <a:r>
              <a:rPr lang="es-ES" smtClean="0"/>
              <a:t>Máster de Materiales 2013</a:t>
            </a:r>
            <a:endParaRPr lang="es-ES"/>
          </a:p>
        </p:txBody>
      </p:sp>
      <p:sp>
        <p:nvSpPr>
          <p:cNvPr id="5" name="4 Marcador de número de diapositiva"/>
          <p:cNvSpPr>
            <a:spLocks noGrp="1"/>
          </p:cNvSpPr>
          <p:nvPr>
            <p:ph type="sldNum" sz="quarter" idx="11"/>
          </p:nvPr>
        </p:nvSpPr>
        <p:spPr/>
        <p:txBody>
          <a:bodyPr/>
          <a:lstStyle/>
          <a:p>
            <a:fld id="{8EA7CEDF-3A14-478F-9FE5-4FB0D269C7FE}" type="slidenum">
              <a:rPr lang="es-ES" smtClean="0"/>
              <a:pPr/>
              <a:t>21</a:t>
            </a:fld>
            <a:endParaRPr lang="es-ES"/>
          </a:p>
        </p:txBody>
      </p:sp>
    </p:spTree>
    <p:extLst>
      <p:ext uri="{BB962C8B-B14F-4D97-AF65-F5344CB8AC3E}">
        <p14:creationId xmlns:p14="http://schemas.microsoft.com/office/powerpoint/2010/main" val="388156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58DAB9-1FDB-40FF-A5EF-DF53DFC87291}" type="slidenum">
              <a:rPr lang="es-ES"/>
              <a:pPr eaLnBrk="1" hangingPunct="1"/>
              <a:t>70</a:t>
            </a:fld>
            <a:endParaRPr lang="es-E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s-DO" smtClean="0"/>
          </a:p>
        </p:txBody>
      </p:sp>
      <p:sp>
        <p:nvSpPr>
          <p:cNvPr id="2" name="1 Marcador de encabezado"/>
          <p:cNvSpPr>
            <a:spLocks noGrp="1"/>
          </p:cNvSpPr>
          <p:nvPr>
            <p:ph type="hdr" sz="quarter" idx="10"/>
          </p:nvPr>
        </p:nvSpPr>
        <p:spPr/>
        <p:txBody>
          <a:bodyPr/>
          <a:lstStyle/>
          <a:p>
            <a:r>
              <a:rPr lang="es-ES" smtClean="0"/>
              <a:t>Máster de Materiales 2013</a:t>
            </a:r>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s-ES" altLang="es-ES"/>
              <a:t>Diseñada por la empresa Signet Engineering, filial de Fluor Daniel Corporation pudiendo tratar 720.000t de mineral al año con gravimetría, flotacion y lixiviación Cil  . Produciendo una media de 100.00 onzas al año.</a:t>
            </a:r>
          </a:p>
          <a:p>
            <a:r>
              <a:rPr lang="es-ES" altLang="es-ES"/>
              <a:t>Se incluye una planta de tratamiento de aguas cianuradas siguiendo el proceso Inco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s-ES" altLang="es-ES"/>
              <a:t>Los residuos de descontaminación tras sufrir el proceso INCO eran enviados a la balsa de estériles de donde se recuperaba el agua por decantación para enviar al planta.</a:t>
            </a:r>
          </a:p>
          <a:p>
            <a:endParaRPr lang="es-ES" altLang="es-ES"/>
          </a:p>
          <a:p>
            <a:r>
              <a:rPr lang="es-ES" altLang="es-ES"/>
              <a:t>Fue Diseñada por la empresa Knight Piesold para asegurar vertido cero y para ello se instaló un sistema de impermeabilización que consiste en capas de 2m fondo y 3mm laterales y sellado plástico de poliet</a:t>
            </a:r>
          </a:p>
          <a:p>
            <a:r>
              <a:rPr lang="es-ES" altLang="es-ES"/>
              <a:t>ileno de alta densidad de 2mm espesor.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 altLang="es-ES"/>
              <a:t>Desarrollo de un nuevo método para la eliminación de cianuro de aguas residuales de mina</a:t>
            </a: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s-ES" altLang="es-ES"/>
              <a:t>En la balsa se añadió u ncomplejo modelo de drenajes compuesto de lñineas paralelas de tuberías cada 10 m para recoger agua intersticial por la P que soportan los lodos al ir acumulándose : de este modo los lodos se van compactando y alcanzando mayor densidad.</a:t>
            </a:r>
          </a:p>
          <a:p>
            <a:endParaRPr lang="es-ES" altLang="es-ES"/>
          </a:p>
          <a:p>
            <a:r>
              <a:rPr lang="es-ES" altLang="es-ES"/>
              <a:t>Al final de su vida útil la balsa llegó a tener una superficie de 12 hectáreas y una profundidad de 60 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B22E205-8AF3-41DD-8F8C-8A9C41839026}" type="datetime1">
              <a:rPr lang="es-ES" smtClean="0"/>
              <a:pPr/>
              <a:t>06/11/2013</a:t>
            </a:fld>
            <a:endParaRPr lang="es-ES"/>
          </a:p>
        </p:txBody>
      </p:sp>
      <p:sp>
        <p:nvSpPr>
          <p:cNvPr id="5" name="Footer Placeholder 4"/>
          <p:cNvSpPr>
            <a:spLocks noGrp="1"/>
          </p:cNvSpPr>
          <p:nvPr>
            <p:ph type="ftr" sz="quarter" idx="11"/>
          </p:nvPr>
        </p:nvSpPr>
        <p:spPr/>
        <p:txBody>
          <a:bodyPr/>
          <a:lstStyle/>
          <a:p>
            <a:r>
              <a:rPr lang="es-ES" smtClean="0"/>
              <a:t>Máster de Materiales 2013</a:t>
            </a:r>
            <a:endParaRPr lang="es-ES"/>
          </a:p>
        </p:txBody>
      </p:sp>
      <p:sp>
        <p:nvSpPr>
          <p:cNvPr id="6" name="Slide Number Placeholder 5"/>
          <p:cNvSpPr>
            <a:spLocks noGrp="1"/>
          </p:cNvSpPr>
          <p:nvPr>
            <p:ph type="sldNum" sz="quarter" idx="12"/>
          </p:nvPr>
        </p:nvSpPr>
        <p:spPr/>
        <p:txBody>
          <a:bodyPr/>
          <a:lstStyle/>
          <a:p>
            <a:fld id="{FC1C3CDE-4795-451E-967F-6CCE3F6B6B2A}" type="slidenum">
              <a:rPr lang="es-ES" smtClean="0"/>
              <a:pPr/>
              <a:t>‹Nº›</a:t>
            </a:fld>
            <a:endParaRPr lang="es-E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56DE717-77DF-4AB2-9DF0-C41162BD81A5}" type="datetime1">
              <a:rPr lang="es-ES" smtClean="0"/>
              <a:pPr/>
              <a:t>06/11/2013</a:t>
            </a:fld>
            <a:endParaRPr lang="es-ES"/>
          </a:p>
        </p:txBody>
      </p:sp>
      <p:sp>
        <p:nvSpPr>
          <p:cNvPr id="5" name="Footer Placeholder 4"/>
          <p:cNvSpPr>
            <a:spLocks noGrp="1"/>
          </p:cNvSpPr>
          <p:nvPr>
            <p:ph type="ftr" sz="quarter" idx="11"/>
          </p:nvPr>
        </p:nvSpPr>
        <p:spPr/>
        <p:txBody>
          <a:bodyPr/>
          <a:lstStyle/>
          <a:p>
            <a:r>
              <a:rPr lang="es-ES" smtClean="0"/>
              <a:t>Máster de Materiales 2013</a:t>
            </a:r>
            <a:endParaRPr lang="es-ES"/>
          </a:p>
        </p:txBody>
      </p:sp>
      <p:sp>
        <p:nvSpPr>
          <p:cNvPr id="6" name="Slide Number Placeholder 5"/>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CF407A1-3B36-4AC3-8138-E79B178C8130}" type="datetime1">
              <a:rPr lang="es-ES" smtClean="0"/>
              <a:pPr/>
              <a:t>06/11/2013</a:t>
            </a:fld>
            <a:endParaRPr lang="es-ES"/>
          </a:p>
        </p:txBody>
      </p:sp>
      <p:sp>
        <p:nvSpPr>
          <p:cNvPr id="5" name="Footer Placeholder 4"/>
          <p:cNvSpPr>
            <a:spLocks noGrp="1"/>
          </p:cNvSpPr>
          <p:nvPr>
            <p:ph type="ftr" sz="quarter" idx="11"/>
          </p:nvPr>
        </p:nvSpPr>
        <p:spPr/>
        <p:txBody>
          <a:bodyPr/>
          <a:lstStyle/>
          <a:p>
            <a:r>
              <a:rPr lang="es-ES" smtClean="0"/>
              <a:t>Máster de Materiales 2013</a:t>
            </a:r>
            <a:endParaRPr lang="es-ES"/>
          </a:p>
        </p:txBody>
      </p:sp>
      <p:sp>
        <p:nvSpPr>
          <p:cNvPr id="6" name="Slide Number Placeholder 5"/>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154113" y="457200"/>
            <a:ext cx="7772400" cy="1143000"/>
          </a:xfrm>
        </p:spPr>
        <p:txBody>
          <a:bodyPr/>
          <a:lstStyle/>
          <a:p>
            <a:r>
              <a:rPr lang="es-ES" smtClean="0"/>
              <a:t>Haga clic para modificar el estilo de título del patrón</a:t>
            </a:r>
            <a:endParaRPr lang="es-ES"/>
          </a:p>
        </p:txBody>
      </p:sp>
      <p:sp>
        <p:nvSpPr>
          <p:cNvPr id="3" name="2 Marcador de SmartArt"/>
          <p:cNvSpPr>
            <a:spLocks noGrp="1"/>
          </p:cNvSpPr>
          <p:nvPr>
            <p:ph type="dgm" idx="1"/>
          </p:nvPr>
        </p:nvSpPr>
        <p:spPr>
          <a:xfrm>
            <a:off x="685800" y="1981200"/>
            <a:ext cx="7772400" cy="4114800"/>
          </a:xfrm>
        </p:spPr>
        <p:txBody>
          <a:bodyPr/>
          <a:lstStyle/>
          <a:p>
            <a:pPr lvl="0"/>
            <a:endParaRPr lang="es-ES" noProof="0" smtClean="0"/>
          </a:p>
        </p:txBody>
      </p:sp>
      <p:sp>
        <p:nvSpPr>
          <p:cNvPr id="4" name="Rectangle 21"/>
          <p:cNvSpPr>
            <a:spLocks noGrp="1" noChangeArrowheads="1"/>
          </p:cNvSpPr>
          <p:nvPr>
            <p:ph type="dt" sz="half" idx="10"/>
          </p:nvPr>
        </p:nvSpPr>
        <p:spPr>
          <a:ln/>
        </p:spPr>
        <p:txBody>
          <a:bodyPr/>
          <a:lstStyle>
            <a:lvl1pPr>
              <a:defRPr/>
            </a:lvl1pPr>
          </a:lstStyle>
          <a:p>
            <a:pPr>
              <a:defRPr/>
            </a:pPr>
            <a:fld id="{620E0271-6FA6-4517-8652-3F15601CEF66}" type="datetime1">
              <a:rPr lang="es-ES" smtClean="0"/>
              <a:pPr>
                <a:defRPr/>
              </a:pPr>
              <a:t>06/11/2013</a:t>
            </a:fld>
            <a:endParaRPr lang="es-ES"/>
          </a:p>
        </p:txBody>
      </p:sp>
      <p:sp>
        <p:nvSpPr>
          <p:cNvPr id="5" name="Rectangle 22"/>
          <p:cNvSpPr>
            <a:spLocks noGrp="1" noChangeArrowheads="1"/>
          </p:cNvSpPr>
          <p:nvPr>
            <p:ph type="ftr" sz="quarter" idx="11"/>
          </p:nvPr>
        </p:nvSpPr>
        <p:spPr>
          <a:ln/>
        </p:spPr>
        <p:txBody>
          <a:bodyPr/>
          <a:lstStyle>
            <a:lvl1pPr>
              <a:defRPr/>
            </a:lvl1pPr>
          </a:lstStyle>
          <a:p>
            <a:pPr>
              <a:defRPr/>
            </a:pPr>
            <a:r>
              <a:rPr lang="es-ES" smtClean="0"/>
              <a:t>Máster de Materiales 2013</a:t>
            </a:r>
            <a:endParaRPr lang="es-ES"/>
          </a:p>
        </p:txBody>
      </p:sp>
      <p:sp>
        <p:nvSpPr>
          <p:cNvPr id="6" name="Rectangle 23"/>
          <p:cNvSpPr>
            <a:spLocks noGrp="1" noChangeArrowheads="1"/>
          </p:cNvSpPr>
          <p:nvPr>
            <p:ph type="sldNum" sz="quarter" idx="12"/>
          </p:nvPr>
        </p:nvSpPr>
        <p:spPr>
          <a:ln/>
        </p:spPr>
        <p:txBody>
          <a:bodyPr/>
          <a:lstStyle>
            <a:lvl1pPr>
              <a:defRPr/>
            </a:lvl1pPr>
          </a:lstStyle>
          <a:p>
            <a:pPr>
              <a:defRPr/>
            </a:pPr>
            <a:fld id="{7F44BF88-AD8B-40C8-8552-FBD4DA812CA7}" type="slidenum">
              <a:rPr lang="es-ES"/>
              <a:pPr>
                <a:defRPr/>
              </a:pPr>
              <a:t>‹Nº›</a:t>
            </a:fld>
            <a:endParaRPr lang="es-ES"/>
          </a:p>
        </p:txBody>
      </p:sp>
    </p:spTree>
    <p:extLst>
      <p:ext uri="{BB962C8B-B14F-4D97-AF65-F5344CB8AC3E}">
        <p14:creationId xmlns:p14="http://schemas.microsoft.com/office/powerpoint/2010/main" val="29636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D0E9A1-DC57-4F74-92C5-FCE61140A350}" type="datetime1">
              <a:rPr lang="es-ES" smtClean="0"/>
              <a:pPr/>
              <a:t>06/11/2013</a:t>
            </a:fld>
            <a:endParaRPr lang="es-ES"/>
          </a:p>
        </p:txBody>
      </p:sp>
      <p:sp>
        <p:nvSpPr>
          <p:cNvPr id="5" name="Footer Placeholder 4"/>
          <p:cNvSpPr>
            <a:spLocks noGrp="1"/>
          </p:cNvSpPr>
          <p:nvPr>
            <p:ph type="ftr" sz="quarter" idx="11"/>
          </p:nvPr>
        </p:nvSpPr>
        <p:spPr/>
        <p:txBody>
          <a:bodyPr/>
          <a:lstStyle/>
          <a:p>
            <a:r>
              <a:rPr lang="es-ES" smtClean="0"/>
              <a:t>Máster de Materiales 2013</a:t>
            </a:r>
            <a:endParaRPr lang="es-ES"/>
          </a:p>
        </p:txBody>
      </p:sp>
      <p:sp>
        <p:nvSpPr>
          <p:cNvPr id="6" name="Slide Number Placeholder 5"/>
          <p:cNvSpPr>
            <a:spLocks noGrp="1"/>
          </p:cNvSpPr>
          <p:nvPr>
            <p:ph type="sldNum" sz="quarter" idx="12"/>
          </p:nvPr>
        </p:nvSpPr>
        <p:spPr/>
        <p:txBody>
          <a:bodyPr/>
          <a:lstStyle/>
          <a:p>
            <a:fld id="{FC1C3CDE-4795-451E-967F-6CCE3F6B6B2A}" type="slidenum">
              <a:rPr lang="es-ES" smtClean="0"/>
              <a:pPr/>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5B9232C-7DE5-4A47-B16D-AA63CC874D56}" type="datetime1">
              <a:rPr lang="es-ES" smtClean="0"/>
              <a:pPr/>
              <a:t>06/11/2013</a:t>
            </a:fld>
            <a:endParaRPr lang="es-ES"/>
          </a:p>
        </p:txBody>
      </p:sp>
      <p:sp>
        <p:nvSpPr>
          <p:cNvPr id="5" name="Footer Placeholder 4"/>
          <p:cNvSpPr>
            <a:spLocks noGrp="1"/>
          </p:cNvSpPr>
          <p:nvPr>
            <p:ph type="ftr" sz="quarter" idx="11"/>
          </p:nvPr>
        </p:nvSpPr>
        <p:spPr/>
        <p:txBody>
          <a:bodyPr/>
          <a:lstStyle/>
          <a:p>
            <a:r>
              <a:rPr lang="es-ES" smtClean="0"/>
              <a:t>Máster de Materiales 2013</a:t>
            </a:r>
            <a:endParaRPr lang="es-ES"/>
          </a:p>
        </p:txBody>
      </p:sp>
      <p:sp>
        <p:nvSpPr>
          <p:cNvPr id="6" name="Slide Number Placeholder 5"/>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11A5E8-13D2-4519-9932-DA249E429C5D}" type="datetime1">
              <a:rPr lang="es-ES" smtClean="0"/>
              <a:pPr/>
              <a:t>06/11/2013</a:t>
            </a:fld>
            <a:endParaRPr lang="es-ES"/>
          </a:p>
        </p:txBody>
      </p:sp>
      <p:sp>
        <p:nvSpPr>
          <p:cNvPr id="6" name="Footer Placeholder 5"/>
          <p:cNvSpPr>
            <a:spLocks noGrp="1"/>
          </p:cNvSpPr>
          <p:nvPr>
            <p:ph type="ftr" sz="quarter" idx="11"/>
          </p:nvPr>
        </p:nvSpPr>
        <p:spPr/>
        <p:txBody>
          <a:bodyPr/>
          <a:lstStyle/>
          <a:p>
            <a:r>
              <a:rPr lang="es-ES" smtClean="0"/>
              <a:t>Máster de Materiales 2013</a:t>
            </a:r>
            <a:endParaRPr lang="es-ES"/>
          </a:p>
        </p:txBody>
      </p:sp>
      <p:sp>
        <p:nvSpPr>
          <p:cNvPr id="7" name="Slide Number Placeholder 6"/>
          <p:cNvSpPr>
            <a:spLocks noGrp="1"/>
          </p:cNvSpPr>
          <p:nvPr>
            <p:ph type="sldNum" sz="quarter" idx="12"/>
          </p:nvPr>
        </p:nvSpPr>
        <p:spPr/>
        <p:txBody>
          <a:bodyPr/>
          <a:lstStyle/>
          <a:p>
            <a:fld id="{FC1C3CDE-4795-451E-967F-6CCE3F6B6B2A}" type="slidenum">
              <a:rPr lang="es-ES" smtClean="0"/>
              <a:pPr/>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EE49BBF-ACCB-4D43-95C2-E989B6597256}" type="datetime1">
              <a:rPr lang="es-ES" smtClean="0"/>
              <a:pPr/>
              <a:t>06/11/2013</a:t>
            </a:fld>
            <a:endParaRPr lang="es-ES"/>
          </a:p>
        </p:txBody>
      </p:sp>
      <p:sp>
        <p:nvSpPr>
          <p:cNvPr id="8" name="Footer Placeholder 7"/>
          <p:cNvSpPr>
            <a:spLocks noGrp="1"/>
          </p:cNvSpPr>
          <p:nvPr>
            <p:ph type="ftr" sz="quarter" idx="11"/>
          </p:nvPr>
        </p:nvSpPr>
        <p:spPr/>
        <p:txBody>
          <a:bodyPr/>
          <a:lstStyle/>
          <a:p>
            <a:r>
              <a:rPr lang="es-ES" smtClean="0"/>
              <a:t>Máster de Materiales 2013</a:t>
            </a:r>
            <a:endParaRPr lang="es-ES"/>
          </a:p>
        </p:txBody>
      </p:sp>
      <p:sp>
        <p:nvSpPr>
          <p:cNvPr id="9" name="Slide Number Placeholder 8"/>
          <p:cNvSpPr>
            <a:spLocks noGrp="1"/>
          </p:cNvSpPr>
          <p:nvPr>
            <p:ph type="sldNum" sz="quarter" idx="12"/>
          </p:nvPr>
        </p:nvSpPr>
        <p:spPr/>
        <p:txBody>
          <a:bodyPr/>
          <a:lstStyle/>
          <a:p>
            <a:fld id="{FC1C3CDE-4795-451E-967F-6CCE3F6B6B2A}" type="slidenum">
              <a:rPr lang="es-ES" smtClean="0"/>
              <a:pPr/>
              <a:t>‹Nº›</a:t>
            </a:fld>
            <a:endParaRPr lang="es-ES"/>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58B7672-DCFF-49ED-8EBE-3D298A4F62A1}" type="datetime1">
              <a:rPr lang="es-ES" smtClean="0"/>
              <a:pPr/>
              <a:t>06/11/2013</a:t>
            </a:fld>
            <a:endParaRPr lang="es-ES"/>
          </a:p>
        </p:txBody>
      </p:sp>
      <p:sp>
        <p:nvSpPr>
          <p:cNvPr id="4" name="Footer Placeholder 3"/>
          <p:cNvSpPr>
            <a:spLocks noGrp="1"/>
          </p:cNvSpPr>
          <p:nvPr>
            <p:ph type="ftr" sz="quarter" idx="11"/>
          </p:nvPr>
        </p:nvSpPr>
        <p:spPr/>
        <p:txBody>
          <a:bodyPr/>
          <a:lstStyle/>
          <a:p>
            <a:r>
              <a:rPr lang="es-ES" smtClean="0"/>
              <a:t>Máster de Materiales 2013</a:t>
            </a:r>
            <a:endParaRPr lang="es-ES"/>
          </a:p>
        </p:txBody>
      </p:sp>
      <p:sp>
        <p:nvSpPr>
          <p:cNvPr id="5" name="Slide Number Placeholder 4"/>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B529-C8D7-4CC6-BB86-ED4B71BAE1FF}" type="datetime1">
              <a:rPr lang="es-ES" smtClean="0"/>
              <a:pPr/>
              <a:t>06/11/2013</a:t>
            </a:fld>
            <a:endParaRPr lang="es-ES"/>
          </a:p>
        </p:txBody>
      </p:sp>
      <p:sp>
        <p:nvSpPr>
          <p:cNvPr id="3" name="Footer Placeholder 2"/>
          <p:cNvSpPr>
            <a:spLocks noGrp="1"/>
          </p:cNvSpPr>
          <p:nvPr>
            <p:ph type="ftr" sz="quarter" idx="11"/>
          </p:nvPr>
        </p:nvSpPr>
        <p:spPr/>
        <p:txBody>
          <a:bodyPr/>
          <a:lstStyle/>
          <a:p>
            <a:r>
              <a:rPr lang="es-ES" smtClean="0"/>
              <a:t>Máster de Materiales 2013</a:t>
            </a:r>
            <a:endParaRPr lang="es-ES"/>
          </a:p>
        </p:txBody>
      </p:sp>
      <p:sp>
        <p:nvSpPr>
          <p:cNvPr id="4" name="Slide Number Placeholder 3"/>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6A57EDB-7C50-414A-87D5-789387500D72}" type="datetime1">
              <a:rPr lang="es-ES" smtClean="0"/>
              <a:pPr/>
              <a:t>06/11/2013</a:t>
            </a:fld>
            <a:endParaRPr lang="es-ES"/>
          </a:p>
        </p:txBody>
      </p:sp>
      <p:sp>
        <p:nvSpPr>
          <p:cNvPr id="6" name="Footer Placeholder 5"/>
          <p:cNvSpPr>
            <a:spLocks noGrp="1"/>
          </p:cNvSpPr>
          <p:nvPr>
            <p:ph type="ftr" sz="quarter" idx="11"/>
          </p:nvPr>
        </p:nvSpPr>
        <p:spPr/>
        <p:txBody>
          <a:bodyPr/>
          <a:lstStyle/>
          <a:p>
            <a:r>
              <a:rPr lang="es-ES" smtClean="0"/>
              <a:t>Máster de Materiales 2013</a:t>
            </a:r>
            <a:endParaRPr lang="es-ES"/>
          </a:p>
        </p:txBody>
      </p:sp>
      <p:sp>
        <p:nvSpPr>
          <p:cNvPr id="7" name="Slide Number Placeholder 6"/>
          <p:cNvSpPr>
            <a:spLocks noGrp="1"/>
          </p:cNvSpPr>
          <p:nvPr>
            <p:ph type="sldNum" sz="quarter" idx="12"/>
          </p:nvPr>
        </p:nvSpPr>
        <p:spPr/>
        <p:txBody>
          <a:bodyPr/>
          <a:lstStyle/>
          <a:p>
            <a:fld id="{FC1C3CDE-4795-451E-967F-6CCE3F6B6B2A}"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82D6D00-5038-4868-A4C4-83DD2B0699D7}" type="datetime1">
              <a:rPr lang="es-ES" smtClean="0"/>
              <a:pPr/>
              <a:t>06/11/2013</a:t>
            </a:fld>
            <a:endParaRPr lang="es-ES"/>
          </a:p>
        </p:txBody>
      </p:sp>
      <p:sp>
        <p:nvSpPr>
          <p:cNvPr id="6" name="Footer Placeholder 5"/>
          <p:cNvSpPr>
            <a:spLocks noGrp="1"/>
          </p:cNvSpPr>
          <p:nvPr>
            <p:ph type="ftr" sz="quarter" idx="11"/>
          </p:nvPr>
        </p:nvSpPr>
        <p:spPr/>
        <p:txBody>
          <a:bodyPr/>
          <a:lstStyle/>
          <a:p>
            <a:r>
              <a:rPr lang="es-ES" smtClean="0"/>
              <a:t>Máster de Materiales 2013</a:t>
            </a:r>
            <a:endParaRPr lang="es-ES"/>
          </a:p>
        </p:txBody>
      </p:sp>
      <p:sp>
        <p:nvSpPr>
          <p:cNvPr id="7" name="Slide Number Placeholder 6"/>
          <p:cNvSpPr>
            <a:spLocks noGrp="1"/>
          </p:cNvSpPr>
          <p:nvPr>
            <p:ph type="sldNum" sz="quarter" idx="12"/>
          </p:nvPr>
        </p:nvSpPr>
        <p:spPr/>
        <p:txBody>
          <a:bodyPr/>
          <a:lstStyle/>
          <a:p>
            <a:fld id="{FC1C3CDE-4795-451E-967F-6CCE3F6B6B2A}" type="slidenum">
              <a:rPr lang="es-ES" smtClean="0"/>
              <a:pPr/>
              <a:t>‹Nº›</a:t>
            </a:fld>
            <a:endParaRPr lang="es-E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FEC6856-70BC-4C05-A401-60DAB75DE566}" type="datetime1">
              <a:rPr lang="es-ES" smtClean="0"/>
              <a:pPr/>
              <a:t>06/11/2013</a:t>
            </a:fld>
            <a:endParaRPr lang="es-E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es-ES" smtClean="0"/>
              <a:t>Máster de Materiales 2013</a:t>
            </a:r>
            <a:endParaRPr lang="es-E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C1C3CDE-4795-451E-967F-6CCE3F6B6B2A}"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3" r:id="rId12"/>
  </p:sldLayoutIdLst>
  <p:timing>
    <p:tnLst>
      <p:par>
        <p:cTn id="1" dur="indefinite" restart="never" nodeType="tmRoot"/>
      </p:par>
    </p:tnLst>
  </p:timing>
  <p:hf sldNum="0" hd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upload.wikimedia.org/wikipedia/commons/0/04/Jabir_ibn_Hayyan.jpg" TargetMode="Externa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www.google.es/url?sa=i&amp;rct=j&amp;q=&amp;esrc=s&amp;frm=1&amp;source=images&amp;cd=&amp;cad=rja&amp;docid=4t00CKmmsD7OTM&amp;tbnid=0XljrEcDKfzdKM:&amp;ved=0CAUQjRw&amp;url=http://www.codigopostal.org/minas-de-riotinto-cp-21660/&amp;ei=8v9cUs3rMMSw0wXY84HICA&amp;bvm=bv.53899372,d.ZGU&amp;psig=AFQjCNElD3CaSbrSOAcUa79xU1DXGQY0kA&amp;ust=1381912900242157"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09.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hyperlink" Target="http://www.google.es/url?sa=i&amp;rct=j&amp;q=&amp;esrc=s&amp;frm=1&amp;source=images&amp;cd=&amp;cad=rja&amp;docid=CoEHMjLRxHr6GM&amp;tbnid=P-iMUQ8evoQDIM:&amp;ved=0CAUQjRw&amp;url=http://es.extraccionporsolventes.wikia.com/wiki/Extracci%C3%B3n_por_solventes_(SX)&amp;ei=YAVdUprFBYyW0QX9pIDICA&amp;psig=AFQjCNGbpc4VLbLw1121xCIKCfmlPl5UGA&amp;ust=1381914332389509"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emf"/><Relationship Id="rId1" Type="http://schemas.openxmlformats.org/officeDocument/2006/relationships/slideLayout" Target="../slideLayouts/slideLayout7.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90.png"/></Relationships>
</file>

<file path=ppt/slides/_rels/slide11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1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13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22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14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www.google.es/url?sa=i&amp;rct=j&amp;q=&amp;esrc=s&amp;frm=1&amp;source=images&amp;cd=&amp;cad=rja&amp;docid=PGAeTK_Q37tTRM&amp;tbnid=Hhxfa_0TGFilPM:&amp;ved=0CAUQjRw&amp;url=http://www.sustentare.cl/noticias/imprimir_noticia_neo.php?id%3D37244&amp;ei=vmlmUujvOonB0gWtyoCQAQ&amp;bvm=bv.55123115,d.ZGU&amp;psig=AFQjCNErBRkcwgWwgZfwo96o5V3P_wDxGg&amp;ust=1382529720518938" TargetMode="External"/><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14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40.wmf"/><Relationship Id="rId5" Type="http://schemas.openxmlformats.org/officeDocument/2006/relationships/oleObject" Target="../embeddings/oleObject14.bin"/><Relationship Id="rId4" Type="http://schemas.openxmlformats.org/officeDocument/2006/relationships/image" Target="../media/image239.w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hyperlink" Target="http://www.google.es/url?sa=i&amp;rct=j&amp;q=&amp;esrc=s&amp;frm=1&amp;source=images&amp;cd=&amp;cad=rja&amp;docid=x-zcb5oH0eBRZM&amp;tbnid=_2zJDsLSxn8zzM:&amp;ved=0CAUQjRw&amp;url=http://spanish.alibaba.com/product-gs/energy-saving-stone-grinding-ball-mill-dry-ball-mill-and-wet-ball-mill-suitable-for-ore-grinding-processing-574089304.html&amp;ei=vmlWUtGBJ-_07AamvIHQCw&amp;bvm=bv.53760139,d.ZGU&amp;psig=AFQjCNHvriA_FVdr-M2xzghSwXI8rE_ihw&amp;ust=1381481207196424"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es/url?sa=i&amp;rct=j&amp;q=&amp;esrc=s&amp;frm=1&amp;source=images&amp;cd=&amp;cad=rja&amp;docid=_ZzjsK-0jQ49lM&amp;tbnid=Ary8xU7N0IohPM:&amp;ved=0CAUQjRw&amp;url=http://procesaminerales.blogspot.com/2012_09_01_archive.html&amp;ei=U2pWUt78NcjW7Qaw9YC4Cg&amp;bvm=bv.53760139,d.ZGU&amp;psig=AFQjCNFIkT3m8SnO_3gMnxoiwcqZ4uPfxQ&amp;ust=1381481403556406"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commons.wikimedia.org/wiki/File:Lixiviacion.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46.png"/><Relationship Id="rId4" Type="http://schemas.openxmlformats.org/officeDocument/2006/relationships/image" Target="../media/image145.wmf"/></Relationships>
</file>

<file path=ppt/slides/_rels/slide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upload.wikimedia.org/wikipedia/commons/9/94/ChalcanthitefranceII.jpg"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54.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51.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53.wmf"/><Relationship Id="rId4" Type="http://schemas.openxmlformats.org/officeDocument/2006/relationships/image" Target="../media/image150.wmf"/><Relationship Id="rId9" Type="http://schemas.openxmlformats.org/officeDocument/2006/relationships/oleObject" Target="../embeddings/oleObject5.bin"/><Relationship Id="rId14" Type="http://schemas.openxmlformats.org/officeDocument/2006/relationships/image" Target="../media/image155.wmf"/></Relationships>
</file>

<file path=ppt/slides/_rels/slide91.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60.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57.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1.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74.xml"/><Relationship Id="rId1" Type="http://schemas.openxmlformats.org/officeDocument/2006/relationships/slideLayout" Target="../slideLayouts/slideLayout12.xml"/><Relationship Id="rId4" Type="http://schemas.openxmlformats.org/officeDocument/2006/relationships/slide" Target="slide91.xml"/></Relationships>
</file>

<file path=ppt/slides/_rels/slide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548680"/>
            <a:ext cx="7704856" cy="5693866"/>
          </a:xfrm>
          <a:prstGeom prst="rect">
            <a:avLst/>
          </a:prstGeom>
        </p:spPr>
        <p:txBody>
          <a:bodyPr wrap="square">
            <a:spAutoFit/>
          </a:bodyPr>
          <a:lstStyle/>
          <a:p>
            <a:pPr algn="just"/>
            <a:r>
              <a:rPr lang="es-ES" sz="2400" dirty="0"/>
              <a:t>La </a:t>
            </a:r>
            <a:r>
              <a:rPr lang="es-ES" sz="2800" b="1" dirty="0" smtClean="0"/>
              <a:t>METALURGIA</a:t>
            </a:r>
            <a:r>
              <a:rPr lang="es-ES" sz="2400" dirty="0" smtClean="0"/>
              <a:t> </a:t>
            </a:r>
            <a:r>
              <a:rPr lang="es-ES" sz="2400" dirty="0"/>
              <a:t>es el área industrial que se ocupa de la extracción de los metales desde las fuentes naturales y su posterior refinación a un grado de pureza comercial. </a:t>
            </a:r>
            <a:endParaRPr lang="es-ES" sz="2400" dirty="0" smtClean="0"/>
          </a:p>
          <a:p>
            <a:pPr algn="just"/>
            <a:r>
              <a:rPr lang="es-ES" sz="2400" dirty="0"/>
              <a:t/>
            </a:r>
            <a:br>
              <a:rPr lang="es-ES" sz="2400" dirty="0"/>
            </a:br>
            <a:r>
              <a:rPr lang="es-ES" sz="2400" dirty="0"/>
              <a:t>La metalurgia extractiva tiene tres áreas: </a:t>
            </a:r>
            <a:endParaRPr lang="es-ES" sz="2400" dirty="0" smtClean="0"/>
          </a:p>
          <a:p>
            <a:pPr algn="just"/>
            <a:r>
              <a:rPr lang="es-ES" sz="2400" dirty="0"/>
              <a:t/>
            </a:r>
            <a:br>
              <a:rPr lang="es-ES" sz="2400" dirty="0"/>
            </a:br>
            <a:r>
              <a:rPr lang="es-ES" sz="2400" dirty="0"/>
              <a:t>1. </a:t>
            </a:r>
            <a:r>
              <a:rPr lang="es-ES" sz="2400" dirty="0" err="1">
                <a:solidFill>
                  <a:srgbClr val="FF0000"/>
                </a:solidFill>
              </a:rPr>
              <a:t>Pirometalurgia</a:t>
            </a:r>
            <a:r>
              <a:rPr lang="es-ES" sz="2400" dirty="0"/>
              <a:t>: fundición de metales a altas temperaturas</a:t>
            </a:r>
            <a:r>
              <a:rPr lang="es-ES" sz="2400" dirty="0" smtClean="0"/>
              <a:t>.</a:t>
            </a:r>
          </a:p>
          <a:p>
            <a:pPr algn="just"/>
            <a:r>
              <a:rPr lang="es-ES" sz="2400" dirty="0"/>
              <a:t> </a:t>
            </a:r>
            <a:br>
              <a:rPr lang="es-ES" sz="2400" dirty="0"/>
            </a:br>
            <a:r>
              <a:rPr lang="es-ES" sz="2400" dirty="0"/>
              <a:t>2. </a:t>
            </a:r>
            <a:r>
              <a:rPr lang="es-ES" sz="2400" dirty="0">
                <a:solidFill>
                  <a:srgbClr val="FF0000"/>
                </a:solidFill>
              </a:rPr>
              <a:t>Hidrometalurgia</a:t>
            </a:r>
            <a:r>
              <a:rPr lang="es-ES" sz="2400" dirty="0"/>
              <a:t>: </a:t>
            </a:r>
            <a:r>
              <a:rPr lang="es-ES" sz="2400" dirty="0" err="1"/>
              <a:t>solubilización</a:t>
            </a:r>
            <a:r>
              <a:rPr lang="es-ES" sz="2400" dirty="0"/>
              <a:t> de metales en soluciones </a:t>
            </a:r>
            <a:r>
              <a:rPr lang="es-ES" sz="2400" dirty="0" smtClean="0"/>
              <a:t>acuosas</a:t>
            </a:r>
          </a:p>
          <a:p>
            <a:pPr algn="just"/>
            <a:r>
              <a:rPr lang="es-ES" sz="2400" dirty="0"/>
              <a:t/>
            </a:r>
            <a:br>
              <a:rPr lang="es-ES" sz="2400" dirty="0"/>
            </a:br>
            <a:r>
              <a:rPr lang="es-ES" sz="2400" dirty="0"/>
              <a:t>3. </a:t>
            </a:r>
            <a:r>
              <a:rPr lang="es-ES" sz="2400" dirty="0">
                <a:solidFill>
                  <a:srgbClr val="FF0000"/>
                </a:solidFill>
              </a:rPr>
              <a:t>Electrometalurgia</a:t>
            </a:r>
            <a:r>
              <a:rPr lang="es-ES" sz="2400" dirty="0"/>
              <a:t>: Aplicación de energía eléctrica a soluciones acuosas para obtener metales puros.</a:t>
            </a:r>
          </a:p>
        </p:txBody>
      </p:sp>
      <p:sp>
        <p:nvSpPr>
          <p:cNvPr id="2" name="1 Marcador de fecha"/>
          <p:cNvSpPr>
            <a:spLocks noGrp="1"/>
          </p:cNvSpPr>
          <p:nvPr>
            <p:ph type="dt" sz="half" idx="10"/>
          </p:nvPr>
        </p:nvSpPr>
        <p:spPr/>
        <p:txBody>
          <a:bodyPr/>
          <a:lstStyle/>
          <a:p>
            <a:r>
              <a:rPr lang="es-ES" sz="1600" dirty="0" smtClean="0"/>
              <a:t>2013</a:t>
            </a:r>
            <a:endParaRPr lang="es-ES" sz="1600" dirty="0"/>
          </a:p>
        </p:txBody>
      </p:sp>
      <p:sp>
        <p:nvSpPr>
          <p:cNvPr id="3" name="2 Marcador de pie de página"/>
          <p:cNvSpPr>
            <a:spLocks noGrp="1"/>
          </p:cNvSpPr>
          <p:nvPr>
            <p:ph type="ftr" sz="quarter" idx="11"/>
          </p:nvPr>
        </p:nvSpPr>
        <p:spPr/>
        <p:txBody>
          <a:bodyPr/>
          <a:lstStyle/>
          <a:p>
            <a:r>
              <a:rPr lang="es-ES" sz="1600" dirty="0" smtClean="0"/>
              <a:t>Máster de Materiales</a:t>
            </a:r>
            <a:endParaRPr lang="es-ES" sz="1600" dirty="0"/>
          </a:p>
        </p:txBody>
      </p:sp>
    </p:spTree>
    <p:extLst>
      <p:ext uri="{BB962C8B-B14F-4D97-AF65-F5344CB8AC3E}">
        <p14:creationId xmlns:p14="http://schemas.microsoft.com/office/powerpoint/2010/main" val="236440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197634" name="Picture 2" descr="File:Jabir ibn Hayyan.jpg">
            <a:hlinkClick r:id="rId2"/>
          </p:cNvPr>
          <p:cNvPicPr>
            <a:picLocks noChangeAspect="1" noChangeArrowheads="1"/>
          </p:cNvPicPr>
          <p:nvPr/>
        </p:nvPicPr>
        <p:blipFill>
          <a:blip r:embed="rId3"/>
          <a:srcRect/>
          <a:stretch>
            <a:fillRect/>
          </a:stretch>
        </p:blipFill>
        <p:spPr bwMode="auto">
          <a:xfrm>
            <a:off x="6929454" y="0"/>
            <a:ext cx="1928826" cy="2372417"/>
          </a:xfrm>
          <a:prstGeom prst="rect">
            <a:avLst/>
          </a:prstGeom>
          <a:noFill/>
        </p:spPr>
      </p:pic>
      <p:sp>
        <p:nvSpPr>
          <p:cNvPr id="5" name="4 Rectángulo"/>
          <p:cNvSpPr/>
          <p:nvPr/>
        </p:nvSpPr>
        <p:spPr>
          <a:xfrm>
            <a:off x="285720" y="0"/>
            <a:ext cx="6643734" cy="1754326"/>
          </a:xfrm>
          <a:prstGeom prst="rect">
            <a:avLst/>
          </a:prstGeom>
        </p:spPr>
        <p:txBody>
          <a:bodyPr wrap="square">
            <a:spAutoFit/>
          </a:bodyPr>
          <a:lstStyle/>
          <a:p>
            <a:pPr>
              <a:buFont typeface="Wingdings" pitchFamily="2" charset="2"/>
              <a:buChar char="Ø"/>
            </a:pPr>
            <a:r>
              <a:rPr lang="es-ES" sz="4000" dirty="0" smtClean="0">
                <a:solidFill>
                  <a:srgbClr val="FF0000"/>
                </a:solidFill>
              </a:rPr>
              <a:t>Siglo VIII</a:t>
            </a:r>
            <a:r>
              <a:rPr lang="es-ES" dirty="0" smtClean="0"/>
              <a:t>, </a:t>
            </a:r>
            <a:r>
              <a:rPr lang="es-ES" dirty="0" err="1" smtClean="0"/>
              <a:t>Jabir</a:t>
            </a:r>
            <a:r>
              <a:rPr lang="es-ES" dirty="0" smtClean="0"/>
              <a:t> </a:t>
            </a:r>
            <a:r>
              <a:rPr lang="es-ES" dirty="0" err="1" smtClean="0"/>
              <a:t>lbn</a:t>
            </a:r>
            <a:r>
              <a:rPr lang="es-ES" dirty="0" smtClean="0"/>
              <a:t> el-</a:t>
            </a:r>
            <a:r>
              <a:rPr lang="es-ES" dirty="0" err="1" smtClean="0"/>
              <a:t>Hayyan</a:t>
            </a:r>
            <a:r>
              <a:rPr lang="es-ES" dirty="0" smtClean="0"/>
              <a:t> (720-813), del </a:t>
            </a:r>
            <a:r>
              <a:rPr lang="es-ES" sz="3200" dirty="0" smtClean="0">
                <a:solidFill>
                  <a:schemeClr val="accent1"/>
                </a:solidFill>
              </a:rPr>
              <a:t>agua regia, </a:t>
            </a:r>
            <a:r>
              <a:rPr lang="es-ES" dirty="0" smtClean="0"/>
              <a:t>(mezcla de </a:t>
            </a:r>
            <a:r>
              <a:rPr lang="es-ES" dirty="0" err="1" smtClean="0"/>
              <a:t>HCl</a:t>
            </a:r>
            <a:r>
              <a:rPr lang="es-ES" dirty="0" smtClean="0"/>
              <a:t> y HNO3 ) único solvente capaz de disolver el oro, marca el inicio de la Hidrometalurgia actual</a:t>
            </a:r>
          </a:p>
        </p:txBody>
      </p:sp>
      <p:sp>
        <p:nvSpPr>
          <p:cNvPr id="7" name="6 Rectángulo"/>
          <p:cNvSpPr/>
          <p:nvPr/>
        </p:nvSpPr>
        <p:spPr>
          <a:xfrm>
            <a:off x="2000232" y="1928802"/>
            <a:ext cx="5000660" cy="1477328"/>
          </a:xfrm>
          <a:prstGeom prst="rect">
            <a:avLst/>
          </a:prstGeom>
        </p:spPr>
        <p:txBody>
          <a:bodyPr wrap="square">
            <a:spAutoFit/>
          </a:bodyPr>
          <a:lstStyle/>
          <a:p>
            <a:r>
              <a:rPr lang="es-ES" sz="3600" dirty="0" smtClean="0">
                <a:solidFill>
                  <a:srgbClr val="FF0000"/>
                </a:solidFill>
              </a:rPr>
              <a:t>En el Siglo XVI, </a:t>
            </a:r>
            <a:r>
              <a:rPr lang="es-ES" dirty="0" smtClean="0"/>
              <a:t>extracción de cobre por la lixiviación en pilas fue usada en las montañas de </a:t>
            </a:r>
            <a:r>
              <a:rPr lang="es-ES" dirty="0" err="1" smtClean="0"/>
              <a:t>Hartz</a:t>
            </a:r>
            <a:r>
              <a:rPr lang="es-ES" dirty="0" smtClean="0"/>
              <a:t>, en Alemania, y en las minas de Río Tinto, en España. </a:t>
            </a:r>
          </a:p>
        </p:txBody>
      </p:sp>
      <p:pic>
        <p:nvPicPr>
          <p:cNvPr id="197636" name="Picture 4" descr="http://www.codigopostal.org/images/imagen-de-minas-de-riotinto-6.jpg">
            <a:hlinkClick r:id="rId4"/>
          </p:cNvPr>
          <p:cNvPicPr>
            <a:picLocks noChangeAspect="1" noChangeArrowheads="1"/>
          </p:cNvPicPr>
          <p:nvPr/>
        </p:nvPicPr>
        <p:blipFill>
          <a:blip r:embed="rId5" cstate="print"/>
          <a:srcRect/>
          <a:stretch>
            <a:fillRect/>
          </a:stretch>
        </p:blipFill>
        <p:spPr bwMode="auto">
          <a:xfrm>
            <a:off x="285720" y="1928802"/>
            <a:ext cx="1643074" cy="1808251"/>
          </a:xfrm>
          <a:prstGeom prst="rect">
            <a:avLst/>
          </a:prstGeom>
          <a:noFill/>
        </p:spPr>
      </p:pic>
      <p:sp>
        <p:nvSpPr>
          <p:cNvPr id="9" name="8 Rectángulo"/>
          <p:cNvSpPr/>
          <p:nvPr/>
        </p:nvSpPr>
        <p:spPr>
          <a:xfrm>
            <a:off x="214282" y="3718679"/>
            <a:ext cx="8929718" cy="2308324"/>
          </a:xfrm>
          <a:prstGeom prst="rect">
            <a:avLst/>
          </a:prstGeom>
        </p:spPr>
        <p:txBody>
          <a:bodyPr wrap="square">
            <a:spAutoFit/>
          </a:bodyPr>
          <a:lstStyle/>
          <a:p>
            <a:r>
              <a:rPr lang="es-ES" sz="3600" u="dbl" dirty="0" smtClean="0">
                <a:solidFill>
                  <a:srgbClr val="FF0000"/>
                </a:solidFill>
              </a:rPr>
              <a:t>1887:Hidrometalurgia industrial moderna</a:t>
            </a:r>
            <a:r>
              <a:rPr lang="es-ES" u="dbl" dirty="0" smtClean="0">
                <a:solidFill>
                  <a:srgbClr val="FF0000"/>
                </a:solidFill>
              </a:rPr>
              <a:t>. </a:t>
            </a:r>
          </a:p>
          <a:p>
            <a:endParaRPr lang="es-ES" dirty="0" smtClean="0">
              <a:solidFill>
                <a:srgbClr val="FF0000"/>
              </a:solidFill>
            </a:endParaRPr>
          </a:p>
          <a:p>
            <a:r>
              <a:rPr lang="es-ES" dirty="0" smtClean="0">
                <a:solidFill>
                  <a:srgbClr val="FF0000"/>
                </a:solidFill>
              </a:rPr>
              <a:t>1.- El proceso de </a:t>
            </a:r>
            <a:r>
              <a:rPr lang="es-ES" dirty="0" err="1" smtClean="0">
                <a:solidFill>
                  <a:srgbClr val="FF0000"/>
                </a:solidFill>
              </a:rPr>
              <a:t>cianuración</a:t>
            </a:r>
            <a:r>
              <a:rPr lang="es-ES" dirty="0" smtClean="0">
                <a:solidFill>
                  <a:srgbClr val="FF0000"/>
                </a:solidFill>
              </a:rPr>
              <a:t> de oro</a:t>
            </a:r>
            <a:r>
              <a:rPr lang="es-ES" dirty="0" smtClean="0"/>
              <a:t>, desarrollado por John Stewart Mac Arthur y los hermanos Robert y William </a:t>
            </a:r>
            <a:r>
              <a:rPr lang="es-ES" dirty="0" err="1" smtClean="0"/>
              <a:t>Forrest</a:t>
            </a:r>
            <a:r>
              <a:rPr lang="es-ES" dirty="0" smtClean="0"/>
              <a:t>. </a:t>
            </a:r>
          </a:p>
          <a:p>
            <a:endParaRPr lang="es-ES" dirty="0" smtClean="0"/>
          </a:p>
          <a:p>
            <a:r>
              <a:rPr lang="es-ES" dirty="0" smtClean="0"/>
              <a:t>2. </a:t>
            </a:r>
            <a:r>
              <a:rPr lang="es-ES" dirty="0" smtClean="0">
                <a:solidFill>
                  <a:srgbClr val="FF0000"/>
                </a:solidFill>
              </a:rPr>
              <a:t>El proceso inventado por Karl Joseph Bayer para la producción de un precipitado cristalino y puro de AI(OH)3 </a:t>
            </a:r>
            <a:r>
              <a:rPr lang="es-ES" dirty="0" smtClean="0"/>
              <a:t>, mediante la lixiviación alcalina en caliente de bauxita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04664"/>
            <a:ext cx="8558733" cy="600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00140" y="143054"/>
            <a:ext cx="789746" cy="523220"/>
          </a:xfrm>
          <a:prstGeom prst="rect">
            <a:avLst/>
          </a:prstGeom>
          <a:noFill/>
        </p:spPr>
        <p:txBody>
          <a:bodyPr wrap="square" rtlCol="0">
            <a:spAutoFit/>
          </a:bodyPr>
          <a:lstStyle/>
          <a:p>
            <a:r>
              <a:rPr lang="es-ES_tradnl" sz="2800" dirty="0" smtClean="0">
                <a:solidFill>
                  <a:srgbClr val="FF0000"/>
                </a:solidFill>
              </a:rPr>
              <a:t>Cu</a:t>
            </a:r>
            <a:endParaRPr lang="es-ES" sz="2800" dirty="0">
              <a:solidFill>
                <a:srgbClr val="FF0000"/>
              </a:solidFill>
            </a:endParaRPr>
          </a:p>
        </p:txBody>
      </p:sp>
      <p:sp>
        <p:nvSpPr>
          <p:cNvPr id="3" name="2 Rectángulo"/>
          <p:cNvSpPr/>
          <p:nvPr/>
        </p:nvSpPr>
        <p:spPr>
          <a:xfrm>
            <a:off x="4139952" y="2708920"/>
            <a:ext cx="1368152" cy="5554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fecha"/>
          <p:cNvSpPr>
            <a:spLocks noGrp="1"/>
          </p:cNvSpPr>
          <p:nvPr>
            <p:ph type="dt" sz="half" idx="10"/>
          </p:nvPr>
        </p:nvSpPr>
        <p:spPr/>
        <p:txBody>
          <a:bodyPr/>
          <a:lstStyle/>
          <a:p>
            <a:fld id="{DC3E2114-AA0E-4D40-BC14-1A6A527A3A3E}" type="datetime1">
              <a:rPr lang="es-ES" smtClean="0"/>
              <a:pPr/>
              <a:t>06/11/2013</a:t>
            </a:fld>
            <a:endParaRPr lang="es-ES"/>
          </a:p>
        </p:txBody>
      </p:sp>
      <p:sp>
        <p:nvSpPr>
          <p:cNvPr id="5" name="4 Marcador de pie de página"/>
          <p:cNvSpPr>
            <a:spLocks noGrp="1"/>
          </p:cNvSpPr>
          <p:nvPr>
            <p:ph type="ftr" sz="quarter" idx="11"/>
          </p:nvPr>
        </p:nvSpPr>
        <p:spPr>
          <a:xfrm>
            <a:off x="357158" y="6492875"/>
            <a:ext cx="3352801" cy="365125"/>
          </a:xfrm>
        </p:spPr>
        <p:txBody>
          <a:bodyPr/>
          <a:lstStyle/>
          <a:p>
            <a:r>
              <a:rPr lang="es-ES" dirty="0" smtClean="0"/>
              <a:t>Máster de Materiales 2013</a:t>
            </a:r>
            <a:endParaRPr lang="es-ES" dirty="0"/>
          </a:p>
        </p:txBody>
      </p:sp>
      <p:pic>
        <p:nvPicPr>
          <p:cNvPr id="162817" name="Picture 1"/>
          <p:cNvPicPr>
            <a:picLocks noChangeAspect="1" noChangeArrowheads="1"/>
          </p:cNvPicPr>
          <p:nvPr/>
        </p:nvPicPr>
        <p:blipFill>
          <a:blip r:embed="rId3"/>
          <a:srcRect/>
          <a:stretch>
            <a:fillRect/>
          </a:stretch>
        </p:blipFill>
        <p:spPr bwMode="auto">
          <a:xfrm>
            <a:off x="857224" y="5857892"/>
            <a:ext cx="7858180" cy="590550"/>
          </a:xfrm>
          <a:prstGeom prst="rect">
            <a:avLst/>
          </a:prstGeom>
          <a:noFill/>
          <a:ln w="9525">
            <a:noFill/>
            <a:miter lim="800000"/>
            <a:headEnd/>
            <a:tailEnd/>
          </a:ln>
          <a:effectLst/>
        </p:spPr>
      </p:pic>
      <p:pic>
        <p:nvPicPr>
          <p:cNvPr id="162818" name="Picture 2"/>
          <p:cNvPicPr>
            <a:picLocks noChangeAspect="1" noChangeArrowheads="1"/>
          </p:cNvPicPr>
          <p:nvPr/>
        </p:nvPicPr>
        <p:blipFill>
          <a:blip r:embed="rId3"/>
          <a:srcRect/>
          <a:stretch>
            <a:fillRect/>
          </a:stretch>
        </p:blipFill>
        <p:spPr bwMode="auto">
          <a:xfrm>
            <a:off x="3428992" y="428604"/>
            <a:ext cx="1495425" cy="233360"/>
          </a:xfrm>
          <a:prstGeom prst="rect">
            <a:avLst/>
          </a:prstGeom>
          <a:noFill/>
          <a:ln w="9525">
            <a:noFill/>
            <a:miter lim="800000"/>
            <a:headEnd/>
            <a:tailEnd/>
          </a:ln>
          <a:effectLst/>
        </p:spPr>
      </p:pic>
      <p:sp>
        <p:nvSpPr>
          <p:cNvPr id="9" name="8 Rectángulo"/>
          <p:cNvSpPr/>
          <p:nvPr/>
        </p:nvSpPr>
        <p:spPr>
          <a:xfrm>
            <a:off x="3714744" y="857232"/>
            <a:ext cx="2286016" cy="5214974"/>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3399"/>
              </a:solidFill>
            </a:endParaRPr>
          </a:p>
        </p:txBody>
      </p:sp>
      <p:sp>
        <p:nvSpPr>
          <p:cNvPr id="10" name="9 Rectángulo"/>
          <p:cNvSpPr/>
          <p:nvPr/>
        </p:nvSpPr>
        <p:spPr>
          <a:xfrm>
            <a:off x="5572132" y="1214422"/>
            <a:ext cx="3071834" cy="20717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17637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4" name="3 Rectángulo"/>
          <p:cNvSpPr/>
          <p:nvPr/>
        </p:nvSpPr>
        <p:spPr>
          <a:xfrm>
            <a:off x="357158" y="928670"/>
            <a:ext cx="8358246" cy="4062651"/>
          </a:xfrm>
          <a:prstGeom prst="rect">
            <a:avLst/>
          </a:prstGeom>
        </p:spPr>
        <p:txBody>
          <a:bodyPr wrap="square">
            <a:spAutoFit/>
          </a:bodyPr>
          <a:lstStyle/>
          <a:p>
            <a:pPr algn="ctr"/>
            <a:r>
              <a:rPr lang="es-ES" sz="2000" b="1" dirty="0" smtClean="0">
                <a:solidFill>
                  <a:schemeClr val="accent1"/>
                </a:solidFill>
              </a:rPr>
              <a:t>CEMENTACIÓN PARA PURIFICACIÓN DE LIXIVIADOS DE Cu</a:t>
            </a:r>
          </a:p>
          <a:p>
            <a:endParaRPr lang="es-ES" b="1" dirty="0" smtClean="0"/>
          </a:p>
          <a:p>
            <a:pPr algn="just"/>
            <a:r>
              <a:rPr lang="es-ES" dirty="0" smtClean="0"/>
              <a:t>Todas las impurezas disueltas en el lixiviado (cationes), que presenten un potencial de reducción superior al del metal que se quiere recuperar, pueden eliminarse del lixiviado mediante una </a:t>
            </a:r>
            <a:r>
              <a:rPr lang="es-ES" dirty="0" smtClean="0">
                <a:solidFill>
                  <a:srgbClr val="FF3399"/>
                </a:solidFill>
              </a:rPr>
              <a:t>cementación selectiva.</a:t>
            </a:r>
          </a:p>
          <a:p>
            <a:pPr algn="just"/>
            <a:endParaRPr lang="es-ES" dirty="0" smtClean="0"/>
          </a:p>
          <a:p>
            <a:pPr algn="just"/>
            <a:r>
              <a:rPr lang="es-ES" dirty="0" smtClean="0"/>
              <a:t>Lo habitual es emplear como metal cementante el mismo que queremos recuperar en el lixiviado, y así no se añaden impurezas adicionales:</a:t>
            </a:r>
          </a:p>
          <a:p>
            <a:pPr algn="just"/>
            <a:endParaRPr lang="es-ES" sz="2000" b="1" dirty="0" smtClean="0">
              <a:solidFill>
                <a:schemeClr val="accent1"/>
              </a:solidFill>
            </a:endParaRPr>
          </a:p>
          <a:p>
            <a:pPr algn="just"/>
            <a:r>
              <a:rPr lang="es-ES" sz="2000" b="1" dirty="0" smtClean="0">
                <a:solidFill>
                  <a:schemeClr val="accent1"/>
                </a:solidFill>
              </a:rPr>
              <a:t>             Para extracción electrolítica de Cu: </a:t>
            </a:r>
          </a:p>
          <a:p>
            <a:pPr algn="just"/>
            <a:endParaRPr lang="es-ES" dirty="0" smtClean="0">
              <a:solidFill>
                <a:srgbClr val="FF0000"/>
              </a:solidFill>
            </a:endParaRPr>
          </a:p>
          <a:p>
            <a:pPr algn="just"/>
            <a:r>
              <a:rPr lang="es-ES" i="1" dirty="0" smtClean="0"/>
              <a:t>Para limpiar de plata las disoluciones de Cu, se realiza la cementación de los cationes Ag+ con Cu metálico. La plata cementada se procesa después para su recuperación</a:t>
            </a:r>
            <a:r>
              <a:rPr lang="es-ES" dirty="0" smtClean="0"/>
              <a:t>.</a:t>
            </a:r>
          </a:p>
        </p:txBody>
      </p:sp>
      <p:sp>
        <p:nvSpPr>
          <p:cNvPr id="5" name="4 Rectángulo"/>
          <p:cNvSpPr/>
          <p:nvPr/>
        </p:nvSpPr>
        <p:spPr>
          <a:xfrm>
            <a:off x="428596" y="285728"/>
            <a:ext cx="3786614" cy="523220"/>
          </a:xfrm>
          <a:prstGeom prst="rect">
            <a:avLst/>
          </a:prstGeom>
        </p:spPr>
        <p:txBody>
          <a:bodyPr wrap="none">
            <a:spAutoFit/>
          </a:bodyPr>
          <a:lstStyle/>
          <a:p>
            <a:r>
              <a:rPr lang="es-ES" sz="2800" dirty="0" smtClean="0">
                <a:solidFill>
                  <a:srgbClr val="FF3399"/>
                </a:solidFill>
              </a:rPr>
              <a:t>Cementación selectiva</a:t>
            </a:r>
            <a:endParaRPr lang="es-ES" sz="28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a:t>
            </a:r>
            <a:r>
              <a:rPr lang="es-ES" sz="1800" dirty="0" smtClean="0"/>
              <a:t>Materiales</a:t>
            </a:r>
            <a:r>
              <a:rPr lang="es-ES" sz="1600" dirty="0" smtClean="0"/>
              <a:t> 2013</a:t>
            </a:r>
            <a:endParaRPr lang="es-ES" sz="1600" dirty="0"/>
          </a:p>
        </p:txBody>
      </p:sp>
      <p:sp>
        <p:nvSpPr>
          <p:cNvPr id="4" name="3 Rectángulo"/>
          <p:cNvSpPr/>
          <p:nvPr/>
        </p:nvSpPr>
        <p:spPr>
          <a:xfrm>
            <a:off x="357158" y="1000108"/>
            <a:ext cx="5357850" cy="646331"/>
          </a:xfrm>
          <a:prstGeom prst="rect">
            <a:avLst/>
          </a:prstGeom>
        </p:spPr>
        <p:txBody>
          <a:bodyPr wrap="square">
            <a:spAutoFit/>
          </a:bodyPr>
          <a:lstStyle/>
          <a:p>
            <a:r>
              <a:rPr lang="es-ES" dirty="0" smtClean="0"/>
              <a:t>Los mejores cementantes para el oro serían el aluminio y el cinc.</a:t>
            </a:r>
            <a:endParaRPr lang="es-ES" dirty="0"/>
          </a:p>
        </p:txBody>
      </p:sp>
      <p:sp>
        <p:nvSpPr>
          <p:cNvPr id="5" name="4 Rectángulo"/>
          <p:cNvSpPr/>
          <p:nvPr/>
        </p:nvSpPr>
        <p:spPr>
          <a:xfrm>
            <a:off x="357158" y="428604"/>
            <a:ext cx="4429546" cy="461665"/>
          </a:xfrm>
          <a:prstGeom prst="rect">
            <a:avLst/>
          </a:prstGeom>
        </p:spPr>
        <p:txBody>
          <a:bodyPr wrap="none">
            <a:spAutoFit/>
          </a:bodyPr>
          <a:lstStyle/>
          <a:p>
            <a:r>
              <a:rPr lang="es-ES" sz="2400" b="1" dirty="0" smtClean="0">
                <a:solidFill>
                  <a:schemeClr val="accent1"/>
                </a:solidFill>
              </a:rPr>
              <a:t>CEMENTACIÓN DEL Au CON Zn</a:t>
            </a:r>
          </a:p>
        </p:txBody>
      </p:sp>
      <p:pic>
        <p:nvPicPr>
          <p:cNvPr id="143362" name="Picture 2"/>
          <p:cNvPicPr>
            <a:picLocks noChangeAspect="1" noChangeArrowheads="1"/>
          </p:cNvPicPr>
          <p:nvPr/>
        </p:nvPicPr>
        <p:blipFill>
          <a:blip r:embed="rId2"/>
          <a:srcRect/>
          <a:stretch>
            <a:fillRect/>
          </a:stretch>
        </p:blipFill>
        <p:spPr bwMode="auto">
          <a:xfrm>
            <a:off x="5929354" y="548710"/>
            <a:ext cx="3000364" cy="1502955"/>
          </a:xfrm>
          <a:prstGeom prst="rect">
            <a:avLst/>
          </a:prstGeom>
          <a:noFill/>
          <a:ln w="9525">
            <a:noFill/>
            <a:miter lim="800000"/>
            <a:headEnd/>
            <a:tailEnd/>
          </a:ln>
          <a:effectLst/>
        </p:spPr>
      </p:pic>
      <p:pic>
        <p:nvPicPr>
          <p:cNvPr id="143364" name="Picture 4" descr="http://www.chconsultants.com/fotolar/Merrill-Crowe.jpg"/>
          <p:cNvPicPr>
            <a:picLocks noChangeAspect="1" noChangeArrowheads="1"/>
          </p:cNvPicPr>
          <p:nvPr/>
        </p:nvPicPr>
        <p:blipFill>
          <a:blip r:embed="rId3"/>
          <a:srcRect/>
          <a:stretch>
            <a:fillRect/>
          </a:stretch>
        </p:blipFill>
        <p:spPr bwMode="auto">
          <a:xfrm>
            <a:off x="4500562" y="4018799"/>
            <a:ext cx="4429156" cy="2839201"/>
          </a:xfrm>
          <a:prstGeom prst="rect">
            <a:avLst/>
          </a:prstGeom>
          <a:noFill/>
        </p:spPr>
      </p:pic>
      <p:sp>
        <p:nvSpPr>
          <p:cNvPr id="9" name="8 Rectángulo"/>
          <p:cNvSpPr/>
          <p:nvPr/>
        </p:nvSpPr>
        <p:spPr>
          <a:xfrm>
            <a:off x="3194761" y="179378"/>
            <a:ext cx="2484976" cy="369332"/>
          </a:xfrm>
          <a:prstGeom prst="rect">
            <a:avLst/>
          </a:prstGeom>
        </p:spPr>
        <p:txBody>
          <a:bodyPr wrap="none">
            <a:spAutoFit/>
          </a:bodyPr>
          <a:lstStyle/>
          <a:p>
            <a:r>
              <a:rPr lang="es-ES" dirty="0" smtClean="0">
                <a:solidFill>
                  <a:srgbClr val="FF3399"/>
                </a:solidFill>
              </a:rPr>
              <a:t>Método </a:t>
            </a:r>
            <a:r>
              <a:rPr lang="es-ES" dirty="0" err="1" smtClean="0">
                <a:solidFill>
                  <a:srgbClr val="FF3399"/>
                </a:solidFill>
              </a:rPr>
              <a:t>Merril</a:t>
            </a:r>
            <a:r>
              <a:rPr lang="es-ES" dirty="0" smtClean="0">
                <a:solidFill>
                  <a:srgbClr val="FF3399"/>
                </a:solidFill>
              </a:rPr>
              <a:t> – </a:t>
            </a:r>
            <a:r>
              <a:rPr lang="es-ES" dirty="0" err="1" smtClean="0">
                <a:solidFill>
                  <a:srgbClr val="FF3399"/>
                </a:solidFill>
              </a:rPr>
              <a:t>Crowe</a:t>
            </a:r>
            <a:endParaRPr lang="es-ES" dirty="0">
              <a:solidFill>
                <a:srgbClr val="FF3399"/>
              </a:solidFill>
            </a:endParaRPr>
          </a:p>
        </p:txBody>
      </p:sp>
      <p:pic>
        <p:nvPicPr>
          <p:cNvPr id="143367" name="Picture 7"/>
          <p:cNvPicPr>
            <a:picLocks noChangeAspect="1" noChangeArrowheads="1"/>
          </p:cNvPicPr>
          <p:nvPr/>
        </p:nvPicPr>
        <p:blipFill>
          <a:blip r:embed="rId4"/>
          <a:srcRect/>
          <a:stretch>
            <a:fillRect/>
          </a:stretch>
        </p:blipFill>
        <p:spPr bwMode="auto">
          <a:xfrm>
            <a:off x="500034" y="1643050"/>
            <a:ext cx="5000660" cy="2644367"/>
          </a:xfrm>
          <a:prstGeom prst="rect">
            <a:avLst/>
          </a:prstGeom>
          <a:noFill/>
          <a:ln w="9525">
            <a:noFill/>
            <a:miter lim="800000"/>
            <a:headEnd/>
            <a:tailEnd/>
          </a:ln>
          <a:effectLst/>
        </p:spPr>
      </p:pic>
      <p:sp>
        <p:nvSpPr>
          <p:cNvPr id="2" name="1 Rectángulo"/>
          <p:cNvSpPr/>
          <p:nvPr/>
        </p:nvSpPr>
        <p:spPr>
          <a:xfrm>
            <a:off x="6228184" y="1196752"/>
            <a:ext cx="2304256" cy="360040"/>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5681795" y="6457464"/>
            <a:ext cx="3352801" cy="365125"/>
          </a:xfrm>
        </p:spPr>
        <p:txBody>
          <a:bodyPr/>
          <a:lstStyle/>
          <a:p>
            <a:r>
              <a:rPr lang="es-ES" sz="1600" dirty="0" smtClean="0"/>
              <a:t>Máster de Materiales 2013</a:t>
            </a:r>
            <a:endParaRPr lang="es-ES" sz="1600" dirty="0"/>
          </a:p>
        </p:txBody>
      </p:sp>
      <p:sp>
        <p:nvSpPr>
          <p:cNvPr id="5" name="4 Rectángulo"/>
          <p:cNvSpPr/>
          <p:nvPr/>
        </p:nvSpPr>
        <p:spPr>
          <a:xfrm>
            <a:off x="428596" y="2143116"/>
            <a:ext cx="8215370" cy="3693319"/>
          </a:xfrm>
          <a:prstGeom prst="rect">
            <a:avLst/>
          </a:prstGeom>
        </p:spPr>
        <p:txBody>
          <a:bodyPr wrap="square">
            <a:spAutoFit/>
          </a:bodyPr>
          <a:lstStyle/>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a:p>
            <a:pPr algn="just"/>
            <a:endParaRPr lang="es-ES" dirty="0" smtClean="0"/>
          </a:p>
        </p:txBody>
      </p:sp>
      <p:sp>
        <p:nvSpPr>
          <p:cNvPr id="6" name="5 Rectángulo"/>
          <p:cNvSpPr/>
          <p:nvPr/>
        </p:nvSpPr>
        <p:spPr>
          <a:xfrm>
            <a:off x="285720" y="634431"/>
            <a:ext cx="8858280" cy="1754326"/>
          </a:xfrm>
          <a:prstGeom prst="rect">
            <a:avLst/>
          </a:prstGeom>
        </p:spPr>
        <p:txBody>
          <a:bodyPr wrap="square">
            <a:spAutoFit/>
          </a:bodyPr>
          <a:lstStyle/>
          <a:p>
            <a:r>
              <a:rPr lang="es-ES" dirty="0" smtClean="0"/>
              <a:t>1.- </a:t>
            </a:r>
            <a:r>
              <a:rPr lang="es-ES" dirty="0" smtClean="0">
                <a:solidFill>
                  <a:srgbClr val="FF3399"/>
                </a:solidFill>
              </a:rPr>
              <a:t>Filtrado</a:t>
            </a:r>
            <a:r>
              <a:rPr lang="es-ES" dirty="0" smtClean="0"/>
              <a:t> para tener una solución limpia,</a:t>
            </a:r>
          </a:p>
          <a:p>
            <a:endParaRPr lang="es-ES" dirty="0" smtClean="0"/>
          </a:p>
          <a:p>
            <a:r>
              <a:rPr lang="es-ES" dirty="0" smtClean="0"/>
              <a:t>2.- </a:t>
            </a:r>
            <a:r>
              <a:rPr lang="es-ES" dirty="0" err="1" smtClean="0">
                <a:solidFill>
                  <a:srgbClr val="FF3399"/>
                </a:solidFill>
              </a:rPr>
              <a:t>Deareción</a:t>
            </a:r>
            <a:r>
              <a:rPr lang="es-ES" dirty="0" smtClean="0"/>
              <a:t> para eliminar oxígeno de la solución</a:t>
            </a:r>
          </a:p>
          <a:p>
            <a:endParaRPr lang="es-ES" dirty="0" smtClean="0"/>
          </a:p>
          <a:p>
            <a:r>
              <a:rPr lang="es-ES" dirty="0" smtClean="0"/>
              <a:t>2.- Adición de </a:t>
            </a:r>
            <a:r>
              <a:rPr lang="es-ES" dirty="0" smtClean="0">
                <a:solidFill>
                  <a:srgbClr val="FF3399"/>
                </a:solidFill>
              </a:rPr>
              <a:t>polvo de zinc</a:t>
            </a:r>
          </a:p>
          <a:p>
            <a:endParaRPr lang="es-ES" dirty="0" smtClean="0"/>
          </a:p>
        </p:txBody>
      </p:sp>
      <p:pic>
        <p:nvPicPr>
          <p:cNvPr id="7" name="Picture 5"/>
          <p:cNvPicPr>
            <a:picLocks noChangeAspect="1" noChangeArrowheads="1"/>
          </p:cNvPicPr>
          <p:nvPr/>
        </p:nvPicPr>
        <p:blipFill>
          <a:blip r:embed="rId2"/>
          <a:srcRect/>
          <a:stretch>
            <a:fillRect/>
          </a:stretch>
        </p:blipFill>
        <p:spPr bwMode="auto">
          <a:xfrm>
            <a:off x="5575220" y="357166"/>
            <a:ext cx="3568780" cy="1571636"/>
          </a:xfrm>
          <a:prstGeom prst="rect">
            <a:avLst/>
          </a:prstGeom>
          <a:noFill/>
          <a:ln w="9525">
            <a:noFill/>
            <a:miter lim="800000"/>
            <a:headEnd/>
            <a:tailEnd/>
          </a:ln>
          <a:effectLst/>
        </p:spPr>
      </p:pic>
      <p:pic>
        <p:nvPicPr>
          <p:cNvPr id="226307" name="Picture 3"/>
          <p:cNvPicPr>
            <a:picLocks noChangeAspect="1" noChangeArrowheads="1"/>
          </p:cNvPicPr>
          <p:nvPr/>
        </p:nvPicPr>
        <p:blipFill>
          <a:blip r:embed="rId3"/>
          <a:srcRect/>
          <a:stretch>
            <a:fillRect/>
          </a:stretch>
        </p:blipFill>
        <p:spPr bwMode="auto">
          <a:xfrm>
            <a:off x="538388" y="3463271"/>
            <a:ext cx="5325817" cy="1189865"/>
          </a:xfrm>
          <a:prstGeom prst="rect">
            <a:avLst/>
          </a:prstGeom>
          <a:noFill/>
          <a:ln w="9525">
            <a:noFill/>
            <a:miter lim="800000"/>
            <a:headEnd/>
            <a:tailEnd/>
          </a:ln>
          <a:effectLst/>
        </p:spPr>
      </p:pic>
      <p:sp>
        <p:nvSpPr>
          <p:cNvPr id="9" name="8 Rectángulo"/>
          <p:cNvSpPr/>
          <p:nvPr/>
        </p:nvSpPr>
        <p:spPr>
          <a:xfrm>
            <a:off x="285720" y="2254367"/>
            <a:ext cx="8929718" cy="1200329"/>
          </a:xfrm>
          <a:prstGeom prst="rect">
            <a:avLst/>
          </a:prstGeom>
        </p:spPr>
        <p:txBody>
          <a:bodyPr wrap="square">
            <a:spAutoFit/>
          </a:bodyPr>
          <a:lstStyle/>
          <a:p>
            <a:r>
              <a:rPr lang="es-ES" dirty="0" smtClean="0"/>
              <a:t>Esta es una reacción electroquímica en donde el oro, en solución como complejo de cianuro, es desplazado por el zinc aprovechando la diferencia de potenciales de reducción que existe entre las especies oxidadas. El oro es precipitado casi inmediatamente como oro sólido y el zinc forma un complejo con el cianuro.</a:t>
            </a:r>
            <a:endParaRPr lang="es-ES" dirty="0"/>
          </a:p>
        </p:txBody>
      </p:sp>
      <p:sp>
        <p:nvSpPr>
          <p:cNvPr id="10" name="9 Rectángulo"/>
          <p:cNvSpPr/>
          <p:nvPr/>
        </p:nvSpPr>
        <p:spPr>
          <a:xfrm>
            <a:off x="6141066" y="3637473"/>
            <a:ext cx="2857520" cy="2031325"/>
          </a:xfrm>
          <a:prstGeom prst="rect">
            <a:avLst/>
          </a:prstGeom>
        </p:spPr>
        <p:txBody>
          <a:bodyPr wrap="square">
            <a:spAutoFit/>
          </a:bodyPr>
          <a:lstStyle/>
          <a:p>
            <a:pPr algn="just"/>
            <a:r>
              <a:rPr lang="es-ES" dirty="0" smtClean="0"/>
              <a:t>3.- Se recupera mediante filtrado todas las partículas de Zn, las que tienen el oro depositado en su superficie. A este se lo llama precipitado de </a:t>
            </a:r>
            <a:r>
              <a:rPr lang="es-ES" dirty="0" err="1" smtClean="0"/>
              <a:t>Zn.</a:t>
            </a:r>
            <a:endParaRPr lang="es-ES" dirty="0"/>
          </a:p>
        </p:txBody>
      </p:sp>
      <p:sp>
        <p:nvSpPr>
          <p:cNvPr id="11" name="10 Rectángulo"/>
          <p:cNvSpPr/>
          <p:nvPr/>
        </p:nvSpPr>
        <p:spPr>
          <a:xfrm>
            <a:off x="520421" y="4653136"/>
            <a:ext cx="5286412" cy="2071702"/>
          </a:xfrm>
          <a:prstGeom prst="rect">
            <a:avLst/>
          </a:prstGeom>
        </p:spPr>
        <p:txBody>
          <a:bodyPr wrap="square">
            <a:spAutoFit/>
          </a:bodyPr>
          <a:lstStyle/>
          <a:p>
            <a:pPr algn="just"/>
            <a:r>
              <a:rPr lang="es-ES" dirty="0" smtClean="0"/>
              <a:t>4.-Luego se lo funde y se obtiene un </a:t>
            </a:r>
            <a:r>
              <a:rPr lang="es-ES" dirty="0" err="1" smtClean="0"/>
              <a:t>bullion</a:t>
            </a:r>
            <a:r>
              <a:rPr lang="es-ES" dirty="0" smtClean="0"/>
              <a:t>, lo que no es otra cosa que una aleación de Oro, Plata, Cobre y Zinc.</a:t>
            </a:r>
          </a:p>
          <a:p>
            <a:pPr algn="just"/>
            <a:endParaRPr lang="es-ES" dirty="0" smtClean="0"/>
          </a:p>
          <a:p>
            <a:pPr algn="just"/>
            <a:r>
              <a:rPr lang="es-ES" dirty="0" smtClean="0"/>
              <a:t>A este </a:t>
            </a:r>
            <a:r>
              <a:rPr lang="es-ES" dirty="0" err="1" smtClean="0"/>
              <a:t>bullion</a:t>
            </a:r>
            <a:r>
              <a:rPr lang="es-ES" dirty="0" smtClean="0"/>
              <a:t> se lo pasa a una etapa de refinación para obtener el oro 24 </a:t>
            </a:r>
            <a:r>
              <a:rPr lang="es-ES" dirty="0" err="1" smtClean="0"/>
              <a:t>kilates</a:t>
            </a:r>
            <a:r>
              <a:rPr lang="es-ES" dirty="0" smtClean="0"/>
              <a:t>, que es oro sellado.</a:t>
            </a:r>
            <a:endParaRPr lang="es-ES" dirty="0"/>
          </a:p>
        </p:txBody>
      </p:sp>
      <p:sp>
        <p:nvSpPr>
          <p:cNvPr id="2" name="1 CuadroTexto"/>
          <p:cNvSpPr txBox="1"/>
          <p:nvPr/>
        </p:nvSpPr>
        <p:spPr>
          <a:xfrm>
            <a:off x="513174" y="172500"/>
            <a:ext cx="1234633" cy="461665"/>
          </a:xfrm>
          <a:prstGeom prst="rect">
            <a:avLst/>
          </a:prstGeom>
          <a:noFill/>
        </p:spPr>
        <p:txBody>
          <a:bodyPr wrap="none" rtlCol="0">
            <a:spAutoFit/>
          </a:bodyPr>
          <a:lstStyle/>
          <a:p>
            <a:r>
              <a:rPr lang="es-ES" sz="2400" b="1" dirty="0" smtClean="0">
                <a:solidFill>
                  <a:srgbClr val="FF3399"/>
                </a:solidFill>
              </a:rPr>
              <a:t>Etapas:</a:t>
            </a:r>
            <a:endParaRPr lang="es-ES" sz="2400" b="1" dirty="0">
              <a:solidFill>
                <a:srgbClr val="FF3399"/>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227330" name="Picture 2"/>
          <p:cNvPicPr>
            <a:picLocks noChangeAspect="1" noChangeArrowheads="1"/>
          </p:cNvPicPr>
          <p:nvPr/>
        </p:nvPicPr>
        <p:blipFill>
          <a:blip r:embed="rId2"/>
          <a:srcRect/>
          <a:stretch>
            <a:fillRect/>
          </a:stretch>
        </p:blipFill>
        <p:spPr bwMode="auto">
          <a:xfrm>
            <a:off x="214283" y="714356"/>
            <a:ext cx="6286544" cy="3797455"/>
          </a:xfrm>
          <a:prstGeom prst="rect">
            <a:avLst/>
          </a:prstGeom>
          <a:noFill/>
          <a:ln w="9525">
            <a:noFill/>
            <a:miter lim="800000"/>
            <a:headEnd/>
            <a:tailEnd/>
          </a:ln>
          <a:effectLst/>
        </p:spPr>
      </p:pic>
      <p:sp>
        <p:nvSpPr>
          <p:cNvPr id="6" name="5 CuadroTexto"/>
          <p:cNvSpPr txBox="1"/>
          <p:nvPr/>
        </p:nvSpPr>
        <p:spPr>
          <a:xfrm>
            <a:off x="500034" y="214290"/>
            <a:ext cx="3090911" cy="584775"/>
          </a:xfrm>
          <a:prstGeom prst="rect">
            <a:avLst/>
          </a:prstGeom>
          <a:noFill/>
        </p:spPr>
        <p:txBody>
          <a:bodyPr wrap="none" rtlCol="0">
            <a:spAutoFit/>
          </a:bodyPr>
          <a:lstStyle/>
          <a:p>
            <a:r>
              <a:rPr lang="es-ES" sz="3200" dirty="0" smtClean="0">
                <a:solidFill>
                  <a:srgbClr val="00B050"/>
                </a:solidFill>
              </a:rPr>
              <a:t>Inconvenientes:</a:t>
            </a:r>
            <a:endParaRPr lang="es-ES" sz="3200" dirty="0">
              <a:solidFill>
                <a:srgbClr val="00B050"/>
              </a:solidFill>
            </a:endParaRPr>
          </a:p>
        </p:txBody>
      </p:sp>
      <p:pic>
        <p:nvPicPr>
          <p:cNvPr id="227331" name="Picture 3"/>
          <p:cNvPicPr>
            <a:picLocks noChangeAspect="1" noChangeArrowheads="1"/>
          </p:cNvPicPr>
          <p:nvPr/>
        </p:nvPicPr>
        <p:blipFill>
          <a:blip r:embed="rId3"/>
          <a:srcRect/>
          <a:stretch>
            <a:fillRect/>
          </a:stretch>
        </p:blipFill>
        <p:spPr bwMode="auto">
          <a:xfrm>
            <a:off x="4000496" y="4357670"/>
            <a:ext cx="4852975" cy="2500330"/>
          </a:xfrm>
          <a:prstGeom prst="rect">
            <a:avLst/>
          </a:prstGeom>
          <a:noFill/>
          <a:ln w="9525">
            <a:noFill/>
            <a:miter lim="800000"/>
            <a:headEnd/>
            <a:tailEnd/>
          </a:ln>
          <a:effectLst/>
        </p:spPr>
      </p:pic>
      <p:cxnSp>
        <p:nvCxnSpPr>
          <p:cNvPr id="8" name="7 Conector recto"/>
          <p:cNvCxnSpPr/>
          <p:nvPr/>
        </p:nvCxnSpPr>
        <p:spPr>
          <a:xfrm>
            <a:off x="2357422" y="4143380"/>
            <a:ext cx="2714644" cy="1588"/>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071538" y="4500570"/>
            <a:ext cx="2714644" cy="1588"/>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228354" name="Picture 2"/>
          <p:cNvPicPr>
            <a:picLocks noChangeAspect="1" noChangeArrowheads="1"/>
          </p:cNvPicPr>
          <p:nvPr/>
        </p:nvPicPr>
        <p:blipFill>
          <a:blip r:embed="rId2"/>
          <a:srcRect/>
          <a:stretch>
            <a:fillRect/>
          </a:stretch>
        </p:blipFill>
        <p:spPr bwMode="auto">
          <a:xfrm>
            <a:off x="4117577" y="44623"/>
            <a:ext cx="5026423" cy="3051987"/>
          </a:xfrm>
          <a:prstGeom prst="rect">
            <a:avLst/>
          </a:prstGeom>
          <a:noFill/>
          <a:ln w="9525">
            <a:noFill/>
            <a:miter lim="800000"/>
            <a:headEnd/>
            <a:tailEnd/>
          </a:ln>
          <a:effectLst/>
        </p:spPr>
      </p:pic>
      <p:pic>
        <p:nvPicPr>
          <p:cNvPr id="228355" name="Picture 3"/>
          <p:cNvPicPr>
            <a:picLocks noChangeAspect="1" noChangeArrowheads="1"/>
          </p:cNvPicPr>
          <p:nvPr/>
        </p:nvPicPr>
        <p:blipFill>
          <a:blip r:embed="rId3"/>
          <a:srcRect/>
          <a:stretch>
            <a:fillRect/>
          </a:stretch>
        </p:blipFill>
        <p:spPr bwMode="auto">
          <a:xfrm>
            <a:off x="142860" y="3048265"/>
            <a:ext cx="5857884" cy="3809183"/>
          </a:xfrm>
          <a:prstGeom prst="rect">
            <a:avLst/>
          </a:prstGeom>
          <a:noFill/>
          <a:ln w="9525">
            <a:noFill/>
            <a:miter lim="800000"/>
            <a:headEnd/>
            <a:tailEnd/>
          </a:ln>
          <a:effectLst/>
        </p:spPr>
      </p:pic>
      <p:sp>
        <p:nvSpPr>
          <p:cNvPr id="4" name="3 CuadroTexto"/>
          <p:cNvSpPr txBox="1"/>
          <p:nvPr/>
        </p:nvSpPr>
        <p:spPr>
          <a:xfrm>
            <a:off x="1115616" y="980728"/>
            <a:ext cx="1822935" cy="369332"/>
          </a:xfrm>
          <a:prstGeom prst="rect">
            <a:avLst/>
          </a:prstGeom>
          <a:noFill/>
        </p:spPr>
        <p:txBody>
          <a:bodyPr wrap="none" rtlCol="0">
            <a:spAutoFit/>
          </a:bodyPr>
          <a:lstStyle/>
          <a:p>
            <a:r>
              <a:rPr lang="es-ES" b="1" dirty="0" smtClean="0">
                <a:solidFill>
                  <a:srgbClr val="FF3399"/>
                </a:solidFill>
              </a:rPr>
              <a:t>Inconvenientes</a:t>
            </a:r>
            <a:endParaRPr lang="es-ES" b="1" dirty="0">
              <a:solidFill>
                <a:srgbClr val="FF3399"/>
              </a:solidFill>
            </a:endParaRPr>
          </a:p>
        </p:txBody>
      </p:sp>
      <p:sp>
        <p:nvSpPr>
          <p:cNvPr id="5" name="4 Flecha derecha"/>
          <p:cNvSpPr/>
          <p:nvPr/>
        </p:nvSpPr>
        <p:spPr>
          <a:xfrm>
            <a:off x="3055891" y="1073061"/>
            <a:ext cx="924134" cy="184666"/>
          </a:xfrm>
          <a:prstGeom prst="righ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428604"/>
            <a:ext cx="7858180" cy="596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a:xfrm>
            <a:off x="357158" y="6492875"/>
            <a:ext cx="3352801" cy="365125"/>
          </a:xfrm>
        </p:spPr>
        <p:txBody>
          <a:bodyPr/>
          <a:lstStyle/>
          <a:p>
            <a:r>
              <a:rPr lang="es-ES" dirty="0" smtClean="0"/>
              <a:t>Máster de Materiales 2013</a:t>
            </a:r>
            <a:endParaRPr lang="es-ES" dirty="0"/>
          </a:p>
        </p:txBody>
      </p:sp>
      <p:sp>
        <p:nvSpPr>
          <p:cNvPr id="4" name="3 Rectángulo"/>
          <p:cNvSpPr/>
          <p:nvPr/>
        </p:nvSpPr>
        <p:spPr>
          <a:xfrm>
            <a:off x="7358082" y="1571612"/>
            <a:ext cx="1643074" cy="1754326"/>
          </a:xfrm>
          <a:prstGeom prst="rect">
            <a:avLst/>
          </a:prstGeom>
          <a:solidFill>
            <a:schemeClr val="accent2">
              <a:lumMod val="60000"/>
              <a:lumOff val="40000"/>
            </a:schemeClr>
          </a:solidFill>
        </p:spPr>
        <p:txBody>
          <a:bodyPr wrap="square">
            <a:spAutoFit/>
          </a:bodyPr>
          <a:lstStyle/>
          <a:p>
            <a:pPr algn="just"/>
            <a:r>
              <a:rPr lang="es-ES" sz="1200" dirty="0" smtClean="0"/>
              <a:t>La manera más sencilla de separar un metal de su solución es mediante la alcalinización de la solución, dando lugar a su precipitación como </a:t>
            </a:r>
            <a:r>
              <a:rPr lang="es-ES" sz="1200" dirty="0" err="1" smtClean="0"/>
              <a:t>hidóxido</a:t>
            </a:r>
            <a:r>
              <a:rPr lang="es-ES" sz="1200" dirty="0" smtClean="0"/>
              <a:t>.</a:t>
            </a:r>
            <a:endParaRPr lang="es-ES" sz="1200" dirty="0"/>
          </a:p>
        </p:txBody>
      </p:sp>
    </p:spTree>
    <p:extLst>
      <p:ext uri="{BB962C8B-B14F-4D97-AF65-F5344CB8AC3E}">
        <p14:creationId xmlns:p14="http://schemas.microsoft.com/office/powerpoint/2010/main" val="1803339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141314" name="Picture 2"/>
          <p:cNvPicPr>
            <a:picLocks noChangeAspect="1" noChangeArrowheads="1"/>
          </p:cNvPicPr>
          <p:nvPr/>
        </p:nvPicPr>
        <p:blipFill>
          <a:blip r:embed="rId2"/>
          <a:srcRect/>
          <a:stretch>
            <a:fillRect/>
          </a:stretch>
        </p:blipFill>
        <p:spPr bwMode="auto">
          <a:xfrm>
            <a:off x="1100138" y="709613"/>
            <a:ext cx="6943725" cy="5438775"/>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30" y="735874"/>
            <a:ext cx="8035734"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30" y="3215549"/>
            <a:ext cx="2468563"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09" y="140111"/>
            <a:ext cx="62388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a:xfrm>
            <a:off x="500034" y="6492875"/>
            <a:ext cx="3352801" cy="365125"/>
          </a:xfrm>
        </p:spPr>
        <p:txBody>
          <a:bodyPr/>
          <a:lstStyle/>
          <a:p>
            <a:r>
              <a:rPr lang="es-ES" dirty="0" smtClean="0"/>
              <a:t>Máster de Materiales 2013</a:t>
            </a:r>
            <a:endParaRPr lang="es-ES" dirty="0"/>
          </a:p>
        </p:txBody>
      </p:sp>
    </p:spTree>
    <p:extLst>
      <p:ext uri="{BB962C8B-B14F-4D97-AF65-F5344CB8AC3E}">
        <p14:creationId xmlns:p14="http://schemas.microsoft.com/office/powerpoint/2010/main" val="20122026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52120"/>
            <a:ext cx="7202451" cy="60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79512" y="48744"/>
            <a:ext cx="5937844" cy="1077218"/>
          </a:xfrm>
          <a:prstGeom prst="rect">
            <a:avLst/>
          </a:prstGeom>
        </p:spPr>
        <p:txBody>
          <a:bodyPr wrap="none">
            <a:spAutoFit/>
          </a:bodyPr>
          <a:lstStyle/>
          <a:p>
            <a:r>
              <a:rPr lang="es-ES" sz="3200" b="1" dirty="0" smtClean="0">
                <a:solidFill>
                  <a:srgbClr val="FF0000"/>
                </a:solidFill>
                <a:cs typeface="Times New Roman" pitchFamily="18" charset="0"/>
              </a:rPr>
              <a:t>EXTRACCIÓN POR SOLVENTES</a:t>
            </a:r>
            <a:r>
              <a:rPr lang="es-ES" sz="3200" b="1" dirty="0" smtClean="0"/>
              <a:t>.</a:t>
            </a:r>
            <a:endParaRPr lang="es-ES" sz="3200" b="1" dirty="0"/>
          </a:p>
          <a:p>
            <a:r>
              <a:rPr lang="es-ES" sz="3200" b="1" dirty="0" smtClean="0">
                <a:solidFill>
                  <a:srgbClr val="FF0000"/>
                </a:solidFill>
                <a:cs typeface="Times New Roman" pitchFamily="18" charset="0"/>
              </a:rPr>
              <a:t> </a:t>
            </a:r>
            <a:endParaRPr lang="es-ES" sz="3200" b="1" dirty="0">
              <a:solidFill>
                <a:srgbClr val="FF0000"/>
              </a:solidFill>
              <a:cs typeface="Times New Roman" pitchFamily="18" charset="0"/>
            </a:endParaRPr>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
        <p:nvSpPr>
          <p:cNvPr id="2" name="1 Rectángulo"/>
          <p:cNvSpPr/>
          <p:nvPr/>
        </p:nvSpPr>
        <p:spPr>
          <a:xfrm>
            <a:off x="6300192" y="48744"/>
            <a:ext cx="2736305" cy="1600438"/>
          </a:xfrm>
          <a:prstGeom prst="rect">
            <a:avLst/>
          </a:prstGeom>
          <a:solidFill>
            <a:srgbClr val="FF3399"/>
          </a:solidFill>
        </p:spPr>
        <p:txBody>
          <a:bodyPr wrap="square">
            <a:spAutoFit/>
          </a:bodyPr>
          <a:lstStyle/>
          <a:p>
            <a:pPr algn="just"/>
            <a:r>
              <a:rPr lang="es-ES" sz="1400" dirty="0"/>
              <a:t>cobre, </a:t>
            </a:r>
            <a:r>
              <a:rPr lang="es-ES" sz="1400" dirty="0" err="1"/>
              <a:t>niquel</a:t>
            </a:r>
            <a:r>
              <a:rPr lang="es-ES" sz="1400" dirty="0"/>
              <a:t>, cobalto, zinc, </a:t>
            </a:r>
            <a:r>
              <a:rPr lang="es-ES" sz="1400" dirty="0" smtClean="0"/>
              <a:t>uranio, molibdeno</a:t>
            </a:r>
            <a:r>
              <a:rPr lang="es-ES" sz="1400" dirty="0"/>
              <a:t>, tungsteno, vanadio, tierras raras, zirconio, hafnio, niobio, tantalio, boro,</a:t>
            </a:r>
          </a:p>
          <a:p>
            <a:pPr algn="just"/>
            <a:r>
              <a:rPr lang="es-ES" sz="1400" dirty="0"/>
              <a:t>germanio, arsénico, renio, torio, el grupo de los metales del platino, berilio y otros</a:t>
            </a:r>
          </a:p>
        </p:txBody>
      </p:sp>
    </p:spTree>
    <p:extLst>
      <p:ext uri="{BB962C8B-B14F-4D97-AF65-F5344CB8AC3E}">
        <p14:creationId xmlns:p14="http://schemas.microsoft.com/office/powerpoint/2010/main" val="2623967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214282" y="214290"/>
            <a:ext cx="8572560" cy="3693319"/>
          </a:xfrm>
          <a:prstGeom prst="rect">
            <a:avLst/>
          </a:prstGeom>
        </p:spPr>
        <p:txBody>
          <a:bodyPr wrap="square">
            <a:spAutoFit/>
          </a:bodyPr>
          <a:lstStyle/>
          <a:p>
            <a:pPr algn="just"/>
            <a:endParaRPr lang="es-ES" sz="1400" dirty="0" smtClean="0"/>
          </a:p>
          <a:p>
            <a:pPr algn="just"/>
            <a:r>
              <a:rPr lang="es-ES" sz="4000" dirty="0" smtClean="0">
                <a:solidFill>
                  <a:srgbClr val="FF0000"/>
                </a:solidFill>
              </a:rPr>
              <a:t>A inicios del Siglo XX,</a:t>
            </a:r>
          </a:p>
          <a:p>
            <a:pPr algn="just"/>
            <a:endParaRPr lang="es-ES" b="1" dirty="0" smtClean="0">
              <a:solidFill>
                <a:schemeClr val="accent1"/>
              </a:solidFill>
            </a:endParaRPr>
          </a:p>
          <a:p>
            <a:pPr algn="just"/>
            <a:r>
              <a:rPr lang="es-ES" b="1" dirty="0" smtClean="0">
                <a:solidFill>
                  <a:schemeClr val="accent1"/>
                </a:solidFill>
              </a:rPr>
              <a:t>La electrólisis de soluciones de lixiviación: </a:t>
            </a:r>
            <a:r>
              <a:rPr lang="es-ES" dirty="0" smtClean="0"/>
              <a:t>efectuado</a:t>
            </a:r>
          </a:p>
          <a:p>
            <a:pPr algn="just"/>
            <a:r>
              <a:rPr lang="es-ES" dirty="0" smtClean="0"/>
              <a:t> por primera vez en el mundo a escala industrial </a:t>
            </a:r>
          </a:p>
          <a:p>
            <a:pPr algn="just"/>
            <a:r>
              <a:rPr lang="es-ES" dirty="0" smtClean="0"/>
              <a:t>en Chuquicamata, Chile (1915).</a:t>
            </a:r>
          </a:p>
          <a:p>
            <a:pPr algn="just"/>
            <a:endParaRPr lang="es-ES" dirty="0" smtClean="0"/>
          </a:p>
          <a:p>
            <a:pPr algn="just"/>
            <a:r>
              <a:rPr lang="es-ES" sz="2400" b="1" dirty="0" smtClean="0">
                <a:solidFill>
                  <a:schemeClr val="accent1"/>
                </a:solidFill>
              </a:rPr>
              <a:t>Década de los 40, </a:t>
            </a:r>
            <a:r>
              <a:rPr lang="es-ES" dirty="0" smtClean="0"/>
              <a:t>el esfuerzo bélico para obtener el uranio que se requería en el Proyecto Manhattan para la producción de la bomba atómica, permitió desarrollar a nivel industrial los procesos de </a:t>
            </a:r>
            <a:r>
              <a:rPr lang="es-ES" sz="2400" dirty="0" smtClean="0">
                <a:solidFill>
                  <a:schemeClr val="accent1"/>
                </a:solidFill>
              </a:rPr>
              <a:t>extracción por solventes y de intercambio iónico con resinas </a:t>
            </a:r>
            <a:endParaRPr lang="es-ES" dirty="0" smtClean="0">
              <a:solidFill>
                <a:schemeClr val="accent1"/>
              </a:solidFill>
            </a:endParaRPr>
          </a:p>
        </p:txBody>
      </p:sp>
      <p:pic>
        <p:nvPicPr>
          <p:cNvPr id="156674" name="Picture 2" descr="http://upload.wikimedia.org/wikipedia/commons/4/4e/Uraninite-39029.jpg?uselang=es"/>
          <p:cNvPicPr>
            <a:picLocks noChangeAspect="1" noChangeArrowheads="1"/>
          </p:cNvPicPr>
          <p:nvPr/>
        </p:nvPicPr>
        <p:blipFill>
          <a:blip r:embed="rId2" cstate="print"/>
          <a:srcRect/>
          <a:stretch>
            <a:fillRect/>
          </a:stretch>
        </p:blipFill>
        <p:spPr bwMode="auto">
          <a:xfrm>
            <a:off x="2428860" y="4071942"/>
            <a:ext cx="952500" cy="1495426"/>
          </a:xfrm>
          <a:prstGeom prst="rect">
            <a:avLst/>
          </a:prstGeom>
          <a:noFill/>
        </p:spPr>
      </p:pic>
      <p:pic>
        <p:nvPicPr>
          <p:cNvPr id="156676" name="Picture 4" descr="https://encrypted-tbn3.gstatic.com/images?q=tbn:ANd9GcSnbTNdAUMSgUAIbIq2exqMEMhnx0XB9zPO-fOoB53QEKGM0FWn"/>
          <p:cNvPicPr>
            <a:picLocks noChangeAspect="1" noChangeArrowheads="1"/>
          </p:cNvPicPr>
          <p:nvPr/>
        </p:nvPicPr>
        <p:blipFill>
          <a:blip r:embed="rId3"/>
          <a:srcRect/>
          <a:stretch>
            <a:fillRect/>
          </a:stretch>
        </p:blipFill>
        <p:spPr bwMode="auto">
          <a:xfrm>
            <a:off x="2643174" y="5679272"/>
            <a:ext cx="1857388" cy="1178727"/>
          </a:xfrm>
          <a:prstGeom prst="rect">
            <a:avLst/>
          </a:prstGeom>
          <a:noFill/>
        </p:spPr>
      </p:pic>
      <p:sp>
        <p:nvSpPr>
          <p:cNvPr id="156678" name="AutoShape 6" descr="data:image/jpeg;base64,/9j/4AAQSkZJRgABAQAAAQABAAD/2wBDAAkGBwgHBgkIBwgKCgkLDRYPDQwMDRsUFRAWIB0iIiAdHx8kKDQsJCYxJx8fLT0tMTU3Ojo6Iys/RD84QzQ5Ojf/2wBDAQoKCg0MDRoPDxo3JR8lNzc3Nzc3Nzc3Nzc3Nzc3Nzc3Nzc3Nzc3Nzc3Nzc3Nzc3Nzc3Nzc3Nzc3Nzc3Nzc3Nzf/wAARCAD0AM8DASIAAhEBAxEB/8QAHAAAAgIDAQEAAAAAAAAAAAAABAUDBgACBwEI/8QAOxAAAgEDAwIFAgQEBgIBBQAAAQIDAAQRBRIhMUEGEyJRYXGBFDKRoQcVI7EzQlJiwdFy4RZDY3Pw8f/EABQBAQAAAAAAAAAAAAAAAAAAAAD/xAAUEQEAAAAAAAAAAAAAAAAAAAAA/9oADAMBAAIRAxEAPwCgai+LufB/+o39zQZlOe9Sagx/Ey//AJG/uaEzQSNKeajMp961ZqiZuaCYyn3rTzTUJb5rUtQEiX5NSLK3Ymg1OavfgnwHceIYDd3EptrMHCttyzn4Ht80FS3M2MZOelGwaXqdyrNBY3MgXqUiY4/au1aT4V0XwxAr+WktyBzPKAWbnoB0FOra/hfdJkLGO1BwO18P6zPMY4tNu2cdR5TDH60xTwX4kd41/lVwN5ABbAA+pzxXcY7+M7CVyGOUA7ilWoeLrG0ufIdSwGQWX3oOe6d/DDW7kZu5Le0G7GGbeT88Uwh/hRcidRcarCI+/lxkseO2au2la8l2k/PKklQPahk8RWMxWGE7pWcBgWwfsTQUrUv4VahGgbT7+G4JP5ZB5Zx9eRQGmfwx1y6kb8a0VnGpILM28n5AHUV0uW9W0QgXRklY8JwSa8sdTdpPJu7m3kf/AExt6h7/AFFByW9/h94kt7qSKKza4jX8ssbAK49+TVbv7O906cwX0EsEoGdsgIOPevpB5pEiZljVj2GaHOl2100dzqNnbPcKpVWZQ20HqOaD5t8xgeprR5m9zXbtV/h34fvpPNiElqzEki3bg/Y5xVI8aeABpFqLnTZZ5wg/qxvH6h8jHYd6Ciec3ua2E7DuagKkEgjFeUBazn/UalWZs5yaCQ+4qZOtAaJWGMk/rTDTpGNwuSe/f4pQppnpv+On3/tQDX+fxMuf9bf3oQ0Zf/48v/m396BNBo5xUTnPSpHIxUNB5zms616KL0m2F7qdpakkCaVUJB7E80Fo/hv4ah1q+mnvlkNtbAHCjh2z0JrtX4lYNPzCEhAX+mgxj4AqoX9vZ+G9DjstL3iOWQuTuyTn5rS61JrS7tY1uTJGgUsWHQj4oHGvrLezQm7uPwkaAY3Lkscc1DrIjgtrWzimz5kg3PkDbx/171VPE2pTTXAAkJXqOe9BWkxubiM3Mp2DlsnnAHSgv0/iaxtbUFSrj8qrtxhemc1zPU7+SS+kPBRmyAe1ShnNyyo2Rk7cmhZ4nklJfg46kUDnT9cMMbKzDmIqox1+KD0/Vn06ZpowhL9Q6bsD2FA+SqorOeeDXkkRaTBHoIyDQNLzWo9TvI5rjfDbj0lYSMjjtmhYbtbfUnmtpJfKU5QufV9DQUcLR78kgMCD9KFk3xDBbIPeg65pXidBaNcXRwg2qB1+/wBaQX/i2SQNtdmXcWUdDiqdFdTfhfKY+hWJGO5oO4mz+Vjmg6RoOos93GWvIFAAkcbiQpIxge5xV8jk82OMvtYlR07GuBafq0tlHMgijdpVC7nTJH09quPhnxbL5PkzOzMqkBt3OOtBP/ELwXbXNlNqGmWRS+T1usX5XA6+kd+9ccYMrEEEEHBBrrlx4wdQIjcPnfliDwB2x81TvHMGnyXMF/pkXlR3Ckyp/v65+9BVkBJqcAjNaIvNTquaDaOmWnD+uv3/ALUFHHxzmmWnp/WX7/2oBL5MzS9Pzt/egmWmd6D575A/Mf70BKpycjGaAd0BGTio9oHXHNENkDp0qMqSelBDsXOKmt2/DyxyowDowYYPcVGwIOMVmGI6UF2fWpLi3WNz6M7tmehqVZDKN27H1qvaXcJJCIpiFkXpx+YU0VjGgz36A0BzbCCJByB1oROJTtbj2I617FOTw7A/IrdpEdeNu76UEjGJNkkfBHatZJY3y64zjmopFDJlXC++aG9KsQSSaApwwjAcKQehFSrsEasen9qjjIC7gAfYHtWtwXKbUTNAJd3AEhAZcewodpDtDMQVqOadN5Vowv2qVER4hsPpP96CJr1R6Qv6VFGwfdgAg+9by2agEscZ/wBPeoo4/KbjIX5oMnyDgH647URYS/hyzMpOUIXDY5Pehjkuev8A3XrEKM96DaWYkbnPJOBQt7JJKsUbMSIxhR7ZrJZiWyB06UNuJbLZoNkj+T+lTxx+5P6VEmR0zU6A/PNARFGDzkjHxTKwixMvX9Pil8WcDFM7HPnKf/3pQQ3sX9ZyOm4/3oGSMVY7qFWdvSOp/vQMkC9CtAkaElvgCtfK568U3MIxwtaeQoJyv2oE7wkda8WI9qbSQA9v0raO26ArQLEgbqOD1zTCOSaQKr5fHGTRkVuAD6Qa3WAjHBGaAeNW3H4reOB2cgMdvfjFFRQgNnr9utb+XluGH0zQepaqABwcDvWjWg/MuCe/GKIMZDjuMVIG9PYcd6AJYnCbnwAK9LMQQDgHjip3DyAhRxio9u1eeCKBZPasc8AnJ615aqFURnGR7UTK+QSefp2pckgScZOBuoC7n8p2nB7cUumQkgl+aNmfJJAz9KVzy5OQMUG+7Z8/8UPNMCxxXhc8kjioZctgLxmglCsQCc4PevQhyP8Aqt7OGVf8TBTHvzRawAngGggVW7iiEQkE8Vt5I4xnr7VPFEOBQRopHzmmViMyLkdP+qhjtwTwce1HWsGyQZJFA0kt8uxx3/5qCS1G4nFO5ohuYjrzQ7x564JxxxQKfwgJ4FaGyGfy03EYxgVnkdyKBE1oBjjHNSpbgKOOfim0kQIGQOPio1jAwNo+tAGlvheVyfepFtcjpRqx46itwo288fagBkst0ZVDgmgHheF9p4K9/erHHGCMg/8AdZJbRuwWQZwcigQRDf16+9TCFSMk9OgpnLpodiUIUdhQEieR+Zs84oMWABC4J46DtQ8sfmjnjHWjUk9GeOlLrid/N2KDigFlRAvHelF1B6iw9+KcToVTJ59qXTn3PaghjkIUoevYmg7jaMEgfNSSEAtjP0NCyOSenFBuYmlGERm/8RmibbR5mJM4KAdAetNfC771MPyTzT2WBcKSKBDFZCOPaO3etzBsHHP0psYQR0/WtWgAHH6UC4Wu4ZA7VIltjtTCGE45XafmphCOvGc0AK2wx0xRttbAMCetTx25ZucDimVvZkbeOCOtAyi0lpsNuAOf8xrVtIZxwxYnOOP+6dxt6x/RDk9DuH60JqMWpbneymiaMDo64NAkktArYkVoSGwQ1RiJRkmVSuewJxU7XGqy7GaKLzuf6QI3EUov7i4jmKzw+W2M4BoCpoGclk5H3FarbM+0R+o4JPbFKfxkpfGT+tFWlzcOpMcW8KPzEUB628hyAg4681IsJMW7A+ma2VDEEWS0yTyAHHJ+nemiWjyBWHldM5HYexoFHOBgKPqalRA2MMhb23UVcRxI/wDRVCR1XHBP1rSNgoy0cUbHke4NBkaZEjED0dQOc1W7ovPK0roAD7dKs63d4uS5TZ02HAz80vvyskLRska47juaBEj+jA60K4wxJODRMkRjYfNB3bnAyMUGryo+Q2TjpihoLJ727EMIyx568Co2cA9aL8OTyLrERhwTyDk4GCO9BFfeH7m3uFjJBDjO/BwD7UCNGuS+WTCg45711MWTypkXYAI5DLnJoZ7IO4DyJlTglTkH6g0FMsNLEBWRpwuMcKO9NnngC8sSSOu2mr2WYyivBJKCSBt4/X3pdNFNGAy28U24Z3IQcUEYmiCYQjb9K8e4A/JsB+BWKJAoBtFBxnDAivC8rORLahQvHt+/egmilErAPsz7k4pjbWU0uB/TwQMNn/jvQdtqEYAVIpDyOBjHx25ouTU0BKzRSoxH5eRj5oGUNulqrbIUuJXGCxIwo+hrPNjgcnzFcL1BGMdqRi48xtyEj6daheF3bcZyGPUYzQErrkxbDNhM9QOQPajf5/bogQljGowrAHP1z0pTp+mXN4zCCJ2xydq5NRS6ZdtJIqWsrFMlsoePrQTXWslLkSRkv6cMWAO+oP5lbykNOsg+44FBNbyn/IeRUZtpO6E0Bok09gzSMV/0qgP780O86r6YpHbHT2FQPaOTnb+9YlsQM5ANASt4wZWIPFNbXXZ4QUDMc9j0HFJRAw6EHHzREFvI/DYA7GgZ/wA5eUn+gijupGc1MurKW3SwglRhVXgCl34VgQNwqUWuRnI/Sgaxa1DL6poD5n+oAYFQXJjvCqWsTCTJO74oeGwZzwScDOQM4oyIy2akwgEkYJxzQI51ZT6hyM96W3L+6EnOKc3iNyzDluaWyKXOCOAeaBVIm7gcHrittPhlW6V4ztYHORRFzAfzZOaa6Xpc01uZIIzJ/q2DJAoNzqOoBSPNyD2x0oYXFwhJ3MS3emsOnXEj+UkEhYDptPFR3ekXUGzzIXUP+XAzu+lAGt9cSp12qP8AJzWsL39wQkJjVF5wzBRUgt3gkZX3KR1DDBFQzwsyF9x25xuA4oDms74gut5asCMnbJjn2pnaaTqF1FtScdMmRl4z7Ag/8Ui07TZLwnyfPc/5tgGFycc88dasLzajoOmLLJAoQMVLK+d3bdj2oNV8N3ZlAW6tnOcOQT6T9utRahpE1rHI29W2napRiwf/AKrbSvEJaUnbPOdpOzA5buT9qaR6sjsYLCCSG6dh/TdBtPfGD0+tBVVSVSA0RBPTcMUTbqz8tt4q+afbrewvDrQiKMciOIjt0Oa2m8J6eY2aBJ4WY+hpZV59wB++aCsW2v2uj27iBeZSVILZII4zkdqMt9SsTGwuY3aB2CiXfkMT23ewFc8uZiTtIzg5A+a0899u124zkrQXjxH+AMLy2ULmQjAZDwuPeqy0F2sPnOrqnYkUBHcywoTHdEZ6qpOcfWsjvxlFdpyqnp5n/qgJFlqFyMwwzyDrwpAoy38Napceo7UP+6Sg77VHQQmyu7krg7ld84NMNHvr+6wst4bVWBKSSR5Vvv70B1v4T1UKN7xZHYSZP9qPtfDV2kuJzMVz/kUc/eitOvvJiDGee6ydvmIoVFP2o62utRuQQ7JGvUPtJyPpQRR+HLcnJedcHo6j/ii4tG0+NMMQ7gYy/H7UJf3lzZxkTyEr1BA60Heag0NiL8kLDyf649vagfWqQ2+VRI0/1FOMgURstmb0xREHnp1NUC7/AIg6ZHbOqAyyAdIxx+vapPD/AIptdVWWM3SQsMbUdtrMPcdqB94o0uJ7LzLS3YurdIx2quQ6TJ5i+flUY8krg/SrnCbhUVTcRtGTwwPNCaha2i+bd3kxKAcbnxj5zQVOfSw0/kIf6h6AVYfC2mTWETC4cx7m3DJ60o0W/wBKk1CSG2uBcXWDtwvAHuCetO59RS2Zla3ZpMelcbio98/egaXcYntZFk8woep3YNAWE1tGstpLLIG/Lh12sPv/AMik/wDPrj8e8EgKRlTtjcbAvzR7pptyqyTO6IiljIJOv3oN00yx3fhZ2kmkOSXbqR25HJo0WaxQLBaxpLExK7QAAoPc+9JY7ixtVnlsFmuzuAkZjkKncAnp9etANPDIk1zZST2sSJjykkzvfPGM89OtBZVhtIFWGeeOAEY3QnbnngA4wKBit9OfUXMmqyzxw+kxZwv3x1qma3rG5BHE10G6MZyOcfahtHvrZIZ1unJllIAcKcqO+OetB0q1OgLI6RmDKtubaPVnjoep+goLU7fRr5xPpd81tNg7t7FgT9DyD9KpEOqNapLFbsGilxuJTkgVG2outuIYwqAnJYcE/WguemQedJLZX1zdoIxvEm3IdPcZ6Gndws5uoxozTy2SoA6SSDCHHHXPPeuc22r3SMCZpHH+5ic/HWmtp4nv4ZGa2kMJdtzbOMnGKBG6qTng4+KxwhGNo5rVmwzZIA+lQM82CE/YUEnpP+Ucd69LQjOGGfbFLpRMGP5qgLOCc5/SgarNFGwLIsmDnaehqd9bvHTy1ZUiC7ViAG0D4BqvPMQee/zXqS+rJH/qgtmh6m4u1jkLGA/nQOBmrRD4ktnPloJBboQu88nPya5cLkdAo+pqaG5YHnpmg6rfX0EcbzTStNBJwY8A5+hqDWI473wtILlJQiIJvMPIPsP3rnsMzzSpFvYBmAPPA5q4aprputFuLKNfLiVhArnsQOn7UHNLu0ihiadcsJDlWYgAfFJmikEqlAVDEYwcj/1TiE3AvJrOZGliIJ2lRnPvzWsUdqIyshYBcc9TjuMUDvRfFGo6HP5Ux8+3C4WOQ5xjoQfehNb8XX/iGxht7vCmOQsTEMA54GV+KWeZiLGA6LkgOPUBnH/FLhIRcF/ThyVAoJYJpIJFnidkaF8hg2PuK6pJ4r03+XxmzdLe4khDs/O3djJA6jrkVyRj6SAAoxg4Hf5qJJj+UHkds0F4utQN3KZpJC7sM7iaibUZdgiaUlFHpDHIH0pRp0Mklt/TyQOOT0NTm2nzj0/HNAZ/M3WMqGwpPODwag/mMitmMkbTkYJrRLJypDMM57Vj2karyxJ7gUEV3qs904NzI8pHALtnFRfiAeoOK9e0hMg2ucH3ohbWDBJyPig0inYDgkVKkznnrW6QxAYVc/WiY1RV/Ko+1BluJJCNqt9BTOxtpy5ypUD3qO1aMAYZumMAUytpFz1OKBK8u5jk9693jPPT4oZ2w/fitBIue4NAY7qRya0Lp0JqDeoyc/bFRl8j2zQETmMbSFUn3xWokDDJXp8UK8oxzz7VgkzjHHNAYscW0nb165qeFY0OGjXGepUUGsnHX9KlEpwMYoGBWBRuVIx9q1ljEofqd2DjPcdxQ3nekbjjnit/NI3YJoIRI73MltcxZyuVI4/elM4a1uJXMcjRufUnHGRjOaealeW1xBGIv6MsaYOB1PvVZmvJoy2FZye+7+9AZ+OtHgkjDnITAb5PalhtUaU7DjYcMdvWh2uIpgPMtyh6bo+9eJdqIioZwAMHLcmgJuI41jeN3wXORjt8UuK7H2J1HUmpXuI5YzHsVOhD5yfvXgJRBjD47gcGgY6UWjJl2MwXkDtmm6XZfGYmX6iovCuly6jHKBIFwwOCf1NT3ds1tdSRHJCtgH3FBo9wT2NQl2bkg/etnBGOR+orQk4GemKCIE5+nathIe/etNuT85rYqOOaCeF+fmp1k7VHAiYO9iB8c1Kyxg+hifk0BNu+G55+9NLVstjNJrcc5H2ptYgGTngfFAklPc9c1ESc/FbTEliSOO1QOTxj96CQuTmtPM98VAXIyM9a0VsE9eepoJGfnp0r1XzjmoSRng1tHgkEjGOlAUrkGtxIxPXNRBgO3Fehue2KApZM4yKniJLHvQSuMn2HtTbSLOW/mKW4XKjJLHAoILqyBs3un4G4KB70pnt1FufQASeSPir94isJV0aO2doysSZ3KcfSqjfIr2kQR1EpOPSepzQVW4cxnYyAoO564odXhKkkcgdD3ou6jlmnaBVJIJ5x7UAqkMA44HvQaHknHStmDIOM4PevJMbvSMCpRcenaUBX29jQOvCurnS7zE5VYXGGY9qe6leJqLReTghUzlfY1RNzOwBJxVv8H2RuJJZJDttxhce59qDSaNIztLHdjsKgY4xgfrTDVlja9ZYMkIMZ9zQhjOf2oIwCcVsOuME1KkPPapBEecCgiTO3npU6IPesWI7Tx3ohEwOlBkXUAU401AzHPFA21pNKGaKJ3CjLbVJC/XFMrKCdZdgjcuByu05H2oKtN1z2JqCTHXNEyoeTjvQkoIyM8fSggfHzWgat+mfmtSp7igxTk471IhAxUJyDj2rZTwCfegJ3gjB616HXGKg5HNekHj5oCEbqQelMtGvjZXIl9ZUj1AHGfrSgcDCii4W56UFjvNYkvbSW3Ocdc9Dj2qpyXccMiAj0qxbI7/FPdKjWebynYhpBtT5JpRe2QildWU5Vs/AoIElM0REaKHZsgjrild3bGMBiucHBpm1qVFvdRA43EMAe4NEzG2lkfEp3MpyrDvQVx7fMZZV6HmoViG/bj5OTTiSTKFIwnmdOvWhoYRiTI5zyBQQwwBmzt/QVbfDsFz5Rjs4mc9cAUk0fDz+RnDN0yQM11/wbFaaXpiXEodZ2GGD/AF7UFXsPCGqag/mmHyI3Jy8nH7dasdp/DmDYPxt+c/8A21AA/WrOut2zPhVPI5z/ANVMszyoZYCCueARg0AOn+AdDjgCyrLO2OWZ9v7CibLwbounYItBdMr7t853YHtjpil+reJZLFkUDDbvVjH7+1ZbeL1d/VGc4HJPNAw/+FaDqU7SGzkgIPIjYqp+1SXH8NtEkgRIDNBIGyZA+SfjBrRPFcIIyxGepAz+1Sy+Ig8e6N93Iw27GPtQPvD+h2Xh6xNvaAFm9UkrnmQ/P/VbS2+n6hIxure3lfu6jn9arTao1w6FiWwO54prptxvcktx7UHGpdNsxmNruJzz05/eq/eQorbQuDnsaZXEciRgxhgpGTS0xux9IJ+c0ATQ8n4rwRZP9qYfg5yv+GR8kcVd/CnhS0hgOpaz5U8EkeI4Qc8nuf8Aig5y8JAzivPK56EV2seA9D1GLzIIJrTcAAA5I+uDSzVP4XgRZ0y83yjqkowpH17UHKtgIxg16FwcGm82iXyS3Ef4WVmtziTahIXH/wDKWMpHHFBGVznH9qliBUjpmtADRun+WtyjTflHNBddF0KyTT49Q/EtLMY92wYCqSOnvxVW1iREkdCwwxyeM81c4J0e0/oEFSO3viqLrcU0ckn4hMEnOAMUCtrhY4/JYbonbcOcEV5Y2cJD3DZKMxXHce3P3oKXDyAE5/amlkY7dHikOQMNj5zQC6gkMcZUQhZRhc+9AImAVIPvTG9QTMWUH1ngntQsUWBtLc/NBBbK3mkr6dp4PvXbNA8MpqWm2F2b1xBJArFV67sdj7ZrkEEDqemR156Gu+6FqCS6fbxwRrGPKXgLhV46fFBDF4dFszlZlI/KpY8/eoNTju7OGNbcxSO2VGCeT96sQkhHqd88cknil9w8F5II45IwFbO/sDQc11F9Rju830KJv5Ck5B7VDuZThSd2PyjtXSNftbS6tRFqsYaMcLOvBjz3zXN9bsltdQWDSrg3MYG5nOMfSgJWR/KUmNwScBscGpbGaQTsj54POe1Yn468hihmCRCP8uw8D7UXaaRudpCkzSt0fzAAKB/pttJIwOSQfarlpNgR+U447mq5pSBAvmTZfHI7VZtKkJYhWAHxQVm98JWmqRl2t3hk2bVdGx9PrVE1DwRqlrKygRsRyoVsFh8V0a31mSSYJHE5ReC/amH80h/EkMYuBk7/AHoOPyaFrcNuY7qykKHpkjI+nNBxS6jpkkMayNGm70BzlQa7TLPA7bnZZD1CgcCqP4m0Qalq8dwFhhhx6ynfnuKBxp3iIW9vF+KUb8AMwk3DPxVis9RF5bE2jBnzyRyBVI8O2thFfOBvkCf4ZPQE9sVcLazbbi32wZ7quKBP4jXU1sp/wckU5kB84R8MBj561yGeHa2BnHTkV2+XwzdTSKwuvQWDOehoi+8NWFxH5b6fCgznegw360HAhCxOFFPdJ8NahqFsZoLUkKclmOAR8DvXVLbw7YWUqtDBFlRxkU2WNwAFIUDpjjFBUDp0egaPGLho8KuPSCxZveuc+KJla6V2O8SDPHb4rpvj5Lj8LD5IIdScsPYjrXMZbJ2DNNlz16Yz7igrwtH/AKLNklz+X2HxWkqsxyM7RR1wrQR5wcA5UMOlDGd0TzE6HgqehoApJZQSpYkHkDNE2sXQE5PUZoR33HpyexqWJzCuT+Y0Fl0dbiC+guEtROIzkqyZGKts95KJDLBJJCWHqUNxSDwpqqXsxtbgFJfL4dT+fHvVkuNNCner5yOB70A8t/NIFDzOw6dTW8F4/lJECqpvyccUO1mcbndh7gEVGqt5gCLlB15oGOoz3E8ZSO4fyjj0A8j/ANc0LYadCg3CP1Z5J4rGkIUJ5YGMeoVubueEgZGPpQM44FByVGR3JomJRu3LgcZpCmpuOZGUADijbbWYd6r5y89cdqB8GJKgEKP3qw6XFJM42MQAOtIbOUTyKyshUds8mrVpM0bTGONwrqPVu5oKha2l1cRAQM65HG3pn5oPVNI1eGQtKfMB4ylX3SdO8iMLjg03/DREYKgig5HFfXFunlsrZHBrS7E0yqY5iQRyo4xXUbzQbK7B3RBT7gUkufCLIxa2cEf6aCoaZE9pboXb1qfzYxxVq0/ViNgbAHzUJ0WaMETrn/aoqOW1eJMABQOg9qCxx6xAo5YE1pPqkMiHY3P0qrFGAJJ71HEZB0z1/agsHnySE5dVH0rDOR/nzSoTSHqDiikO8bc8+9BmowtqWnT26sBJtJVj0+lcsvNyB1HVDgqOc4rqN0kv4aSOPOWXaeOoqnajocUETNI5RselccmgoF9IjYUFv/FulLpEGAwJ47dKsl3paDlepPelk9k46f2oEksYL5I6+1bOg75x2o82bZ5H0qN7dgRu5+BQQ2Mj29ysicYNXaHXpvKEblXU8cjmqdHB6s0+0/S7m/jY2SmRoxlkHXHvQHtqSsSFyrDqTzRMF4Mdj8CkYUWxKygh1ODu61j3+xAEHT4oHst6VG7AIJ6VAbmSRjkDB9qSHUmPBQYPYUVFfLhUcbc+3NATLPmXyyS2TyF5qN4wwDJEEIPGODW4kjwSr5HseKjf1sG3gL7DqaAi1vZ2kSN3ZRn8wPaujeE7i3Vg8d55pC4KyLXMo2QsAAc571dPCmyGWOFYQ0zgnh8HFB1q2/wwamrKygysrKyg1ZQ3UA0q1OzhJ37eQM1lZQV66jVUOMjmoxEo47DFZWUBCopQ5HQV5EoL89qysoCZFGwn2GaqesHzJCW+lZWUCC4iQMRjpSu5iQEnFZWUATRqSeOlBuoDEAVlZQDuoBGO5Iq2eC5nheQx4GRhhjhh7GsrKC33Oh6frOjx3d1bqty4MjSxelia5nqttHb3kkUedqnAzWVlAAqLu+9EpGpIJFZWUGyj17e1FlAUxzx0rKyg3t15GCR8irZ4WTfK8pZg8fCkH3BrKyg//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6680" name="AutoShape 8" descr="data:image/jpeg;base64,/9j/4AAQSkZJRgABAQAAAQABAAD/2wBDAAkGBwgHBgkIBwgKCgkLDRYPDQwMDRsUFRAWIB0iIiAdHx8kKDQsJCYxJx8fLT0tMTU3Ojo6Iys/RD84QzQ5Ojf/2wBDAQoKCg0MDRoPDxo3JR8lNzc3Nzc3Nzc3Nzc3Nzc3Nzc3Nzc3Nzc3Nzc3Nzc3Nzc3Nzc3Nzc3Nzc3Nzc3Nzc3Nzf/wAARCAD0AM8DASIAAhEBAxEB/8QAHAAAAgIDAQEAAAAAAAAAAAAABAUDBgACBwEI/8QAOxAAAgEDAwIFAgQEBgIBBQAAAQIDAAQRBRIhMUEGEyJRYXGBFDKRoQcVI7EzQlJiwdFy4RZDY3Pw8f/EABQBAQAAAAAAAAAAAAAAAAAAAAD/xAAUEQEAAAAAAAAAAAAAAAAAAAAA/9oADAMBAAIRAxEAPwCgai+LufB/+o39zQZlOe9Sagx/Ey//AJG/uaEzQSNKeajMp961ZqiZuaCYyn3rTzTUJb5rUtQEiX5NSLK3Ymg1OavfgnwHceIYDd3EptrMHCttyzn4Ht80FS3M2MZOelGwaXqdyrNBY3MgXqUiY4/au1aT4V0XwxAr+WktyBzPKAWbnoB0FOra/hfdJkLGO1BwO18P6zPMY4tNu2cdR5TDH60xTwX4kd41/lVwN5ABbAA+pzxXcY7+M7CVyGOUA7ilWoeLrG0ufIdSwGQWX3oOe6d/DDW7kZu5Le0G7GGbeT88Uwh/hRcidRcarCI+/lxkseO2au2la8l2k/PKklQPahk8RWMxWGE7pWcBgWwfsTQUrUv4VahGgbT7+G4JP5ZB5Zx9eRQGmfwx1y6kb8a0VnGpILM28n5AHUV0uW9W0QgXRklY8JwSa8sdTdpPJu7m3kf/AExt6h7/AFFByW9/h94kt7qSKKza4jX8ssbAK49+TVbv7O906cwX0EsEoGdsgIOPevpB5pEiZljVj2GaHOl2100dzqNnbPcKpVWZQ20HqOaD5t8xgeprR5m9zXbtV/h34fvpPNiElqzEki3bg/Y5xVI8aeABpFqLnTZZ5wg/qxvH6h8jHYd6Ciec3ua2E7DuagKkEgjFeUBazn/UalWZs5yaCQ+4qZOtAaJWGMk/rTDTpGNwuSe/f4pQppnpv+On3/tQDX+fxMuf9bf3oQ0Zf/48v/m396BNBo5xUTnPSpHIxUNB5zms616KL0m2F7qdpakkCaVUJB7E80Fo/hv4ah1q+mnvlkNtbAHCjh2z0JrtX4lYNPzCEhAX+mgxj4AqoX9vZ+G9DjstL3iOWQuTuyTn5rS61JrS7tY1uTJGgUsWHQj4oHGvrLezQm7uPwkaAY3Lkscc1DrIjgtrWzimz5kg3PkDbx/171VPE2pTTXAAkJXqOe9BWkxubiM3Mp2DlsnnAHSgv0/iaxtbUFSrj8qrtxhemc1zPU7+SS+kPBRmyAe1ShnNyyo2Rk7cmhZ4nklJfg46kUDnT9cMMbKzDmIqox1+KD0/Vn06ZpowhL9Q6bsD2FA+SqorOeeDXkkRaTBHoIyDQNLzWo9TvI5rjfDbj0lYSMjjtmhYbtbfUnmtpJfKU5QufV9DQUcLR78kgMCD9KFk3xDBbIPeg65pXidBaNcXRwg2qB1+/wBaQX/i2SQNtdmXcWUdDiqdFdTfhfKY+hWJGO5oO4mz+Vjmg6RoOos93GWvIFAAkcbiQpIxge5xV8jk82OMvtYlR07GuBafq0tlHMgijdpVC7nTJH09quPhnxbL5PkzOzMqkBt3OOtBP/ELwXbXNlNqGmWRS+T1usX5XA6+kd+9ccYMrEEEEHBBrrlx4wdQIjcPnfliDwB2x81TvHMGnyXMF/pkXlR3Ckyp/v65+9BVkBJqcAjNaIvNTquaDaOmWnD+uv3/ALUFHHxzmmWnp/WX7/2oBL5MzS9Pzt/egmWmd6D575A/Mf70BKpycjGaAd0BGTio9oHXHNENkDp0qMqSelBDsXOKmt2/DyxyowDowYYPcVGwIOMVmGI6UF2fWpLi3WNz6M7tmehqVZDKN27H1qvaXcJJCIpiFkXpx+YU0VjGgz36A0BzbCCJByB1oROJTtbj2I617FOTw7A/IrdpEdeNu76UEjGJNkkfBHatZJY3y64zjmopFDJlXC++aG9KsQSSaApwwjAcKQehFSrsEasen9qjjIC7gAfYHtWtwXKbUTNAJd3AEhAZcewodpDtDMQVqOadN5Vowv2qVER4hsPpP96CJr1R6Qv6VFGwfdgAg+9by2agEscZ/wBPeoo4/KbjIX5oMnyDgH647URYS/hyzMpOUIXDY5Pehjkuev8A3XrEKM96DaWYkbnPJOBQt7JJKsUbMSIxhR7ZrJZiWyB06UNuJbLZoNkj+T+lTxx+5P6VEmR0zU6A/PNARFGDzkjHxTKwixMvX9Pil8WcDFM7HPnKf/3pQQ3sX9ZyOm4/3oGSMVY7qFWdvSOp/vQMkC9CtAkaElvgCtfK568U3MIxwtaeQoJyv2oE7wkda8WI9qbSQA9v0raO26ArQLEgbqOD1zTCOSaQKr5fHGTRkVuAD6Qa3WAjHBGaAeNW3H4reOB2cgMdvfjFFRQgNnr9utb+XluGH0zQepaqABwcDvWjWg/MuCe/GKIMZDjuMVIG9PYcd6AJYnCbnwAK9LMQQDgHjip3DyAhRxio9u1eeCKBZPasc8AnJ615aqFURnGR7UTK+QSefp2pckgScZOBuoC7n8p2nB7cUumQkgl+aNmfJJAz9KVzy5OQMUG+7Z8/8UPNMCxxXhc8kjioZctgLxmglCsQCc4PevQhyP8Aqt7OGVf8TBTHvzRawAngGggVW7iiEQkE8Vt5I4xnr7VPFEOBQRopHzmmViMyLkdP+qhjtwTwce1HWsGyQZJFA0kt8uxx3/5qCS1G4nFO5ohuYjrzQ7x564JxxxQKfwgJ4FaGyGfy03EYxgVnkdyKBE1oBjjHNSpbgKOOfim0kQIGQOPio1jAwNo+tAGlvheVyfepFtcjpRqx46itwo288fagBkst0ZVDgmgHheF9p4K9/erHHGCMg/8AdZJbRuwWQZwcigQRDf16+9TCFSMk9OgpnLpodiUIUdhQEieR+Zs84oMWABC4J46DtQ8sfmjnjHWjUk9GeOlLrid/N2KDigFlRAvHelF1B6iw9+KcToVTJ59qXTn3PaghjkIUoevYmg7jaMEgfNSSEAtjP0NCyOSenFBuYmlGERm/8RmibbR5mJM4KAdAetNfC771MPyTzT2WBcKSKBDFZCOPaO3etzBsHHP0psYQR0/WtWgAHH6UC4Wu4ZA7VIltjtTCGE45XafmphCOvGc0AK2wx0xRttbAMCetTx25ZucDimVvZkbeOCOtAyi0lpsNuAOf8xrVtIZxwxYnOOP+6dxt6x/RDk9DuH60JqMWpbneymiaMDo64NAkktArYkVoSGwQ1RiJRkmVSuewJxU7XGqy7GaKLzuf6QI3EUov7i4jmKzw+W2M4BoCpoGclk5H3FarbM+0R+o4JPbFKfxkpfGT+tFWlzcOpMcW8KPzEUB628hyAg4681IsJMW7A+ma2VDEEWS0yTyAHHJ+nemiWjyBWHldM5HYexoFHOBgKPqalRA2MMhb23UVcRxI/wDRVCR1XHBP1rSNgoy0cUbHke4NBkaZEjED0dQOc1W7ovPK0roAD7dKs63d4uS5TZ02HAz80vvyskLRska47juaBEj+jA60K4wxJODRMkRjYfNB3bnAyMUGryo+Q2TjpihoLJ727EMIyx568Co2cA9aL8OTyLrERhwTyDk4GCO9BFfeH7m3uFjJBDjO/BwD7UCNGuS+WTCg45711MWTypkXYAI5DLnJoZ7IO4DyJlTglTkH6g0FMsNLEBWRpwuMcKO9NnngC8sSSOu2mr2WYyivBJKCSBt4/X3pdNFNGAy28U24Z3IQcUEYmiCYQjb9K8e4A/JsB+BWKJAoBtFBxnDAivC8rORLahQvHt+/egmilErAPsz7k4pjbWU0uB/TwQMNn/jvQdtqEYAVIpDyOBjHx25ouTU0BKzRSoxH5eRj5oGUNulqrbIUuJXGCxIwo+hrPNjgcnzFcL1BGMdqRi48xtyEj6daheF3bcZyGPUYzQErrkxbDNhM9QOQPajf5/bogQljGowrAHP1z0pTp+mXN4zCCJ2xydq5NRS6ZdtJIqWsrFMlsoePrQTXWslLkSRkv6cMWAO+oP5lbykNOsg+44FBNbyn/IeRUZtpO6E0Bok09gzSMV/0qgP780O86r6YpHbHT2FQPaOTnb+9YlsQM5ANASt4wZWIPFNbXXZ4QUDMc9j0HFJRAw6EHHzREFvI/DYA7GgZ/wA5eUn+gijupGc1MurKW3SwglRhVXgCl34VgQNwqUWuRnI/Sgaxa1DL6poD5n+oAYFQXJjvCqWsTCTJO74oeGwZzwScDOQM4oyIy2akwgEkYJxzQI51ZT6hyM96W3L+6EnOKc3iNyzDluaWyKXOCOAeaBVIm7gcHrittPhlW6V4ztYHORRFzAfzZOaa6Xpc01uZIIzJ/q2DJAoNzqOoBSPNyD2x0oYXFwhJ3MS3emsOnXEj+UkEhYDptPFR3ekXUGzzIXUP+XAzu+lAGt9cSp12qP8AJzWsL39wQkJjVF5wzBRUgt3gkZX3KR1DDBFQzwsyF9x25xuA4oDms74gut5asCMnbJjn2pnaaTqF1FtScdMmRl4z7Ag/8Ui07TZLwnyfPc/5tgGFycc88dasLzajoOmLLJAoQMVLK+d3bdj2oNV8N3ZlAW6tnOcOQT6T9utRahpE1rHI29W2napRiwf/AKrbSvEJaUnbPOdpOzA5buT9qaR6sjsYLCCSG6dh/TdBtPfGD0+tBVVSVSA0RBPTcMUTbqz8tt4q+afbrewvDrQiKMciOIjt0Oa2m8J6eY2aBJ4WY+hpZV59wB++aCsW2v2uj27iBeZSVILZII4zkdqMt9SsTGwuY3aB2CiXfkMT23ewFc8uZiTtIzg5A+a0899u124zkrQXjxH+AMLy2ULmQjAZDwuPeqy0F2sPnOrqnYkUBHcywoTHdEZ6qpOcfWsjvxlFdpyqnp5n/qgJFlqFyMwwzyDrwpAoy38Napceo7UP+6Sg77VHQQmyu7krg7ld84NMNHvr+6wst4bVWBKSSR5Vvv70B1v4T1UKN7xZHYSZP9qPtfDV2kuJzMVz/kUc/eitOvvJiDGee6ydvmIoVFP2o62utRuQQ7JGvUPtJyPpQRR+HLcnJedcHo6j/ii4tG0+NMMQ7gYy/H7UJf3lzZxkTyEr1BA60Heag0NiL8kLDyf649vagfWqQ2+VRI0/1FOMgURstmb0xREHnp1NUC7/AIg6ZHbOqAyyAdIxx+vapPD/AIptdVWWM3SQsMbUdtrMPcdqB94o0uJ7LzLS3YurdIx2quQ6TJ5i+flUY8krg/SrnCbhUVTcRtGTwwPNCaha2i+bd3kxKAcbnxj5zQVOfSw0/kIf6h6AVYfC2mTWETC4cx7m3DJ60o0W/wBKk1CSG2uBcXWDtwvAHuCetO59RS2Zla3ZpMelcbio98/egaXcYntZFk8woep3YNAWE1tGstpLLIG/Lh12sPv/AMik/wDPrj8e8EgKRlTtjcbAvzR7pptyqyTO6IiljIJOv3oN00yx3fhZ2kmkOSXbqR25HJo0WaxQLBaxpLExK7QAAoPc+9JY7ixtVnlsFmuzuAkZjkKncAnp9etANPDIk1zZST2sSJjykkzvfPGM89OtBZVhtIFWGeeOAEY3QnbnngA4wKBit9OfUXMmqyzxw+kxZwv3x1qma3rG5BHE10G6MZyOcfahtHvrZIZ1unJllIAcKcqO+OetB0q1OgLI6RmDKtubaPVnjoep+goLU7fRr5xPpd81tNg7t7FgT9DyD9KpEOqNapLFbsGilxuJTkgVG2outuIYwqAnJYcE/WguemQedJLZX1zdoIxvEm3IdPcZ6Gndws5uoxozTy2SoA6SSDCHHHXPPeuc22r3SMCZpHH+5ic/HWmtp4nv4ZGa2kMJdtzbOMnGKBG6qTng4+KxwhGNo5rVmwzZIA+lQM82CE/YUEnpP+Ucd69LQjOGGfbFLpRMGP5qgLOCc5/SgarNFGwLIsmDnaehqd9bvHTy1ZUiC7ViAG0D4BqvPMQee/zXqS+rJH/qgtmh6m4u1jkLGA/nQOBmrRD4ktnPloJBboQu88nPya5cLkdAo+pqaG5YHnpmg6rfX0EcbzTStNBJwY8A5+hqDWI473wtILlJQiIJvMPIPsP3rnsMzzSpFvYBmAPPA5q4aprputFuLKNfLiVhArnsQOn7UHNLu0ihiadcsJDlWYgAfFJmikEqlAVDEYwcj/1TiE3AvJrOZGliIJ2lRnPvzWsUdqIyshYBcc9TjuMUDvRfFGo6HP5Ux8+3C4WOQ5xjoQfehNb8XX/iGxht7vCmOQsTEMA54GV+KWeZiLGA6LkgOPUBnH/FLhIRcF/ThyVAoJYJpIJFnidkaF8hg2PuK6pJ4r03+XxmzdLe4khDs/O3djJA6jrkVyRj6SAAoxg4Hf5qJJj+UHkds0F4utQN3KZpJC7sM7iaibUZdgiaUlFHpDHIH0pRp0Mklt/TyQOOT0NTm2nzj0/HNAZ/M3WMqGwpPODwag/mMitmMkbTkYJrRLJypDMM57Vj2karyxJ7gUEV3qs904NzI8pHALtnFRfiAeoOK9e0hMg2ucH3ohbWDBJyPig0inYDgkVKkznnrW6QxAYVc/WiY1RV/Ko+1BluJJCNqt9BTOxtpy5ypUD3qO1aMAYZumMAUytpFz1OKBK8u5jk9693jPPT4oZ2w/fitBIue4NAY7qRya0Lp0JqDeoyc/bFRl8j2zQETmMbSFUn3xWokDDJXp8UK8oxzz7VgkzjHHNAYscW0nb165qeFY0OGjXGepUUGsnHX9KlEpwMYoGBWBRuVIx9q1ljEofqd2DjPcdxQ3nekbjjnit/NI3YJoIRI73MltcxZyuVI4/elM4a1uJXMcjRufUnHGRjOaealeW1xBGIv6MsaYOB1PvVZmvJoy2FZye+7+9AZ+OtHgkjDnITAb5PalhtUaU7DjYcMdvWh2uIpgPMtyh6bo+9eJdqIioZwAMHLcmgJuI41jeN3wXORjt8UuK7H2J1HUmpXuI5YzHsVOhD5yfvXgJRBjD47gcGgY6UWjJl2MwXkDtmm6XZfGYmX6iovCuly6jHKBIFwwOCf1NT3ds1tdSRHJCtgH3FBo9wT2NQl2bkg/etnBGOR+orQk4GemKCIE5+nathIe/etNuT85rYqOOaCeF+fmp1k7VHAiYO9iB8c1Kyxg+hifk0BNu+G55+9NLVstjNJrcc5H2ptYgGTngfFAklPc9c1ESc/FbTEliSOO1QOTxj96CQuTmtPM98VAXIyM9a0VsE9eepoJGfnp0r1XzjmoSRng1tHgkEjGOlAUrkGtxIxPXNRBgO3Fehue2KApZM4yKniJLHvQSuMn2HtTbSLOW/mKW4XKjJLHAoILqyBs3un4G4KB70pnt1FufQASeSPir94isJV0aO2doysSZ3KcfSqjfIr2kQR1EpOPSepzQVW4cxnYyAoO564odXhKkkcgdD3ou6jlmnaBVJIJ5x7UAqkMA44HvQaHknHStmDIOM4PevJMbvSMCpRcenaUBX29jQOvCurnS7zE5VYXGGY9qe6leJqLReTghUzlfY1RNzOwBJxVv8H2RuJJZJDttxhce59qDSaNIztLHdjsKgY4xgfrTDVlja9ZYMkIMZ9zQhjOf2oIwCcVsOuME1KkPPapBEecCgiTO3npU6IPesWI7Tx3ohEwOlBkXUAU401AzHPFA21pNKGaKJ3CjLbVJC/XFMrKCdZdgjcuByu05H2oKtN1z2JqCTHXNEyoeTjvQkoIyM8fSggfHzWgat+mfmtSp7igxTk471IhAxUJyDj2rZTwCfegJ3gjB616HXGKg5HNekHj5oCEbqQelMtGvjZXIl9ZUj1AHGfrSgcDCii4W56UFjvNYkvbSW3Ocdc9Dj2qpyXccMiAj0qxbI7/FPdKjWebynYhpBtT5JpRe2QildWU5Vs/AoIElM0REaKHZsgjrild3bGMBiucHBpm1qVFvdRA43EMAe4NEzG2lkfEp3MpyrDvQVx7fMZZV6HmoViG/bj5OTTiSTKFIwnmdOvWhoYRiTI5zyBQQwwBmzt/QVbfDsFz5Rjs4mc9cAUk0fDz+RnDN0yQM11/wbFaaXpiXEodZ2GGD/AF7UFXsPCGqag/mmHyI3Jy8nH7dasdp/DmDYPxt+c/8A21AA/WrOut2zPhVPI5z/ANVMszyoZYCCueARg0AOn+AdDjgCyrLO2OWZ9v7CibLwbounYItBdMr7t853YHtjpil+reJZLFkUDDbvVjH7+1ZbeL1d/VGc4HJPNAw/+FaDqU7SGzkgIPIjYqp+1SXH8NtEkgRIDNBIGyZA+SfjBrRPFcIIyxGepAz+1Sy+Ig8e6N93Iw27GPtQPvD+h2Xh6xNvaAFm9UkrnmQ/P/VbS2+n6hIxure3lfu6jn9arTao1w6FiWwO54prptxvcktx7UHGpdNsxmNruJzz05/eq/eQorbQuDnsaZXEciRgxhgpGTS0xux9IJ+c0ATQ8n4rwRZP9qYfg5yv+GR8kcVd/CnhS0hgOpaz5U8EkeI4Qc8nuf8Aig5y8JAzivPK56EV2seA9D1GLzIIJrTcAAA5I+uDSzVP4XgRZ0y83yjqkowpH17UHKtgIxg16FwcGm82iXyS3Ef4WVmtziTahIXH/wDKWMpHHFBGVznH9qliBUjpmtADRun+WtyjTflHNBddF0KyTT49Q/EtLMY92wYCqSOnvxVW1iREkdCwwxyeM81c4J0e0/oEFSO3viqLrcU0ckn4hMEnOAMUCtrhY4/JYbonbcOcEV5Y2cJD3DZKMxXHce3P3oKXDyAE5/amlkY7dHikOQMNj5zQC6gkMcZUQhZRhc+9AImAVIPvTG9QTMWUH1ngntQsUWBtLc/NBBbK3mkr6dp4PvXbNA8MpqWm2F2b1xBJArFV67sdj7ZrkEEDqemR156Gu+6FqCS6fbxwRrGPKXgLhV46fFBDF4dFszlZlI/KpY8/eoNTju7OGNbcxSO2VGCeT96sQkhHqd88cknil9w8F5II45IwFbO/sDQc11F9Rju830KJv5Ck5B7VDuZThSd2PyjtXSNftbS6tRFqsYaMcLOvBjz3zXN9bsltdQWDSrg3MYG5nOMfSgJWR/KUmNwScBscGpbGaQTsj54POe1Yn468hihmCRCP8uw8D7UXaaRudpCkzSt0fzAAKB/pttJIwOSQfarlpNgR+U447mq5pSBAvmTZfHI7VZtKkJYhWAHxQVm98JWmqRl2t3hk2bVdGx9PrVE1DwRqlrKygRsRyoVsFh8V0a31mSSYJHE5ReC/amH80h/EkMYuBk7/AHoOPyaFrcNuY7qykKHpkjI+nNBxS6jpkkMayNGm70BzlQa7TLPA7bnZZD1CgcCqP4m0Qalq8dwFhhhx6ynfnuKBxp3iIW9vF+KUb8AMwk3DPxVis9RF5bE2jBnzyRyBVI8O2thFfOBvkCf4ZPQE9sVcLazbbi32wZ7quKBP4jXU1sp/wckU5kB84R8MBj561yGeHa2BnHTkV2+XwzdTSKwuvQWDOehoi+8NWFxH5b6fCgznegw360HAhCxOFFPdJ8NahqFsZoLUkKclmOAR8DvXVLbw7YWUqtDBFlRxkU2WNwAFIUDpjjFBUDp0egaPGLho8KuPSCxZveuc+KJla6V2O8SDPHb4rpvj5Lj8LD5IIdScsPYjrXMZbJ2DNNlz16Yz7igrwtH/AKLNklz+X2HxWkqsxyM7RR1wrQR5wcA5UMOlDGd0TzE6HgqehoApJZQSpYkHkDNE2sXQE5PUZoR33HpyexqWJzCuT+Y0Fl0dbiC+guEtROIzkqyZGKts95KJDLBJJCWHqUNxSDwpqqXsxtbgFJfL4dT+fHvVkuNNCner5yOB70A8t/NIFDzOw6dTW8F4/lJECqpvyccUO1mcbndh7gEVGqt5gCLlB15oGOoz3E8ZSO4fyjj0A8j/ANc0LYadCg3CP1Z5J4rGkIUJ5YGMeoVubueEgZGPpQM44FByVGR3JomJRu3LgcZpCmpuOZGUADijbbWYd6r5y89cdqB8GJKgEKP3qw6XFJM42MQAOtIbOUTyKyshUds8mrVpM0bTGONwrqPVu5oKha2l1cRAQM65HG3pn5oPVNI1eGQtKfMB4ylX3SdO8iMLjg03/DREYKgig5HFfXFunlsrZHBrS7E0yqY5iQRyo4xXUbzQbK7B3RBT7gUkufCLIxa2cEf6aCoaZE9pboXb1qfzYxxVq0/ViNgbAHzUJ0WaMETrn/aoqOW1eJMABQOg9qCxx6xAo5YE1pPqkMiHY3P0qrFGAJJ71HEZB0z1/agsHnySE5dVH0rDOR/nzSoTSHqDiikO8bc8+9BmowtqWnT26sBJtJVj0+lcsvNyB1HVDgqOc4rqN0kv4aSOPOWXaeOoqnajocUETNI5RselccmgoF9IjYUFv/FulLpEGAwJ47dKsl3paDlepPelk9k46f2oEksYL5I6+1bOg75x2o82bZ5H0qN7dgRu5+BQQ2Mj29ysicYNXaHXpvKEblXU8cjmqdHB6s0+0/S7m/jY2SmRoxlkHXHvQHtqSsSFyrDqTzRMF4Mdj8CkYUWxKygh1ODu61j3+xAEHT4oHst6VG7AIJ6VAbmSRjkDB9qSHUmPBQYPYUVFfLhUcbc+3NATLPmXyyS2TyF5qN4wwDJEEIPGODW4kjwSr5HseKjf1sG3gL7DqaAi1vZ2kSN3ZRn8wPaujeE7i3Vg8d55pC4KyLXMo2QsAAc571dPCmyGWOFYQ0zgnh8HFB1q2/wwamrKygysrKyg1ZQ3UA0q1OzhJ37eQM1lZQV66jVUOMjmoxEo47DFZWUBCopQ5HQV5EoL89qysoCZFGwn2GaqesHzJCW+lZWUCC4iQMRjpSu5iQEnFZWUATRqSeOlBuoDEAVlZQDuoBGO5Iq2eC5nheQx4GRhhjhh7GsrKC33Oh6frOjx3d1bqty4MjSxelia5nqttHb3kkUedqnAzWVlAAqLu+9EpGpIJFZWUGyj17e1FlAUxzx0rKyg3t15GCR8irZ4WTfK8pZg8fCkH3BrKyg//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56682" name="Picture 10" descr="http://historiamundo.com/wp-content/uploads/2011/11/proyecto-manhattan.jpg"/>
          <p:cNvPicPr>
            <a:picLocks noChangeAspect="1" noChangeArrowheads="1"/>
          </p:cNvPicPr>
          <p:nvPr/>
        </p:nvPicPr>
        <p:blipFill>
          <a:blip r:embed="rId4"/>
          <a:srcRect/>
          <a:stretch>
            <a:fillRect/>
          </a:stretch>
        </p:blipFill>
        <p:spPr bwMode="auto">
          <a:xfrm>
            <a:off x="6072198" y="3810000"/>
            <a:ext cx="2581275" cy="3048000"/>
          </a:xfrm>
          <a:prstGeom prst="rect">
            <a:avLst/>
          </a:prstGeom>
          <a:noFill/>
        </p:spPr>
      </p:pic>
      <p:pic>
        <p:nvPicPr>
          <p:cNvPr id="156684" name="Picture 12" descr="https://encrypted-tbn2.gstatic.com/images?q=tbn:ANd9GcTzwDdfcIsxRBRMat_vM-XwBx-4FF-GvGVnN6g6qKCdjQ4D18ciag"/>
          <p:cNvPicPr>
            <a:picLocks noChangeAspect="1" noChangeArrowheads="1"/>
          </p:cNvPicPr>
          <p:nvPr/>
        </p:nvPicPr>
        <p:blipFill>
          <a:blip r:embed="rId5"/>
          <a:srcRect/>
          <a:stretch>
            <a:fillRect/>
          </a:stretch>
        </p:blipFill>
        <p:spPr bwMode="auto">
          <a:xfrm>
            <a:off x="6286512" y="500042"/>
            <a:ext cx="2495550" cy="1828800"/>
          </a:xfrm>
          <a:prstGeom prst="rect">
            <a:avLst/>
          </a:prstGeom>
          <a:noFill/>
        </p:spPr>
      </p:pic>
      <p:pic>
        <p:nvPicPr>
          <p:cNvPr id="156686" name="Picture 14" descr="http://images2.wikia.nocookie.net/__cb20120130205635/extraccionporsolventes/es/images/b/b8/Extraccion_por_solventes.png">
            <a:hlinkClick r:id="rId6"/>
          </p:cNvPr>
          <p:cNvPicPr>
            <a:picLocks noChangeAspect="1" noChangeArrowheads="1"/>
          </p:cNvPicPr>
          <p:nvPr/>
        </p:nvPicPr>
        <p:blipFill>
          <a:blip r:embed="rId7"/>
          <a:srcRect/>
          <a:stretch>
            <a:fillRect/>
          </a:stretch>
        </p:blipFill>
        <p:spPr bwMode="auto">
          <a:xfrm>
            <a:off x="214282" y="3929066"/>
            <a:ext cx="2190743" cy="2720446"/>
          </a:xfrm>
          <a:prstGeom prst="rect">
            <a:avLst/>
          </a:prstGeom>
          <a:noFill/>
        </p:spPr>
      </p:pic>
      <p:pic>
        <p:nvPicPr>
          <p:cNvPr id="156688" name="Picture 16" descr="https://encrypted-tbn2.gstatic.com/images?q=tbn:ANd9GcRI3fgqCRBXpmlGyfc0IH1GLZpaF7vBhaZBtwEMwmMJ6fQ4rvKw5A"/>
          <p:cNvPicPr>
            <a:picLocks noChangeAspect="1" noChangeArrowheads="1"/>
          </p:cNvPicPr>
          <p:nvPr/>
        </p:nvPicPr>
        <p:blipFill>
          <a:blip r:embed="rId8"/>
          <a:srcRect/>
          <a:stretch>
            <a:fillRect/>
          </a:stretch>
        </p:blipFill>
        <p:spPr bwMode="auto">
          <a:xfrm>
            <a:off x="3357554" y="3786190"/>
            <a:ext cx="2628900" cy="1733551"/>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7" y="115502"/>
            <a:ext cx="4584909" cy="461665"/>
          </a:xfrm>
          <a:prstGeom prst="rect">
            <a:avLst/>
          </a:prstGeom>
        </p:spPr>
        <p:txBody>
          <a:bodyPr wrap="none">
            <a:spAutoFit/>
          </a:bodyPr>
          <a:lstStyle/>
          <a:p>
            <a:r>
              <a:rPr lang="es-ES" sz="2400" b="1" dirty="0" smtClean="0">
                <a:solidFill>
                  <a:srgbClr val="FF0000"/>
                </a:solidFill>
              </a:rPr>
              <a:t>COEFICIENTE DE DISTRIBUCIÓN</a:t>
            </a:r>
            <a:endParaRPr lang="es-ES" sz="2400" b="1" dirty="0">
              <a:solidFill>
                <a:srgbClr val="FF0000"/>
              </a:solidFill>
            </a:endParaRPr>
          </a:p>
        </p:txBody>
      </p:sp>
      <p:sp>
        <p:nvSpPr>
          <p:cNvPr id="5" name="4 Rectángulo"/>
          <p:cNvSpPr/>
          <p:nvPr/>
        </p:nvSpPr>
        <p:spPr>
          <a:xfrm>
            <a:off x="153482" y="1701336"/>
            <a:ext cx="6480719" cy="1200329"/>
          </a:xfrm>
          <a:prstGeom prst="rect">
            <a:avLst/>
          </a:prstGeom>
        </p:spPr>
        <p:txBody>
          <a:bodyPr wrap="square">
            <a:spAutoFit/>
          </a:bodyPr>
          <a:lstStyle/>
          <a:p>
            <a:pPr algn="just"/>
            <a:endParaRPr lang="es-ES" dirty="0"/>
          </a:p>
          <a:p>
            <a:pPr algn="just"/>
            <a:r>
              <a:rPr lang="es-ES" dirty="0"/>
              <a:t>La razón entre la concentración del metal en la fase orgánica y acuosa, en </a:t>
            </a:r>
            <a:r>
              <a:rPr lang="es-ES" dirty="0" smtClean="0"/>
              <a:t>el equilibrio</a:t>
            </a:r>
            <a:r>
              <a:rPr lang="es-ES" dirty="0"/>
              <a:t>, define al </a:t>
            </a:r>
            <a:r>
              <a:rPr lang="es-ES" dirty="0">
                <a:solidFill>
                  <a:srgbClr val="0070C0"/>
                </a:solidFill>
              </a:rPr>
              <a:t>coeficiente de distribución </a:t>
            </a:r>
            <a:r>
              <a:rPr lang="es-ES" dirty="0"/>
              <a:t>D (o coeficiente de </a:t>
            </a:r>
            <a:r>
              <a:rPr lang="es-ES" dirty="0" smtClean="0"/>
              <a:t>extracción) </a:t>
            </a:r>
            <a:r>
              <a:rPr lang="es-ES" dirty="0"/>
              <a:t>:</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212976"/>
            <a:ext cx="4905375"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251520" y="4509120"/>
            <a:ext cx="8161181" cy="369332"/>
          </a:xfrm>
          <a:prstGeom prst="rect">
            <a:avLst/>
          </a:prstGeom>
        </p:spPr>
        <p:txBody>
          <a:bodyPr wrap="square">
            <a:spAutoFit/>
          </a:bodyPr>
          <a:lstStyle/>
          <a:p>
            <a:r>
              <a:rPr lang="es-ES" dirty="0"/>
              <a:t>El </a:t>
            </a:r>
            <a:r>
              <a:rPr lang="es-ES" dirty="0">
                <a:solidFill>
                  <a:srgbClr val="0070C0"/>
                </a:solidFill>
              </a:rPr>
              <a:t>coeficiente de re-extracción </a:t>
            </a:r>
            <a:r>
              <a:rPr lang="es-ES" dirty="0"/>
              <a:t>(</a:t>
            </a:r>
            <a:r>
              <a:rPr lang="es-ES" dirty="0" err="1"/>
              <a:t>stripping</a:t>
            </a:r>
            <a:r>
              <a:rPr lang="es-ES" dirty="0"/>
              <a:t>) se define del mismo modo</a:t>
            </a:r>
          </a:p>
        </p:txBody>
      </p:sp>
      <p:pic>
        <p:nvPicPr>
          <p:cNvPr id="37891"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615981" y="5085184"/>
            <a:ext cx="1494589" cy="92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099" y="1364575"/>
            <a:ext cx="23050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dirty="0" smtClean="0"/>
              <a:t>Máster de Materiales 2013</a:t>
            </a:r>
            <a:endParaRPr lang="es-ES" dirty="0"/>
          </a:p>
        </p:txBody>
      </p:sp>
      <p:sp>
        <p:nvSpPr>
          <p:cNvPr id="2" name="1 Rectángulo"/>
          <p:cNvSpPr/>
          <p:nvPr/>
        </p:nvSpPr>
        <p:spPr>
          <a:xfrm>
            <a:off x="153482" y="692696"/>
            <a:ext cx="7056784" cy="923330"/>
          </a:xfrm>
          <a:prstGeom prst="rect">
            <a:avLst/>
          </a:prstGeom>
        </p:spPr>
        <p:txBody>
          <a:bodyPr wrap="square">
            <a:spAutoFit/>
          </a:bodyPr>
          <a:lstStyle/>
          <a:p>
            <a:r>
              <a:rPr lang="es-ES" dirty="0"/>
              <a:t>Al contactar una solución acuosa que contiene </a:t>
            </a:r>
            <a:r>
              <a:rPr lang="es-ES" dirty="0" smtClean="0"/>
              <a:t>al elemento </a:t>
            </a:r>
            <a:r>
              <a:rPr lang="es-ES" dirty="0"/>
              <a:t>M que interesa extraer con una fase orgánica inmiscible, el elemento se distribuirá entre las dos fases hasta alcanzar el equilibrio. </a:t>
            </a:r>
          </a:p>
        </p:txBody>
      </p:sp>
    </p:spTree>
    <p:extLst>
      <p:ext uri="{BB962C8B-B14F-4D97-AF65-F5344CB8AC3E}">
        <p14:creationId xmlns:p14="http://schemas.microsoft.com/office/powerpoint/2010/main" val="15429193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6" name="5 Rectángulo"/>
          <p:cNvSpPr/>
          <p:nvPr/>
        </p:nvSpPr>
        <p:spPr>
          <a:xfrm>
            <a:off x="395536" y="845357"/>
            <a:ext cx="6120680" cy="3973506"/>
          </a:xfrm>
          <a:prstGeom prst="rect">
            <a:avLst/>
          </a:prstGeom>
        </p:spPr>
        <p:txBody>
          <a:bodyPr wrap="square">
            <a:spAutoFit/>
          </a:bodyPr>
          <a:lstStyle/>
          <a:p>
            <a:r>
              <a:rPr lang="es-ES" dirty="0"/>
              <a:t>La existencia de </a:t>
            </a:r>
            <a:r>
              <a:rPr lang="es-ES" dirty="0">
                <a:solidFill>
                  <a:srgbClr val="FF3399"/>
                </a:solidFill>
              </a:rPr>
              <a:t>más de una especie química </a:t>
            </a:r>
            <a:r>
              <a:rPr lang="es-ES" dirty="0"/>
              <a:t>en solución dará lugar a que </a:t>
            </a:r>
            <a:r>
              <a:rPr lang="es-ES" dirty="0" smtClean="0"/>
              <a:t>dichas especies </a:t>
            </a:r>
            <a:r>
              <a:rPr lang="es-ES" dirty="0"/>
              <a:t>se distribuyan entre las fases acuosa y orgánica de acuerdo a </a:t>
            </a:r>
            <a:r>
              <a:rPr lang="es-ES" dirty="0" smtClean="0"/>
              <a:t>sus respectivas </a:t>
            </a:r>
            <a:r>
              <a:rPr lang="es-ES" dirty="0"/>
              <a:t>solubilidades</a:t>
            </a:r>
            <a:r>
              <a:rPr lang="es-ES" dirty="0" smtClean="0"/>
              <a:t>.</a:t>
            </a:r>
          </a:p>
          <a:p>
            <a:endParaRPr lang="es-ES" dirty="0"/>
          </a:p>
          <a:p>
            <a:r>
              <a:rPr lang="es-ES" dirty="0" smtClean="0">
                <a:solidFill>
                  <a:srgbClr val="FF3399"/>
                </a:solidFill>
              </a:rPr>
              <a:t>Las </a:t>
            </a:r>
            <a:r>
              <a:rPr lang="es-ES" dirty="0">
                <a:solidFill>
                  <a:srgbClr val="FF3399"/>
                </a:solidFill>
              </a:rPr>
              <a:t>diferencias en las solubilidades entre ambas </a:t>
            </a:r>
            <a:r>
              <a:rPr lang="es-ES" dirty="0" smtClean="0">
                <a:solidFill>
                  <a:srgbClr val="FF3399"/>
                </a:solidFill>
              </a:rPr>
              <a:t>fases se </a:t>
            </a:r>
            <a:r>
              <a:rPr lang="es-ES" dirty="0">
                <a:solidFill>
                  <a:srgbClr val="FF3399"/>
                </a:solidFill>
              </a:rPr>
              <a:t>pueden aprovechar para extraer las especies más solubles y separarlas de </a:t>
            </a:r>
            <a:r>
              <a:rPr lang="es-ES" dirty="0" smtClean="0">
                <a:solidFill>
                  <a:srgbClr val="FF3399"/>
                </a:solidFill>
              </a:rPr>
              <a:t>las menos </a:t>
            </a:r>
            <a:r>
              <a:rPr lang="es-ES" dirty="0">
                <a:solidFill>
                  <a:srgbClr val="FF3399"/>
                </a:solidFill>
              </a:rPr>
              <a:t>solubles</a:t>
            </a:r>
            <a:r>
              <a:rPr lang="es-ES" dirty="0" smtClean="0"/>
              <a:t>.</a:t>
            </a:r>
          </a:p>
          <a:p>
            <a:endParaRPr lang="es-ES" dirty="0"/>
          </a:p>
          <a:p>
            <a:r>
              <a:rPr lang="es-ES" dirty="0" smtClean="0"/>
              <a:t>Se </a:t>
            </a:r>
            <a:r>
              <a:rPr lang="es-ES" dirty="0"/>
              <a:t>puede establecer el concepto de factor </a:t>
            </a:r>
            <a:r>
              <a:rPr lang="es-ES" dirty="0" smtClean="0"/>
              <a:t>de separación </a:t>
            </a:r>
            <a:r>
              <a:rPr lang="es-ES" dirty="0"/>
              <a:t>como </a:t>
            </a:r>
            <a:r>
              <a:rPr lang="es-ES" dirty="0">
                <a:solidFill>
                  <a:srgbClr val="FF3399"/>
                </a:solidFill>
              </a:rPr>
              <a:t>la relación de los coeficientes de distribución de dos </a:t>
            </a:r>
            <a:r>
              <a:rPr lang="es-ES" dirty="0" smtClean="0">
                <a:solidFill>
                  <a:srgbClr val="FF3399"/>
                </a:solidFill>
              </a:rPr>
              <a:t>especies distintas</a:t>
            </a:r>
            <a:r>
              <a:rPr lang="es-ES" dirty="0" smtClean="0"/>
              <a:t> </a:t>
            </a:r>
            <a:r>
              <a:rPr lang="es-ES" dirty="0"/>
              <a:t>(DM </a:t>
            </a:r>
            <a:r>
              <a:rPr lang="es-ES" dirty="0" smtClean="0"/>
              <a:t>y DN</a:t>
            </a:r>
            <a:r>
              <a:rPr lang="es-ES" dirty="0"/>
              <a:t>), que realmente mide la posibilidad de separación de </a:t>
            </a:r>
            <a:r>
              <a:rPr lang="es-ES" dirty="0" smtClean="0"/>
              <a:t>las especies </a:t>
            </a:r>
            <a:r>
              <a:rPr lang="es-ES" dirty="0"/>
              <a:t>M y N y que se conoce con el nombre de selectividad.</a:t>
            </a:r>
          </a:p>
        </p:txBody>
      </p:sp>
      <p:sp>
        <p:nvSpPr>
          <p:cNvPr id="7" name="6 Rectángulo"/>
          <p:cNvSpPr/>
          <p:nvPr/>
        </p:nvSpPr>
        <p:spPr>
          <a:xfrm>
            <a:off x="395536" y="332656"/>
            <a:ext cx="2525050" cy="523220"/>
          </a:xfrm>
          <a:prstGeom prst="rect">
            <a:avLst/>
          </a:prstGeom>
        </p:spPr>
        <p:txBody>
          <a:bodyPr wrap="none">
            <a:spAutoFit/>
          </a:bodyPr>
          <a:lstStyle/>
          <a:p>
            <a:r>
              <a:rPr lang="es-ES" sz="2800" b="1" dirty="0" smtClean="0">
                <a:solidFill>
                  <a:srgbClr val="FF6600"/>
                </a:solidFill>
              </a:rPr>
              <a:t>SELECTIVIDAD</a:t>
            </a:r>
            <a:endParaRPr lang="es-ES" sz="2800" b="1" dirty="0">
              <a:solidFill>
                <a:srgbClr val="FF6600"/>
              </a:solidFill>
            </a:endParaRPr>
          </a:p>
        </p:txBody>
      </p:sp>
      <p:sp>
        <p:nvSpPr>
          <p:cNvPr id="8" name="7 Rectángulo"/>
          <p:cNvSpPr/>
          <p:nvPr/>
        </p:nvSpPr>
        <p:spPr>
          <a:xfrm>
            <a:off x="465858" y="4509120"/>
            <a:ext cx="8210598" cy="1754326"/>
          </a:xfrm>
          <a:prstGeom prst="rect">
            <a:avLst/>
          </a:prstGeom>
        </p:spPr>
        <p:txBody>
          <a:bodyPr wrap="square">
            <a:spAutoFit/>
          </a:bodyPr>
          <a:lstStyle/>
          <a:p>
            <a:pPr algn="just"/>
            <a:endParaRPr lang="es-ES" dirty="0" smtClean="0"/>
          </a:p>
          <a:p>
            <a:pPr algn="just"/>
            <a:r>
              <a:rPr lang="es-ES" dirty="0" smtClean="0">
                <a:solidFill>
                  <a:srgbClr val="FF0000"/>
                </a:solidFill>
              </a:rPr>
              <a:t>Realmente </a:t>
            </a:r>
            <a:r>
              <a:rPr lang="es-ES" dirty="0">
                <a:solidFill>
                  <a:srgbClr val="FF0000"/>
                </a:solidFill>
              </a:rPr>
              <a:t>mide la posibilidad de separación de </a:t>
            </a:r>
            <a:r>
              <a:rPr lang="es-ES" dirty="0" smtClean="0">
                <a:solidFill>
                  <a:srgbClr val="FF0000"/>
                </a:solidFill>
              </a:rPr>
              <a:t>las especies </a:t>
            </a:r>
            <a:r>
              <a:rPr lang="es-ES" dirty="0"/>
              <a:t>M y </a:t>
            </a:r>
            <a:r>
              <a:rPr lang="es-ES" dirty="0" smtClean="0"/>
              <a:t>N</a:t>
            </a:r>
          </a:p>
          <a:p>
            <a:pPr algn="just"/>
            <a:endParaRPr lang="es-ES" dirty="0"/>
          </a:p>
          <a:p>
            <a:pPr algn="just"/>
            <a:endParaRPr lang="es-ES" dirty="0"/>
          </a:p>
          <a:p>
            <a:pPr algn="just"/>
            <a:r>
              <a:rPr lang="es-ES" dirty="0" smtClean="0"/>
              <a:t>			</a:t>
            </a:r>
            <a:r>
              <a:rPr lang="es-ES" sz="3600" dirty="0" smtClean="0"/>
              <a:t>S= D</a:t>
            </a:r>
            <a:r>
              <a:rPr lang="es-ES" sz="2800" dirty="0" smtClean="0"/>
              <a:t>M</a:t>
            </a:r>
            <a:r>
              <a:rPr lang="es-ES" sz="3600" dirty="0" smtClean="0"/>
              <a:t>/D</a:t>
            </a:r>
            <a:r>
              <a:rPr lang="es-ES" sz="2800" dirty="0" smtClean="0"/>
              <a:t>N</a:t>
            </a:r>
            <a:endParaRPr lang="es-ES" sz="2800"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16632"/>
            <a:ext cx="223775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38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424936" cy="6555641"/>
          </a:xfrm>
          <a:prstGeom prst="rect">
            <a:avLst/>
          </a:prstGeom>
        </p:spPr>
        <p:txBody>
          <a:bodyPr wrap="square">
            <a:spAutoFit/>
          </a:bodyPr>
          <a:lstStyle/>
          <a:p>
            <a:r>
              <a:rPr lang="es-ES" sz="2400" dirty="0" smtClean="0">
                <a:solidFill>
                  <a:srgbClr val="00B0F0"/>
                </a:solidFill>
              </a:rPr>
              <a:t>CONDICIONES</a:t>
            </a:r>
            <a:r>
              <a:rPr lang="es-ES" dirty="0" smtClean="0"/>
              <a:t>:</a:t>
            </a:r>
          </a:p>
          <a:p>
            <a:endParaRPr lang="es-ES" dirty="0"/>
          </a:p>
          <a:p>
            <a:pPr algn="just"/>
            <a:r>
              <a:rPr lang="es-ES" dirty="0" smtClean="0"/>
              <a:t>1.- Que </a:t>
            </a:r>
            <a:r>
              <a:rPr lang="es-ES" dirty="0">
                <a:solidFill>
                  <a:srgbClr val="FF0000"/>
                </a:solidFill>
              </a:rPr>
              <a:t>no sea miscible con el otro disolvente</a:t>
            </a:r>
            <a:r>
              <a:rPr lang="es-ES" dirty="0"/>
              <a:t>. El agua o una disolución </a:t>
            </a:r>
            <a:r>
              <a:rPr lang="es-ES" dirty="0" smtClean="0"/>
              <a:t>acuosa suele </a:t>
            </a:r>
            <a:r>
              <a:rPr lang="es-ES" dirty="0"/>
              <a:t>ser uno de </a:t>
            </a:r>
            <a:r>
              <a:rPr lang="es-ES" dirty="0" smtClean="0"/>
              <a:t>los disolventes </a:t>
            </a:r>
            <a:r>
              <a:rPr lang="es-ES" dirty="0"/>
              <a:t>implicados. El otro disolvente es un disolvente orgánico</a:t>
            </a:r>
            <a:r>
              <a:rPr lang="es-ES" dirty="0" smtClean="0"/>
              <a:t>.</a:t>
            </a:r>
          </a:p>
          <a:p>
            <a:pPr algn="just"/>
            <a:endParaRPr lang="es-ES" dirty="0"/>
          </a:p>
          <a:p>
            <a:pPr algn="just"/>
            <a:r>
              <a:rPr lang="es-ES" dirty="0" smtClean="0"/>
              <a:t>2.-Que </a:t>
            </a:r>
            <a:r>
              <a:rPr lang="es-ES" dirty="0">
                <a:solidFill>
                  <a:srgbClr val="FF0000"/>
                </a:solidFill>
              </a:rPr>
              <a:t>el </a:t>
            </a:r>
            <a:r>
              <a:rPr lang="es-ES" dirty="0" smtClean="0">
                <a:solidFill>
                  <a:srgbClr val="FF0000"/>
                </a:solidFill>
              </a:rPr>
              <a:t>metal </a:t>
            </a:r>
            <a:r>
              <a:rPr lang="es-ES" dirty="0">
                <a:solidFill>
                  <a:srgbClr val="FF0000"/>
                </a:solidFill>
              </a:rPr>
              <a:t>deseado sea mucho más soluble en el disolvente </a:t>
            </a:r>
            <a:r>
              <a:rPr lang="es-ES" dirty="0" smtClean="0">
                <a:solidFill>
                  <a:srgbClr val="FF0000"/>
                </a:solidFill>
              </a:rPr>
              <a:t>de extracción</a:t>
            </a:r>
            <a:r>
              <a:rPr lang="es-ES" dirty="0" smtClean="0"/>
              <a:t> </a:t>
            </a:r>
            <a:r>
              <a:rPr lang="es-ES" dirty="0"/>
              <a:t>que en </a:t>
            </a:r>
            <a:r>
              <a:rPr lang="es-ES" dirty="0" smtClean="0"/>
              <a:t>el disolvente </a:t>
            </a:r>
            <a:r>
              <a:rPr lang="es-ES" dirty="0"/>
              <a:t>original</a:t>
            </a:r>
            <a:r>
              <a:rPr lang="es-ES" dirty="0" smtClean="0"/>
              <a:t>.</a:t>
            </a:r>
          </a:p>
          <a:p>
            <a:pPr algn="just"/>
            <a:endParaRPr lang="es-ES" dirty="0"/>
          </a:p>
          <a:p>
            <a:pPr algn="just"/>
            <a:r>
              <a:rPr lang="es-ES" dirty="0" smtClean="0"/>
              <a:t>3.- Que </a:t>
            </a:r>
            <a:r>
              <a:rPr lang="es-ES" dirty="0"/>
              <a:t>el </a:t>
            </a:r>
            <a:r>
              <a:rPr lang="es-ES" dirty="0">
                <a:solidFill>
                  <a:srgbClr val="FF0000"/>
                </a:solidFill>
              </a:rPr>
              <a:t>resto de componentes no sean solubles </a:t>
            </a:r>
            <a:r>
              <a:rPr lang="es-ES" dirty="0"/>
              <a:t>en el disolvente de extracción</a:t>
            </a:r>
            <a:r>
              <a:rPr lang="es-ES" dirty="0" smtClean="0"/>
              <a:t>.</a:t>
            </a:r>
          </a:p>
          <a:p>
            <a:pPr algn="just"/>
            <a:endParaRPr lang="es-ES" dirty="0"/>
          </a:p>
          <a:p>
            <a:pPr algn="just"/>
            <a:r>
              <a:rPr lang="es-ES" dirty="0" smtClean="0"/>
              <a:t>4.-Que </a:t>
            </a:r>
            <a:r>
              <a:rPr lang="es-ES" dirty="0"/>
              <a:t>sea suficientemente volátil, de manera que se pueda eliminar fácilmente del producto </a:t>
            </a:r>
            <a:r>
              <a:rPr lang="es-ES" dirty="0" smtClean="0"/>
              <a:t>extraído mediante </a:t>
            </a:r>
            <a:r>
              <a:rPr lang="es-ES" dirty="0"/>
              <a:t>destilación o evaporación</a:t>
            </a:r>
            <a:r>
              <a:rPr lang="es-ES" dirty="0" smtClean="0"/>
              <a:t>.</a:t>
            </a:r>
          </a:p>
          <a:p>
            <a:pPr algn="just"/>
            <a:endParaRPr lang="es-ES" dirty="0"/>
          </a:p>
          <a:p>
            <a:pPr algn="just"/>
            <a:r>
              <a:rPr lang="es-ES" dirty="0" smtClean="0"/>
              <a:t>5.- Que </a:t>
            </a:r>
            <a:r>
              <a:rPr lang="es-ES" dirty="0">
                <a:solidFill>
                  <a:srgbClr val="FF0000"/>
                </a:solidFill>
              </a:rPr>
              <a:t>no sea tóxico ni inflamable</a:t>
            </a:r>
            <a:r>
              <a:rPr lang="es-ES" dirty="0"/>
              <a:t>, aunque, desgraciadamente hay </a:t>
            </a:r>
            <a:r>
              <a:rPr lang="es-ES" dirty="0" smtClean="0"/>
              <a:t>pocos disolventes </a:t>
            </a:r>
            <a:r>
              <a:rPr lang="es-ES" dirty="0"/>
              <a:t>que cumplan </a:t>
            </a:r>
            <a:r>
              <a:rPr lang="es-ES" dirty="0" smtClean="0"/>
              <a:t>los dos criterios.</a:t>
            </a:r>
          </a:p>
          <a:p>
            <a:pPr algn="just"/>
            <a:endParaRPr lang="es-ES" dirty="0" smtClean="0"/>
          </a:p>
          <a:p>
            <a:pPr lvl="3" algn="just">
              <a:buFont typeface="Wingdings" pitchFamily="2" charset="2"/>
              <a:buChar char="Ø"/>
            </a:pPr>
            <a:r>
              <a:rPr lang="es-ES" dirty="0" smtClean="0"/>
              <a:t>disolventes </a:t>
            </a:r>
            <a:r>
              <a:rPr lang="es-ES" dirty="0"/>
              <a:t>relativamente no tóxicos pero </a:t>
            </a:r>
            <a:r>
              <a:rPr lang="es-ES" dirty="0" smtClean="0"/>
              <a:t>inflamables: </a:t>
            </a:r>
            <a:r>
              <a:rPr lang="es-ES" dirty="0" smtClean="0">
                <a:solidFill>
                  <a:srgbClr val="FF3399"/>
                </a:solidFill>
              </a:rPr>
              <a:t>hexano</a:t>
            </a:r>
          </a:p>
          <a:p>
            <a:pPr lvl="3" algn="just">
              <a:buFont typeface="Wingdings" pitchFamily="2" charset="2"/>
              <a:buChar char="Ø"/>
            </a:pPr>
            <a:r>
              <a:rPr lang="es-ES" dirty="0" smtClean="0"/>
              <a:t>no son inflamables </a:t>
            </a:r>
            <a:r>
              <a:rPr lang="es-ES" dirty="0"/>
              <a:t>pero sí </a:t>
            </a:r>
            <a:r>
              <a:rPr lang="es-ES" dirty="0" smtClean="0"/>
              <a:t>tóxicos:  </a:t>
            </a:r>
            <a:r>
              <a:rPr lang="es-ES" dirty="0" err="1" smtClean="0">
                <a:solidFill>
                  <a:srgbClr val="FF3399"/>
                </a:solidFill>
              </a:rPr>
              <a:t>diclorometano</a:t>
            </a:r>
            <a:r>
              <a:rPr lang="es-ES" dirty="0" smtClean="0">
                <a:solidFill>
                  <a:srgbClr val="FF3399"/>
                </a:solidFill>
              </a:rPr>
              <a:t> </a:t>
            </a:r>
            <a:r>
              <a:rPr lang="es-ES" dirty="0">
                <a:solidFill>
                  <a:srgbClr val="FF3399"/>
                </a:solidFill>
              </a:rPr>
              <a:t>o el </a:t>
            </a:r>
            <a:r>
              <a:rPr lang="es-ES" dirty="0" smtClean="0">
                <a:solidFill>
                  <a:srgbClr val="FF3399"/>
                </a:solidFill>
              </a:rPr>
              <a:t>cloroformo  </a:t>
            </a:r>
          </a:p>
          <a:p>
            <a:pPr marL="914400" lvl="8" algn="just">
              <a:buFont typeface="Wingdings" pitchFamily="2" charset="2"/>
              <a:buChar char="Ø"/>
            </a:pPr>
            <a:r>
              <a:rPr lang="es-ES" dirty="0" smtClean="0"/>
              <a:t>      tóxicos e inflamables:  </a:t>
            </a:r>
            <a:r>
              <a:rPr lang="es-ES" dirty="0" smtClean="0">
                <a:solidFill>
                  <a:srgbClr val="FF3399"/>
                </a:solidFill>
              </a:rPr>
              <a:t>benceno.</a:t>
            </a:r>
          </a:p>
          <a:p>
            <a:pPr algn="just">
              <a:buFont typeface="Wingdings" pitchFamily="2" charset="2"/>
              <a:buChar char="Ø"/>
            </a:pPr>
            <a:endParaRPr lang="es-ES" dirty="0"/>
          </a:p>
        </p:txBody>
      </p:sp>
    </p:spTree>
    <p:extLst>
      <p:ext uri="{BB962C8B-B14F-4D97-AF65-F5344CB8AC3E}">
        <p14:creationId xmlns:p14="http://schemas.microsoft.com/office/powerpoint/2010/main" val="38868736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6" y="485775"/>
            <a:ext cx="86772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3357562"/>
            <a:ext cx="8712621" cy="288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601166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3486310" cy="292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1" y="146014"/>
            <a:ext cx="49339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1" y="138341"/>
            <a:ext cx="936104" cy="22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52987" y="2566988"/>
            <a:ext cx="3228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48" y="3573017"/>
            <a:ext cx="349004" cy="30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8" y="3571876"/>
            <a:ext cx="3306829"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4214810" y="500042"/>
            <a:ext cx="4929190" cy="2800767"/>
          </a:xfrm>
          <a:prstGeom prst="rect">
            <a:avLst/>
          </a:prstGeom>
          <a:solidFill>
            <a:schemeClr val="accent2">
              <a:lumMod val="60000"/>
              <a:lumOff val="40000"/>
            </a:schemeClr>
          </a:solidFill>
        </p:spPr>
        <p:txBody>
          <a:bodyPr wrap="square">
            <a:spAutoFit/>
          </a:bodyPr>
          <a:lstStyle/>
          <a:p>
            <a:r>
              <a:rPr lang="es-ES" sz="1600" dirty="0" smtClean="0"/>
              <a:t>El ion cúprico reacciona con el </a:t>
            </a:r>
            <a:r>
              <a:rPr lang="es-ES" sz="1600" dirty="0" err="1" smtClean="0"/>
              <a:t>extractante</a:t>
            </a:r>
            <a:r>
              <a:rPr lang="es-ES" sz="1600" dirty="0" smtClean="0"/>
              <a:t> formando un compuesto </a:t>
            </a:r>
            <a:r>
              <a:rPr lang="es-ES" sz="1600" dirty="0" err="1" smtClean="0"/>
              <a:t>organometálico</a:t>
            </a:r>
            <a:r>
              <a:rPr lang="es-ES" sz="1600" dirty="0" smtClean="0"/>
              <a:t> insoluble en agua, totalmente soluble en el solvente orgánico, con lo que se produce la extracción del cobre desde la fase acuosa a la orgánica.</a:t>
            </a:r>
          </a:p>
          <a:p>
            <a:endParaRPr lang="es-ES" sz="1600" dirty="0" smtClean="0"/>
          </a:p>
          <a:p>
            <a:r>
              <a:rPr lang="es-ES" sz="1600" dirty="0" smtClean="0"/>
              <a:t> Mediante este mecanismo, cada ion de cobre se intercambio con dos iones de hidrogeno que pasan a la fase acuosa donde se regenera ácido sulfúrico en una proporción de </a:t>
            </a:r>
            <a:r>
              <a:rPr lang="es-ES" sz="1600" dirty="0" smtClean="0">
                <a:solidFill>
                  <a:srgbClr val="FF0000"/>
                </a:solidFill>
              </a:rPr>
              <a:t>1.54 (kg de ácido / kg de cobre).</a:t>
            </a:r>
            <a:endParaRPr lang="es-ES" sz="1600" dirty="0">
              <a:solidFill>
                <a:srgbClr val="FF0000"/>
              </a:solidFill>
            </a:endParaRPr>
          </a:p>
        </p:txBody>
      </p:sp>
    </p:spTree>
    <p:extLst>
      <p:ext uri="{BB962C8B-B14F-4D97-AF65-F5344CB8AC3E}">
        <p14:creationId xmlns:p14="http://schemas.microsoft.com/office/powerpoint/2010/main" val="32411365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140291" name="Picture 3"/>
          <p:cNvPicPr>
            <a:picLocks noChangeAspect="1" noChangeArrowheads="1"/>
          </p:cNvPicPr>
          <p:nvPr/>
        </p:nvPicPr>
        <p:blipFill>
          <a:blip r:embed="rId2"/>
          <a:srcRect/>
          <a:stretch>
            <a:fillRect/>
          </a:stretch>
        </p:blipFill>
        <p:spPr bwMode="auto">
          <a:xfrm>
            <a:off x="357158" y="857232"/>
            <a:ext cx="8605370" cy="5000660"/>
          </a:xfrm>
          <a:prstGeom prst="rect">
            <a:avLst/>
          </a:prstGeom>
          <a:noFill/>
          <a:ln w="9525">
            <a:noFill/>
            <a:miter lim="800000"/>
            <a:headEnd/>
            <a:tailEnd/>
          </a:ln>
          <a:effectLst/>
        </p:spPr>
      </p:pic>
      <p:cxnSp>
        <p:nvCxnSpPr>
          <p:cNvPr id="7" name="6 Conector recto"/>
          <p:cNvCxnSpPr/>
          <p:nvPr/>
        </p:nvCxnSpPr>
        <p:spPr>
          <a:xfrm>
            <a:off x="6429388" y="2285992"/>
            <a:ext cx="1285884" cy="1588"/>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390525"/>
            <a:ext cx="8086725"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060848"/>
            <a:ext cx="676875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2" name="1 Rectángulo"/>
          <p:cNvSpPr/>
          <p:nvPr/>
        </p:nvSpPr>
        <p:spPr>
          <a:xfrm>
            <a:off x="756090" y="1916832"/>
            <a:ext cx="7632848" cy="1200329"/>
          </a:xfrm>
          <a:prstGeom prst="rect">
            <a:avLst/>
          </a:prstGeom>
        </p:spPr>
        <p:txBody>
          <a:bodyPr wrap="square">
            <a:spAutoFit/>
          </a:bodyPr>
          <a:lstStyle/>
          <a:p>
            <a:pPr algn="just"/>
            <a:r>
              <a:rPr lang="es-ES" dirty="0" smtClean="0">
                <a:solidFill>
                  <a:schemeClr val="accent1"/>
                </a:solidFill>
              </a:rPr>
              <a:t>Consiste </a:t>
            </a:r>
            <a:r>
              <a:rPr lang="es-ES" dirty="0">
                <a:solidFill>
                  <a:schemeClr val="accent1"/>
                </a:solidFill>
              </a:rPr>
              <a:t>en la </a:t>
            </a:r>
            <a:r>
              <a:rPr lang="es-ES" dirty="0" smtClean="0">
                <a:solidFill>
                  <a:schemeClr val="accent1"/>
                </a:solidFill>
              </a:rPr>
              <a:t>extracción selectiva </a:t>
            </a:r>
            <a:r>
              <a:rPr lang="es-ES" dirty="0">
                <a:solidFill>
                  <a:schemeClr val="accent1"/>
                </a:solidFill>
              </a:rPr>
              <a:t>del cobre contenido en </a:t>
            </a:r>
            <a:r>
              <a:rPr lang="es-ES" dirty="0" smtClean="0">
                <a:solidFill>
                  <a:schemeClr val="accent1"/>
                </a:solidFill>
              </a:rPr>
              <a:t>las soluciones </a:t>
            </a:r>
            <a:r>
              <a:rPr lang="es-ES" dirty="0">
                <a:solidFill>
                  <a:schemeClr val="accent1"/>
                </a:solidFill>
              </a:rPr>
              <a:t>de lixiviación mediante un </a:t>
            </a:r>
            <a:r>
              <a:rPr lang="es-ES" dirty="0" smtClean="0">
                <a:solidFill>
                  <a:schemeClr val="accent1"/>
                </a:solidFill>
              </a:rPr>
              <a:t>solvente orgánico</a:t>
            </a:r>
            <a:r>
              <a:rPr lang="es-ES" dirty="0">
                <a:solidFill>
                  <a:schemeClr val="accent1"/>
                </a:solidFill>
              </a:rPr>
              <a:t>, para luego transferirlo a una solución de sulfato de cobre pura </a:t>
            </a:r>
            <a:r>
              <a:rPr lang="es-ES" dirty="0" smtClean="0">
                <a:solidFill>
                  <a:schemeClr val="accent1"/>
                </a:solidFill>
              </a:rPr>
              <a:t>y concentrada</a:t>
            </a:r>
            <a:r>
              <a:rPr lang="es-ES" dirty="0">
                <a:solidFill>
                  <a:schemeClr val="accent1"/>
                </a:solidFill>
              </a:rPr>
              <a:t>, denominada electrolito rico.</a:t>
            </a:r>
          </a:p>
        </p:txBody>
      </p:sp>
      <p:sp>
        <p:nvSpPr>
          <p:cNvPr id="4" name="3 Elipse"/>
          <p:cNvSpPr/>
          <p:nvPr/>
        </p:nvSpPr>
        <p:spPr>
          <a:xfrm>
            <a:off x="2339752" y="764704"/>
            <a:ext cx="720080" cy="432048"/>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curvado"/>
          <p:cNvCxnSpPr>
            <a:stCxn id="4" idx="2"/>
          </p:cNvCxnSpPr>
          <p:nvPr/>
        </p:nvCxnSpPr>
        <p:spPr>
          <a:xfrm rot="10800000" flipV="1">
            <a:off x="827584" y="980727"/>
            <a:ext cx="1512168" cy="936105"/>
          </a:xfrm>
          <a:prstGeom prst="curvedConnector3">
            <a:avLst>
              <a:gd name="adj1" fmla="val 118204"/>
            </a:avLst>
          </a:prstGeom>
          <a:ln>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10" name="9 Abrir llave"/>
          <p:cNvSpPr/>
          <p:nvPr/>
        </p:nvSpPr>
        <p:spPr>
          <a:xfrm>
            <a:off x="827583" y="3645024"/>
            <a:ext cx="216025" cy="2232248"/>
          </a:xfrm>
          <a:prstGeom prst="leftBrace">
            <a:avLst/>
          </a:prstGeom>
          <a:ln w="3810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1" name="10 Conector recto de flecha"/>
          <p:cNvCxnSpPr/>
          <p:nvPr/>
        </p:nvCxnSpPr>
        <p:spPr>
          <a:xfrm rot="10800000" flipV="1">
            <a:off x="3214678" y="3929066"/>
            <a:ext cx="2928958" cy="285752"/>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rot="10800000" flipV="1">
            <a:off x="3357554" y="4572008"/>
            <a:ext cx="2714644" cy="4286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rot="10800000" flipV="1">
            <a:off x="3500430" y="5286388"/>
            <a:ext cx="2928958" cy="285752"/>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634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500042"/>
            <a:ext cx="7439025"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5733256"/>
            <a:ext cx="2645034" cy="53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93117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4338"/>
            <a:ext cx="86106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42844" y="0"/>
            <a:ext cx="595035" cy="523220"/>
          </a:xfrm>
          <a:prstGeom prst="rect">
            <a:avLst/>
          </a:prstGeom>
          <a:noFill/>
        </p:spPr>
        <p:txBody>
          <a:bodyPr wrap="none" rtlCol="0">
            <a:spAutoFit/>
          </a:bodyPr>
          <a:lstStyle/>
          <a:p>
            <a:r>
              <a:rPr lang="es-ES" sz="2800" dirty="0" smtClean="0">
                <a:solidFill>
                  <a:srgbClr val="FF0000"/>
                </a:solidFill>
              </a:rPr>
              <a:t>Cu</a:t>
            </a:r>
            <a:endParaRPr lang="es-ES" sz="2800" dirty="0">
              <a:solidFill>
                <a:srgbClr val="FF0000"/>
              </a:solidFill>
            </a:endParaRPr>
          </a:p>
        </p:txBody>
      </p:sp>
      <p:sp>
        <p:nvSpPr>
          <p:cNvPr id="5" name="4 Rectángulo"/>
          <p:cNvSpPr/>
          <p:nvPr/>
        </p:nvSpPr>
        <p:spPr>
          <a:xfrm>
            <a:off x="285720" y="5286388"/>
            <a:ext cx="2357454" cy="1015663"/>
          </a:xfrm>
          <a:prstGeom prst="rect">
            <a:avLst/>
          </a:prstGeom>
          <a:solidFill>
            <a:schemeClr val="accent2">
              <a:lumMod val="60000"/>
              <a:lumOff val="40000"/>
            </a:schemeClr>
          </a:solidFill>
        </p:spPr>
        <p:txBody>
          <a:bodyPr wrap="square">
            <a:spAutoFit/>
          </a:bodyPr>
          <a:lstStyle/>
          <a:p>
            <a:r>
              <a:rPr lang="es-ES" sz="1200" dirty="0" smtClean="0"/>
              <a:t>Baja concentración</a:t>
            </a:r>
          </a:p>
          <a:p>
            <a:r>
              <a:rPr lang="es-ES" sz="1200" dirty="0" smtClean="0"/>
              <a:t>de cobre disuelto, junto con impurezas como el Fe, Cl, Al, Mn, Mg, </a:t>
            </a:r>
            <a:r>
              <a:rPr lang="es-ES" sz="1200" dirty="0" err="1" smtClean="0"/>
              <a:t>Na</a:t>
            </a:r>
            <a:r>
              <a:rPr lang="es-ES" sz="1200" dirty="0" smtClean="0"/>
              <a:t> y otros</a:t>
            </a:r>
          </a:p>
          <a:p>
            <a:r>
              <a:rPr lang="es-ES" sz="1200" dirty="0" smtClean="0"/>
              <a:t>disueltos durante el proceso</a:t>
            </a:r>
            <a:endParaRPr lang="es-ES" sz="1200" dirty="0"/>
          </a:p>
        </p:txBody>
      </p:sp>
      <p:sp>
        <p:nvSpPr>
          <p:cNvPr id="6" name="5 Rectángulo"/>
          <p:cNvSpPr/>
          <p:nvPr/>
        </p:nvSpPr>
        <p:spPr>
          <a:xfrm>
            <a:off x="1214414" y="-214338"/>
            <a:ext cx="7000924" cy="900246"/>
          </a:xfrm>
          <a:prstGeom prst="rect">
            <a:avLst/>
          </a:prstGeom>
          <a:solidFill>
            <a:schemeClr val="accent2">
              <a:lumMod val="60000"/>
              <a:lumOff val="40000"/>
            </a:schemeClr>
          </a:solidFill>
        </p:spPr>
        <p:txBody>
          <a:bodyPr wrap="square">
            <a:spAutoFit/>
          </a:bodyPr>
          <a:lstStyle/>
          <a:p>
            <a:pPr algn="just"/>
            <a:r>
              <a:rPr lang="es-ES" sz="1050" dirty="0" smtClean="0"/>
              <a:t>El orgánico cargado se pone en contacto con electrolito pobre proveniente del Proceso de </a:t>
            </a:r>
            <a:r>
              <a:rPr lang="es-ES" sz="1050" dirty="0" err="1" smtClean="0"/>
              <a:t>electroobtención</a:t>
            </a:r>
            <a:r>
              <a:rPr lang="es-ES" sz="1050" dirty="0" smtClean="0"/>
              <a:t>, de alta acidez (150-200 </a:t>
            </a:r>
            <a:r>
              <a:rPr lang="es-ES" sz="1050" dirty="0" err="1" smtClean="0"/>
              <a:t>gpl</a:t>
            </a:r>
            <a:r>
              <a:rPr lang="es-ES" sz="1050" dirty="0" smtClean="0"/>
              <a:t> H2SO4). </a:t>
            </a:r>
          </a:p>
          <a:p>
            <a:pPr algn="just"/>
            <a:endParaRPr lang="es-ES" sz="1050" dirty="0" smtClean="0"/>
          </a:p>
          <a:p>
            <a:pPr algn="just"/>
            <a:r>
              <a:rPr lang="es-ES" sz="1050" dirty="0" smtClean="0"/>
              <a:t>El cobre pasa de la fase orgánica a la fase acuosa, </a:t>
            </a:r>
            <a:r>
              <a:rPr lang="es-ES" sz="1050" dirty="0" err="1" smtClean="0"/>
              <a:t>obteniendose</a:t>
            </a:r>
            <a:r>
              <a:rPr lang="es-ES" sz="1050" dirty="0" smtClean="0"/>
              <a:t> una fase orgánica descargada que se recicla a la etapa de extracción y un electrolito rico que avanza hacia la </a:t>
            </a:r>
            <a:r>
              <a:rPr lang="es-ES" sz="1050" dirty="0" err="1" smtClean="0"/>
              <a:t>electroobtención</a:t>
            </a:r>
            <a:r>
              <a:rPr lang="es-ES" sz="1050" dirty="0" smtClean="0"/>
              <a:t>.</a:t>
            </a:r>
            <a:endParaRPr lang="es-ES" sz="1050" dirty="0"/>
          </a:p>
        </p:txBody>
      </p:sp>
      <p:cxnSp>
        <p:nvCxnSpPr>
          <p:cNvPr id="8" name="7 Conector recto de flecha"/>
          <p:cNvCxnSpPr/>
          <p:nvPr/>
        </p:nvCxnSpPr>
        <p:spPr>
          <a:xfrm rot="5400000">
            <a:off x="3286116" y="714356"/>
            <a:ext cx="428628" cy="2857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014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0" y="2047073"/>
            <a:ext cx="7858180" cy="481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285720" y="142852"/>
            <a:ext cx="8358246" cy="1815882"/>
          </a:xfrm>
          <a:prstGeom prst="rect">
            <a:avLst/>
          </a:prstGeom>
        </p:spPr>
        <p:txBody>
          <a:bodyPr wrap="square">
            <a:spAutoFit/>
          </a:bodyPr>
          <a:lstStyle/>
          <a:p>
            <a:r>
              <a:rPr lang="es-ES" sz="1600" dirty="0" smtClean="0"/>
              <a:t>El ion cúprico reacciona con el </a:t>
            </a:r>
            <a:r>
              <a:rPr lang="es-ES" sz="1600" dirty="0" err="1" smtClean="0"/>
              <a:t>extractante</a:t>
            </a:r>
            <a:r>
              <a:rPr lang="es-ES" sz="1600" dirty="0" smtClean="0"/>
              <a:t> formando un compuesto </a:t>
            </a:r>
            <a:r>
              <a:rPr lang="es-ES" sz="1600" dirty="0" err="1" smtClean="0"/>
              <a:t>organometálico</a:t>
            </a:r>
            <a:r>
              <a:rPr lang="es-ES" sz="1600" dirty="0" smtClean="0"/>
              <a:t> insoluble en agua, totalmente soluble en el solvente orgánico (Kerosene, ...), con la cual se produce la extracción del cobre desde la fase acuosa a la orgánica.</a:t>
            </a:r>
          </a:p>
          <a:p>
            <a:endParaRPr lang="es-ES" sz="1600" dirty="0" smtClean="0"/>
          </a:p>
          <a:p>
            <a:r>
              <a:rPr lang="es-ES" sz="1600" dirty="0" smtClean="0"/>
              <a:t> Mediante este mecanismo, cada ion de cobre se intercambio con dos iones de hidrogeno que pasan a la fase acuosa donde se regenera ácido sulfúrico en una proporción de</a:t>
            </a:r>
          </a:p>
          <a:p>
            <a:r>
              <a:rPr lang="es-ES" sz="1600" dirty="0" smtClean="0"/>
              <a:t>1.54 (kg de ácido / kg de cobre).</a:t>
            </a:r>
            <a:endParaRPr lang="es-ES" sz="1600" dirty="0"/>
          </a:p>
        </p:txBody>
      </p:sp>
    </p:spTree>
    <p:extLst>
      <p:ext uri="{BB962C8B-B14F-4D97-AF65-F5344CB8AC3E}">
        <p14:creationId xmlns:p14="http://schemas.microsoft.com/office/powerpoint/2010/main" val="3811914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5" name="4 Rectángulo"/>
          <p:cNvSpPr/>
          <p:nvPr/>
        </p:nvSpPr>
        <p:spPr>
          <a:xfrm>
            <a:off x="142844" y="428604"/>
            <a:ext cx="4857784" cy="2062103"/>
          </a:xfrm>
          <a:prstGeom prst="rect">
            <a:avLst/>
          </a:prstGeom>
        </p:spPr>
        <p:txBody>
          <a:bodyPr wrap="square">
            <a:spAutoFit/>
          </a:bodyPr>
          <a:lstStyle/>
          <a:p>
            <a:pPr algn="just"/>
            <a:r>
              <a:rPr lang="es-ES" sz="1600" dirty="0" smtClean="0"/>
              <a:t>Los reactivos químicos empleados (agentes </a:t>
            </a:r>
            <a:r>
              <a:rPr lang="es-ES" sz="1600" dirty="0" err="1" smtClean="0"/>
              <a:t>lixiviantes</a:t>
            </a:r>
            <a:r>
              <a:rPr lang="es-ES" sz="1600" dirty="0" smtClean="0"/>
              <a:t> ) deben reunir muchas propiedades para poder usarse, por ejemplo : </a:t>
            </a:r>
          </a:p>
          <a:p>
            <a:pPr algn="just"/>
            <a:endParaRPr lang="es-ES" sz="1600" dirty="0" smtClean="0"/>
          </a:p>
          <a:p>
            <a:pPr algn="just">
              <a:buFont typeface="Wingdings" pitchFamily="2" charset="2"/>
              <a:buChar char="Ø"/>
            </a:pPr>
            <a:r>
              <a:rPr lang="es-ES" sz="1600" dirty="0" smtClean="0"/>
              <a:t>no deben ser muy caros, </a:t>
            </a:r>
          </a:p>
          <a:p>
            <a:pPr algn="just">
              <a:buFont typeface="Wingdings" pitchFamily="2" charset="2"/>
              <a:buChar char="Ø"/>
            </a:pPr>
            <a:r>
              <a:rPr lang="es-ES" sz="1600" dirty="0" smtClean="0"/>
              <a:t>deben ser fácilmente recuperables </a:t>
            </a:r>
          </a:p>
          <a:p>
            <a:pPr algn="just">
              <a:buFont typeface="Wingdings" pitchFamily="2" charset="2"/>
              <a:buChar char="Ø"/>
            </a:pPr>
            <a:r>
              <a:rPr lang="es-ES" sz="1600" dirty="0" smtClean="0"/>
              <a:t>deben ser bastante selectivos para disolver 	determinados compuestos.</a:t>
            </a:r>
            <a:endParaRPr lang="es-ES" sz="1600"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536" y="305272"/>
            <a:ext cx="4176464"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1" name="Picture 1"/>
          <p:cNvPicPr>
            <a:picLocks noChangeAspect="1" noChangeArrowheads="1"/>
          </p:cNvPicPr>
          <p:nvPr/>
        </p:nvPicPr>
        <p:blipFill>
          <a:blip r:embed="rId3"/>
          <a:srcRect/>
          <a:stretch>
            <a:fillRect/>
          </a:stretch>
        </p:blipFill>
        <p:spPr bwMode="auto">
          <a:xfrm>
            <a:off x="0" y="2857496"/>
            <a:ext cx="4929190" cy="4000504"/>
          </a:xfrm>
          <a:prstGeom prst="rect">
            <a:avLst/>
          </a:prstGeom>
          <a:noFill/>
          <a:ln w="9525">
            <a:noFill/>
            <a:miter lim="800000"/>
            <a:headEnd/>
            <a:tailEnd/>
          </a:ln>
          <a:effectLst/>
        </p:spPr>
      </p:pic>
    </p:spTree>
    <p:extLst>
      <p:ext uri="{BB962C8B-B14F-4D97-AF65-F5344CB8AC3E}">
        <p14:creationId xmlns:p14="http://schemas.microsoft.com/office/powerpoint/2010/main" val="31033877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95854"/>
            <a:ext cx="6201296" cy="508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83568" y="332656"/>
            <a:ext cx="2222083" cy="400110"/>
          </a:xfrm>
          <a:prstGeom prst="rect">
            <a:avLst/>
          </a:prstGeom>
          <a:noFill/>
        </p:spPr>
        <p:txBody>
          <a:bodyPr wrap="none" rtlCol="0">
            <a:spAutoFit/>
          </a:bodyPr>
          <a:lstStyle/>
          <a:p>
            <a:r>
              <a:rPr lang="es-ES" sz="2000" b="1" dirty="0" smtClean="0">
                <a:solidFill>
                  <a:srgbClr val="FF3399"/>
                </a:solidFill>
              </a:rPr>
              <a:t>Influencia del pH</a:t>
            </a:r>
            <a:endParaRPr lang="es-ES" sz="2000" b="1" dirty="0">
              <a:solidFill>
                <a:srgbClr val="FF3399"/>
              </a:solidFill>
            </a:endParaRPr>
          </a:p>
        </p:txBody>
      </p:sp>
      <p:sp>
        <p:nvSpPr>
          <p:cNvPr id="5" name="4 Rectángulo"/>
          <p:cNvSpPr/>
          <p:nvPr/>
        </p:nvSpPr>
        <p:spPr>
          <a:xfrm>
            <a:off x="2987824" y="209545"/>
            <a:ext cx="5688632" cy="369332"/>
          </a:xfrm>
          <a:prstGeom prst="rect">
            <a:avLst/>
          </a:prstGeom>
        </p:spPr>
        <p:txBody>
          <a:bodyPr wrap="square">
            <a:spAutoFit/>
          </a:bodyPr>
          <a:lstStyle/>
          <a:p>
            <a:r>
              <a:rPr lang="es-ES" dirty="0"/>
              <a:t>la </a:t>
            </a:r>
            <a:r>
              <a:rPr lang="es-ES" dirty="0" smtClean="0"/>
              <a:t>extracción esta </a:t>
            </a:r>
            <a:r>
              <a:rPr lang="es-ES" dirty="0"/>
              <a:t>afectada por el pH de la solución.</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296" y="4941168"/>
            <a:ext cx="104748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95535" y="4295908"/>
            <a:ext cx="2232249" cy="830997"/>
          </a:xfrm>
          <a:prstGeom prst="rect">
            <a:avLst/>
          </a:prstGeom>
          <a:solidFill>
            <a:schemeClr val="accent3">
              <a:lumMod val="60000"/>
              <a:lumOff val="40000"/>
            </a:schemeClr>
          </a:solidFill>
        </p:spPr>
        <p:txBody>
          <a:bodyPr wrap="square">
            <a:spAutoFit/>
          </a:bodyPr>
          <a:lstStyle/>
          <a:p>
            <a:pPr algn="just"/>
            <a:r>
              <a:rPr lang="es-ES" sz="1200" dirty="0" smtClean="0"/>
              <a:t>pH </a:t>
            </a:r>
            <a:r>
              <a:rPr lang="es-ES" sz="1200" dirty="0"/>
              <a:t>=2, ni el Co2+ ni el </a:t>
            </a:r>
            <a:r>
              <a:rPr lang="es-ES" sz="1200" dirty="0" smtClean="0"/>
              <a:t>Ni2+ podrían </a:t>
            </a:r>
            <a:r>
              <a:rPr lang="es-ES" sz="1200" dirty="0"/>
              <a:t>ocasionar problemas de pureza en la solución a obtener.</a:t>
            </a:r>
          </a:p>
        </p:txBody>
      </p:sp>
    </p:spTree>
    <p:extLst>
      <p:ext uri="{BB962C8B-B14F-4D97-AF65-F5344CB8AC3E}">
        <p14:creationId xmlns:p14="http://schemas.microsoft.com/office/powerpoint/2010/main" val="20100623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251520" y="332656"/>
            <a:ext cx="8352928" cy="954107"/>
          </a:xfrm>
          <a:prstGeom prst="rect">
            <a:avLst/>
          </a:prstGeom>
        </p:spPr>
        <p:txBody>
          <a:bodyPr wrap="square">
            <a:spAutoFit/>
          </a:bodyPr>
          <a:lstStyle/>
          <a:p>
            <a:r>
              <a:rPr lang="es-ES" sz="2800" dirty="0">
                <a:solidFill>
                  <a:srgbClr val="FF3399"/>
                </a:solidFill>
              </a:rPr>
              <a:t>Determinación del número de etapas </a:t>
            </a:r>
            <a:r>
              <a:rPr lang="es-ES" sz="2800" dirty="0" smtClean="0">
                <a:solidFill>
                  <a:srgbClr val="FF3399"/>
                </a:solidFill>
              </a:rPr>
              <a:t>de extracción </a:t>
            </a:r>
            <a:r>
              <a:rPr lang="es-ES" sz="2800" dirty="0">
                <a:solidFill>
                  <a:srgbClr val="FF3399"/>
                </a:solidFill>
              </a:rPr>
              <a:t>y re-extracción</a:t>
            </a:r>
          </a:p>
        </p:txBody>
      </p:sp>
      <p:sp>
        <p:nvSpPr>
          <p:cNvPr id="5" name="4 Rectángulo"/>
          <p:cNvSpPr/>
          <p:nvPr/>
        </p:nvSpPr>
        <p:spPr>
          <a:xfrm>
            <a:off x="395536" y="1444134"/>
            <a:ext cx="2710999" cy="369332"/>
          </a:xfrm>
          <a:prstGeom prst="rect">
            <a:avLst/>
          </a:prstGeom>
        </p:spPr>
        <p:txBody>
          <a:bodyPr wrap="none">
            <a:spAutoFit/>
          </a:bodyPr>
          <a:lstStyle/>
          <a:p>
            <a:r>
              <a:rPr lang="es-ES" dirty="0">
                <a:solidFill>
                  <a:schemeClr val="bg2">
                    <a:lumMod val="50000"/>
                  </a:schemeClr>
                </a:solidFill>
              </a:rPr>
              <a:t>Isoterma de Distribución</a:t>
            </a:r>
          </a:p>
        </p:txBody>
      </p:sp>
      <p:sp>
        <p:nvSpPr>
          <p:cNvPr id="6" name="5 Rectángulo"/>
          <p:cNvSpPr/>
          <p:nvPr/>
        </p:nvSpPr>
        <p:spPr>
          <a:xfrm>
            <a:off x="251520" y="2010821"/>
            <a:ext cx="8712968" cy="923330"/>
          </a:xfrm>
          <a:prstGeom prst="rect">
            <a:avLst/>
          </a:prstGeom>
        </p:spPr>
        <p:txBody>
          <a:bodyPr wrap="square">
            <a:spAutoFit/>
          </a:bodyPr>
          <a:lstStyle/>
          <a:p>
            <a:r>
              <a:rPr lang="es-ES" dirty="0" smtClean="0"/>
              <a:t>Es </a:t>
            </a:r>
            <a:r>
              <a:rPr lang="es-ES" dirty="0"/>
              <a:t>un gráfico de la concentración de </a:t>
            </a:r>
            <a:r>
              <a:rPr lang="es-ES" dirty="0" smtClean="0"/>
              <a:t>la especie </a:t>
            </a:r>
            <a:r>
              <a:rPr lang="es-ES" dirty="0"/>
              <a:t>extraída en la </a:t>
            </a:r>
            <a:r>
              <a:rPr lang="es-ES" dirty="0" smtClean="0"/>
              <a:t>fase orgánica </a:t>
            </a:r>
            <a:r>
              <a:rPr lang="es-ES" dirty="0"/>
              <a:t>versus la concentración de la misma en </a:t>
            </a:r>
            <a:r>
              <a:rPr lang="es-ES" dirty="0" smtClean="0"/>
              <a:t>fase acuosa</a:t>
            </a:r>
            <a:r>
              <a:rPr lang="es-ES" dirty="0"/>
              <a:t>, en el equilibrio y a una temperatura dada, y puede ser preparada </a:t>
            </a:r>
            <a:r>
              <a:rPr lang="es-ES" dirty="0" smtClean="0"/>
              <a:t>para extracción </a:t>
            </a:r>
            <a:r>
              <a:rPr lang="es-ES" dirty="0"/>
              <a:t>como </a:t>
            </a:r>
            <a:r>
              <a:rPr lang="es-ES" dirty="0" smtClean="0"/>
              <a:t>para </a:t>
            </a:r>
            <a:r>
              <a:rPr lang="es-ES" dirty="0" err="1" smtClean="0"/>
              <a:t>reextracción</a:t>
            </a:r>
            <a:r>
              <a:rPr lang="es-ES" dirty="0"/>
              <a:t>.</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068960"/>
            <a:ext cx="58959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231872" y="3861048"/>
            <a:ext cx="2286000" cy="1169551"/>
          </a:xfrm>
          <a:prstGeom prst="rect">
            <a:avLst/>
          </a:prstGeom>
          <a:solidFill>
            <a:schemeClr val="accent3">
              <a:lumMod val="60000"/>
              <a:lumOff val="40000"/>
            </a:schemeClr>
          </a:solidFill>
        </p:spPr>
        <p:txBody>
          <a:bodyPr wrap="square">
            <a:spAutoFit/>
          </a:bodyPr>
          <a:lstStyle/>
          <a:p>
            <a:pPr algn="just"/>
            <a:r>
              <a:rPr lang="es-ES" sz="1400" dirty="0" smtClean="0"/>
              <a:t>Diferentes </a:t>
            </a:r>
            <a:r>
              <a:rPr lang="es-ES" sz="1400" dirty="0"/>
              <a:t>proporciones </a:t>
            </a:r>
            <a:r>
              <a:rPr lang="es-ES" sz="1400" dirty="0" smtClean="0"/>
              <a:t>de </a:t>
            </a:r>
            <a:r>
              <a:rPr lang="es-ES" sz="1400" dirty="0"/>
              <a:t>acuoso y </a:t>
            </a:r>
            <a:r>
              <a:rPr lang="es-ES" sz="1400" dirty="0" smtClean="0"/>
              <a:t>orgánico</a:t>
            </a:r>
            <a:r>
              <a:rPr lang="es-ES" sz="1400" dirty="0"/>
              <a:t>, y </a:t>
            </a:r>
            <a:r>
              <a:rPr lang="es-ES" sz="1400" dirty="0" smtClean="0"/>
              <a:t>se analiza el elemento </a:t>
            </a:r>
            <a:r>
              <a:rPr lang="es-ES" sz="1400" dirty="0"/>
              <a:t>metálico una vez logrado el equilibrio.</a:t>
            </a:r>
          </a:p>
        </p:txBody>
      </p:sp>
      <p:sp>
        <p:nvSpPr>
          <p:cNvPr id="8" name="7 Rectángulo"/>
          <p:cNvSpPr/>
          <p:nvPr/>
        </p:nvSpPr>
        <p:spPr>
          <a:xfrm>
            <a:off x="6732240" y="3215229"/>
            <a:ext cx="1512168" cy="600164"/>
          </a:xfrm>
          <a:prstGeom prst="rect">
            <a:avLst/>
          </a:prstGeom>
        </p:spPr>
        <p:txBody>
          <a:bodyPr wrap="square">
            <a:spAutoFit/>
          </a:bodyPr>
          <a:lstStyle/>
          <a:p>
            <a:r>
              <a:rPr lang="es-ES" sz="1100" dirty="0"/>
              <a:t>A ml de solución rica conteniendo X0 g/l de metal disuelto</a:t>
            </a:r>
          </a:p>
        </p:txBody>
      </p:sp>
      <p:sp>
        <p:nvSpPr>
          <p:cNvPr id="9" name="8 Rectángulo"/>
          <p:cNvSpPr/>
          <p:nvPr/>
        </p:nvSpPr>
        <p:spPr>
          <a:xfrm>
            <a:off x="7884367" y="4307322"/>
            <a:ext cx="1880643" cy="276999"/>
          </a:xfrm>
          <a:prstGeom prst="rect">
            <a:avLst/>
          </a:prstGeom>
        </p:spPr>
        <p:txBody>
          <a:bodyPr wrap="none">
            <a:spAutoFit/>
          </a:bodyPr>
          <a:lstStyle/>
          <a:p>
            <a:r>
              <a:rPr lang="pt-BR" sz="1200" dirty="0"/>
              <a:t>O ml de </a:t>
            </a:r>
            <a:r>
              <a:rPr lang="pt-BR" sz="1200" dirty="0" err="1"/>
              <a:t>orgánico</a:t>
            </a:r>
            <a:r>
              <a:rPr lang="pt-BR" sz="1200" dirty="0"/>
              <a:t> fresco.</a:t>
            </a:r>
            <a:endParaRPr lang="es-ES" sz="1200" dirty="0"/>
          </a:p>
        </p:txBody>
      </p:sp>
      <p:cxnSp>
        <p:nvCxnSpPr>
          <p:cNvPr id="11" name="10 Conector recto de flecha"/>
          <p:cNvCxnSpPr/>
          <p:nvPr/>
        </p:nvCxnSpPr>
        <p:spPr>
          <a:xfrm flipH="1" flipV="1">
            <a:off x="7308304" y="3815393"/>
            <a:ext cx="180020" cy="261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7812360" y="4149080"/>
            <a:ext cx="216024" cy="158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3995936" y="2934151"/>
            <a:ext cx="1997968" cy="830997"/>
          </a:xfrm>
          <a:prstGeom prst="rect">
            <a:avLst/>
          </a:prstGeom>
          <a:solidFill>
            <a:srgbClr val="FFCCFF"/>
          </a:solidFill>
        </p:spPr>
        <p:txBody>
          <a:bodyPr wrap="square">
            <a:spAutoFit/>
          </a:bodyPr>
          <a:lstStyle/>
          <a:p>
            <a:pPr algn="just"/>
            <a:r>
              <a:rPr lang="es-ES" sz="1200" dirty="0" err="1"/>
              <a:t>Despues</a:t>
            </a:r>
            <a:r>
              <a:rPr lang="es-ES" sz="1200" dirty="0"/>
              <a:t> de la puesta en equilibrio, el refino contiene </a:t>
            </a:r>
            <a:r>
              <a:rPr lang="es-ES" sz="1200" dirty="0" smtClean="0"/>
              <a:t>X1 g/l </a:t>
            </a:r>
            <a:r>
              <a:rPr lang="es-ES" sz="1200" dirty="0"/>
              <a:t>y el orgánico Y1 g/l de metal.</a:t>
            </a:r>
          </a:p>
        </p:txBody>
      </p:sp>
    </p:spTree>
    <p:extLst>
      <p:ext uri="{BB962C8B-B14F-4D97-AF65-F5344CB8AC3E}">
        <p14:creationId xmlns:p14="http://schemas.microsoft.com/office/powerpoint/2010/main" val="2039139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395536" y="476672"/>
            <a:ext cx="8568952" cy="646331"/>
          </a:xfrm>
          <a:prstGeom prst="rect">
            <a:avLst/>
          </a:prstGeom>
        </p:spPr>
        <p:txBody>
          <a:bodyPr wrap="square">
            <a:spAutoFit/>
          </a:bodyPr>
          <a:lstStyle/>
          <a:p>
            <a:r>
              <a:rPr lang="es-ES" dirty="0" smtClean="0"/>
              <a:t>La </a:t>
            </a:r>
            <a:r>
              <a:rPr lang="es-ES" dirty="0"/>
              <a:t>mayoría de los procesos industriales de </a:t>
            </a:r>
            <a:r>
              <a:rPr lang="es-ES" dirty="0" smtClean="0"/>
              <a:t>SX </a:t>
            </a:r>
            <a:r>
              <a:rPr lang="es-ES" dirty="0" err="1" smtClean="0"/>
              <a:t>Solvent</a:t>
            </a:r>
            <a:r>
              <a:rPr lang="es-ES" dirty="0" smtClean="0"/>
              <a:t> </a:t>
            </a:r>
            <a:r>
              <a:rPr lang="es-ES" dirty="0" err="1" smtClean="0"/>
              <a:t>Extracction</a:t>
            </a:r>
            <a:r>
              <a:rPr lang="es-ES" dirty="0" smtClean="0"/>
              <a:t> operan con </a:t>
            </a:r>
            <a:r>
              <a:rPr lang="es-ES" dirty="0"/>
              <a:t>un sistema de contacto múltiple en contra corriente.</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14" y="2428868"/>
            <a:ext cx="738233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57158" y="5572140"/>
            <a:ext cx="7773551" cy="646331"/>
          </a:xfrm>
          <a:prstGeom prst="rect">
            <a:avLst/>
          </a:prstGeom>
        </p:spPr>
        <p:txBody>
          <a:bodyPr wrap="square">
            <a:spAutoFit/>
          </a:bodyPr>
          <a:lstStyle/>
          <a:p>
            <a:r>
              <a:rPr lang="es-ES" dirty="0"/>
              <a:t>El principal costo de operación en una planta de SX es la reposición de</a:t>
            </a:r>
          </a:p>
          <a:p>
            <a:r>
              <a:rPr lang="es-ES" dirty="0" err="1" smtClean="0"/>
              <a:t>Extractante</a:t>
            </a:r>
            <a:r>
              <a:rPr lang="es-ES" dirty="0" smtClean="0"/>
              <a:t>.</a:t>
            </a:r>
            <a:endParaRPr lang="es-ES" dirty="0"/>
          </a:p>
        </p:txBody>
      </p:sp>
      <p:sp>
        <p:nvSpPr>
          <p:cNvPr id="7" name="6 Rectángulo"/>
          <p:cNvSpPr/>
          <p:nvPr/>
        </p:nvSpPr>
        <p:spPr>
          <a:xfrm>
            <a:off x="357158" y="1214422"/>
            <a:ext cx="8429684" cy="1200329"/>
          </a:xfrm>
          <a:prstGeom prst="rect">
            <a:avLst/>
          </a:prstGeom>
        </p:spPr>
        <p:txBody>
          <a:bodyPr wrap="square">
            <a:spAutoFit/>
          </a:bodyPr>
          <a:lstStyle/>
          <a:p>
            <a:r>
              <a:rPr lang="es-ES" dirty="0" smtClean="0"/>
              <a:t>Se aumenta el tiempo de contacto entre ambas fases y mejorar la transferencia de cobre. </a:t>
            </a:r>
          </a:p>
          <a:p>
            <a:endParaRPr lang="es-ES" dirty="0" smtClean="0"/>
          </a:p>
          <a:p>
            <a:r>
              <a:rPr lang="es-ES" dirty="0" smtClean="0"/>
              <a:t>El contacto de las fases orgánica y acuosa se realiza EN CONTRACORRIENTE.</a:t>
            </a:r>
            <a:endParaRPr lang="es-ES" dirty="0"/>
          </a:p>
        </p:txBody>
      </p:sp>
    </p:spTree>
    <p:extLst>
      <p:ext uri="{BB962C8B-B14F-4D97-AF65-F5344CB8AC3E}">
        <p14:creationId xmlns:p14="http://schemas.microsoft.com/office/powerpoint/2010/main" val="17020231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04664"/>
            <a:ext cx="8280920" cy="4524315"/>
          </a:xfrm>
          <a:prstGeom prst="rect">
            <a:avLst/>
          </a:prstGeom>
        </p:spPr>
        <p:txBody>
          <a:bodyPr wrap="square">
            <a:spAutoFit/>
          </a:bodyPr>
          <a:lstStyle/>
          <a:p>
            <a:r>
              <a:rPr lang="es-ES" dirty="0"/>
              <a:t>La </a:t>
            </a:r>
            <a:r>
              <a:rPr lang="es-ES" sz="2400" dirty="0">
                <a:solidFill>
                  <a:srgbClr val="FF0000"/>
                </a:solidFill>
              </a:rPr>
              <a:t>ELECTROMETALURGIA</a:t>
            </a:r>
            <a:r>
              <a:rPr lang="es-ES" dirty="0"/>
              <a:t> consiste en la producción de depósitos </a:t>
            </a:r>
            <a:r>
              <a:rPr lang="es-ES" dirty="0" smtClean="0"/>
              <a:t>metálicos mediante </a:t>
            </a:r>
            <a:r>
              <a:rPr lang="es-ES" dirty="0"/>
              <a:t>la aplicación de la ENERGIA ELECTRICA.</a:t>
            </a:r>
          </a:p>
          <a:p>
            <a:endParaRPr lang="es-ES" dirty="0" smtClean="0"/>
          </a:p>
          <a:p>
            <a:r>
              <a:rPr lang="es-ES" dirty="0" smtClean="0"/>
              <a:t>Se </a:t>
            </a:r>
            <a:r>
              <a:rPr lang="es-ES" dirty="0"/>
              <a:t>distingue </a:t>
            </a:r>
            <a:r>
              <a:rPr lang="es-ES" dirty="0" smtClean="0"/>
              <a:t>:</a:t>
            </a:r>
          </a:p>
          <a:p>
            <a:endParaRPr lang="es-ES" dirty="0"/>
          </a:p>
          <a:p>
            <a:r>
              <a:rPr lang="es-ES" dirty="0"/>
              <a:t>• La </a:t>
            </a:r>
            <a:r>
              <a:rPr lang="es-ES" sz="2400" i="1" dirty="0">
                <a:solidFill>
                  <a:srgbClr val="FF3399"/>
                </a:solidFill>
              </a:rPr>
              <a:t>electrometalurgia en solución acuosa </a:t>
            </a:r>
            <a:r>
              <a:rPr lang="es-ES" dirty="0"/>
              <a:t>:</a:t>
            </a:r>
          </a:p>
          <a:p>
            <a:r>
              <a:rPr lang="es-ES" dirty="0" smtClean="0"/>
              <a:t>	Aplicada </a:t>
            </a:r>
            <a:r>
              <a:rPr lang="es-ES" dirty="0"/>
              <a:t>fundamentalmente a la producción de Cu, Zn, Ni, Co, Pb, </a:t>
            </a:r>
            <a:r>
              <a:rPr lang="es-ES" dirty="0" smtClean="0"/>
              <a:t>	Ag</a:t>
            </a:r>
            <a:r>
              <a:rPr lang="es-ES" dirty="0"/>
              <a:t>, Au </a:t>
            </a:r>
            <a:r>
              <a:rPr lang="es-ES" dirty="0" smtClean="0"/>
              <a:t>y otros </a:t>
            </a:r>
            <a:r>
              <a:rPr lang="es-ES" dirty="0"/>
              <a:t>metales menores ( Cd, Cr, Mn, Ga, Ti, Te </a:t>
            </a:r>
            <a:r>
              <a:rPr lang="es-ES" dirty="0" smtClean="0"/>
              <a:t>).</a:t>
            </a:r>
          </a:p>
          <a:p>
            <a:r>
              <a:rPr lang="es-ES" dirty="0" smtClean="0"/>
              <a:t>		</a:t>
            </a:r>
            <a:r>
              <a:rPr lang="es-ES" dirty="0" err="1" smtClean="0"/>
              <a:t>Tª</a:t>
            </a:r>
            <a:r>
              <a:rPr lang="es-ES" dirty="0" smtClean="0"/>
              <a:t> . 40-60-90ºC</a:t>
            </a:r>
            <a:endParaRPr lang="es-ES" dirty="0"/>
          </a:p>
          <a:p>
            <a:endParaRPr lang="es-ES" dirty="0"/>
          </a:p>
          <a:p>
            <a:r>
              <a:rPr lang="es-ES" dirty="0"/>
              <a:t>• La </a:t>
            </a:r>
            <a:r>
              <a:rPr lang="es-ES" sz="2400" i="1" dirty="0">
                <a:solidFill>
                  <a:srgbClr val="FF3399"/>
                </a:solidFill>
              </a:rPr>
              <a:t>electrometalurgia en sales fundidas </a:t>
            </a:r>
            <a:r>
              <a:rPr lang="es-ES" dirty="0"/>
              <a:t>:</a:t>
            </a:r>
          </a:p>
          <a:p>
            <a:r>
              <a:rPr lang="es-ES" dirty="0" smtClean="0"/>
              <a:t>	Aplicada </a:t>
            </a:r>
            <a:r>
              <a:rPr lang="es-ES" dirty="0"/>
              <a:t>principalmente a la producción de Al, Li, Mg, </a:t>
            </a:r>
            <a:r>
              <a:rPr lang="es-ES" dirty="0" err="1"/>
              <a:t>Na</a:t>
            </a:r>
            <a:r>
              <a:rPr lang="es-ES" dirty="0"/>
              <a:t>, K y otros </a:t>
            </a:r>
            <a:r>
              <a:rPr lang="es-ES" dirty="0" smtClean="0"/>
              <a:t>	metales</a:t>
            </a:r>
            <a:r>
              <a:rPr lang="es-ES" dirty="0"/>
              <a:t> </a:t>
            </a:r>
            <a:r>
              <a:rPr lang="es-ES" dirty="0" smtClean="0"/>
              <a:t>menores </a:t>
            </a:r>
            <a:r>
              <a:rPr lang="es-ES" dirty="0"/>
              <a:t>(Tierras raras, Ti, V, W, Zr, Th</a:t>
            </a:r>
            <a:r>
              <a:rPr lang="es-ES" dirty="0" smtClean="0"/>
              <a:t>).</a:t>
            </a:r>
          </a:p>
          <a:p>
            <a:r>
              <a:rPr lang="es-ES" dirty="0"/>
              <a:t>	</a:t>
            </a:r>
            <a:r>
              <a:rPr lang="es-ES" dirty="0" smtClean="0"/>
              <a:t>	</a:t>
            </a:r>
            <a:r>
              <a:rPr lang="es-ES" dirty="0" err="1"/>
              <a:t>Tª</a:t>
            </a:r>
            <a:r>
              <a:rPr lang="es-ES" dirty="0"/>
              <a:t> . </a:t>
            </a:r>
            <a:r>
              <a:rPr lang="es-ES" dirty="0" smtClean="0"/>
              <a:t>400 ºC li; 970 ºC Al</a:t>
            </a:r>
            <a:endParaRPr lang="es-ES" dirty="0"/>
          </a:p>
          <a:p>
            <a:endParaRPr lang="es-ES" dirty="0"/>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
        <p:nvSpPr>
          <p:cNvPr id="6" name="5 Rectángulo"/>
          <p:cNvSpPr/>
          <p:nvPr/>
        </p:nvSpPr>
        <p:spPr>
          <a:xfrm>
            <a:off x="2214546" y="4857760"/>
            <a:ext cx="5286412" cy="1200329"/>
          </a:xfrm>
          <a:prstGeom prst="rect">
            <a:avLst/>
          </a:prstGeom>
          <a:solidFill>
            <a:schemeClr val="accent3">
              <a:lumMod val="40000"/>
              <a:lumOff val="60000"/>
            </a:schemeClr>
          </a:solidFill>
        </p:spPr>
        <p:txBody>
          <a:bodyPr wrap="square">
            <a:spAutoFit/>
          </a:bodyPr>
          <a:lstStyle/>
          <a:p>
            <a:pPr>
              <a:lnSpc>
                <a:spcPct val="80000"/>
              </a:lnSpc>
              <a:buFontTx/>
              <a:buNone/>
            </a:pPr>
            <a:r>
              <a:rPr lang="es-ES" b="1" dirty="0" smtClean="0"/>
              <a:t>Las sales fundidas se componen sólo de iones, mientras que las soluciones también contienen un solvente, luego las sales fundidas son más conductoras (</a:t>
            </a:r>
            <a:r>
              <a:rPr lang="es-ES" b="1" dirty="0" smtClean="0">
                <a:sym typeface="Symbol" pitchFamily="18" charset="2"/>
              </a:rPr>
              <a:t> 8 veces más que las soluciones acuosas concentradas)</a:t>
            </a:r>
          </a:p>
        </p:txBody>
      </p:sp>
    </p:spTree>
    <p:extLst>
      <p:ext uri="{BB962C8B-B14F-4D97-AF65-F5344CB8AC3E}">
        <p14:creationId xmlns:p14="http://schemas.microsoft.com/office/powerpoint/2010/main" val="28870652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4294967295"/>
          </p:nvPr>
        </p:nvSpPr>
        <p:spPr>
          <a:xfrm>
            <a:off x="232036" y="476672"/>
            <a:ext cx="8424936" cy="4114800"/>
          </a:xfrm>
          <a:prstGeom prst="rect">
            <a:avLst/>
          </a:prstGeom>
        </p:spPr>
        <p:txBody>
          <a:bodyPr>
            <a:normAutofit/>
          </a:bodyPr>
          <a:lstStyle/>
          <a:p>
            <a:r>
              <a:rPr lang="es-ES_tradnl" b="1" u="sng" dirty="0"/>
              <a:t>Reacciones espontáneas</a:t>
            </a:r>
            <a:r>
              <a:rPr lang="es-ES_tradnl" dirty="0"/>
              <a:t> </a:t>
            </a:r>
            <a:r>
              <a:rPr lang="es-ES_tradnl" dirty="0" smtClean="0"/>
              <a:t>se </a:t>
            </a:r>
            <a:r>
              <a:rPr lang="es-ES_tradnl" dirty="0"/>
              <a:t>produce </a:t>
            </a:r>
            <a:r>
              <a:rPr lang="es-ES_tradnl" dirty="0" smtClean="0"/>
              <a:t>energía eléctrica </a:t>
            </a:r>
          </a:p>
          <a:p>
            <a:pPr marL="45720" indent="0">
              <a:buNone/>
            </a:pPr>
            <a:r>
              <a:rPr lang="es-ES_tradnl" dirty="0" smtClean="0"/>
              <a:t>a </a:t>
            </a:r>
            <a:r>
              <a:rPr lang="es-ES_tradnl" dirty="0"/>
              <a:t>partir de la energía liberada en </a:t>
            </a:r>
            <a:r>
              <a:rPr lang="es-ES_tradnl" dirty="0" smtClean="0"/>
              <a:t>una </a:t>
            </a:r>
            <a:r>
              <a:rPr lang="es-ES_tradnl" dirty="0"/>
              <a:t>reacción </a:t>
            </a:r>
            <a:r>
              <a:rPr lang="es-ES_tradnl" dirty="0" smtClean="0"/>
              <a:t>química</a:t>
            </a:r>
            <a:endParaRPr lang="es-ES_tradnl" dirty="0"/>
          </a:p>
          <a:p>
            <a:pPr>
              <a:buFont typeface="Monotype Sorts" pitchFamily="2" charset="2"/>
              <a:buNone/>
            </a:pPr>
            <a:r>
              <a:rPr lang="es-ES_tradnl" dirty="0"/>
              <a:t>	</a:t>
            </a:r>
            <a:r>
              <a:rPr lang="es-ES_tradnl" sz="2400" dirty="0" smtClean="0">
                <a:solidFill>
                  <a:srgbClr val="FF0000"/>
                </a:solidFill>
              </a:rPr>
              <a:t>Electrólisis</a:t>
            </a:r>
            <a:endParaRPr lang="es-ES_tradnl" sz="2800" dirty="0">
              <a:solidFill>
                <a:srgbClr val="FF6600"/>
              </a:solidFill>
            </a:endParaRPr>
          </a:p>
          <a:p>
            <a:r>
              <a:rPr lang="es-ES_tradnl" b="1" u="sng" dirty="0"/>
              <a:t>Reacciones no </a:t>
            </a:r>
            <a:r>
              <a:rPr lang="es-ES_tradnl" b="1" u="sng" dirty="0" smtClean="0"/>
              <a:t>espontáneas</a:t>
            </a:r>
          </a:p>
          <a:p>
            <a:pPr marL="45720" indent="0">
              <a:buNone/>
            </a:pPr>
            <a:r>
              <a:rPr lang="es-ES_tradnl" dirty="0" smtClean="0"/>
              <a:t> </a:t>
            </a:r>
            <a:r>
              <a:rPr lang="es-ES_tradnl" sz="1800" dirty="0" smtClean="0"/>
              <a:t>se </a:t>
            </a:r>
            <a:r>
              <a:rPr lang="es-ES_tradnl" sz="1800" dirty="0"/>
              <a:t>producen sustancias químicas </a:t>
            </a:r>
            <a:endParaRPr lang="es-ES_tradnl" sz="1800" dirty="0" smtClean="0"/>
          </a:p>
          <a:p>
            <a:pPr marL="45720" indent="0">
              <a:buNone/>
            </a:pPr>
            <a:r>
              <a:rPr lang="es-ES_tradnl" sz="1800" dirty="0" smtClean="0"/>
              <a:t>a </a:t>
            </a:r>
            <a:r>
              <a:rPr lang="es-ES_tradnl" sz="1800" dirty="0"/>
              <a:t>partir de energía eléctrica </a:t>
            </a:r>
            <a:r>
              <a:rPr lang="es-ES_tradnl" sz="1800" dirty="0" smtClean="0"/>
              <a:t>suministrada</a:t>
            </a:r>
            <a:r>
              <a:rPr lang="es-ES_tradnl" dirty="0" smtClean="0"/>
              <a:t> </a:t>
            </a:r>
            <a:r>
              <a:rPr lang="es-ES_tradnl" dirty="0"/>
              <a:t>		</a:t>
            </a:r>
            <a:r>
              <a:rPr lang="es-ES_tradnl" b="1" dirty="0">
                <a:solidFill>
                  <a:schemeClr val="accent1"/>
                </a:solidFill>
                <a:effectLst>
                  <a:outerShdw blurRad="38100" dist="38100" dir="2700000" algn="tl">
                    <a:srgbClr val="000000"/>
                  </a:outerShdw>
                </a:effectLst>
              </a:rPr>
              <a:t> 	</a:t>
            </a:r>
            <a:endParaRPr lang="es-ES_tradnl" sz="3200" b="1" dirty="0">
              <a:solidFill>
                <a:srgbClr val="FF6600"/>
              </a:solidFill>
            </a:endParaRPr>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227330" name="Picture 2"/>
          <p:cNvPicPr>
            <a:picLocks noChangeAspect="1" noChangeArrowheads="1"/>
          </p:cNvPicPr>
          <p:nvPr/>
        </p:nvPicPr>
        <p:blipFill>
          <a:blip r:embed="rId2"/>
          <a:srcRect/>
          <a:stretch>
            <a:fillRect/>
          </a:stretch>
        </p:blipFill>
        <p:spPr bwMode="auto">
          <a:xfrm>
            <a:off x="7865921" y="72374"/>
            <a:ext cx="1099500" cy="1356829"/>
          </a:xfrm>
          <a:prstGeom prst="rect">
            <a:avLst/>
          </a:prstGeom>
          <a:noFill/>
          <a:ln w="9525">
            <a:noFill/>
            <a:miter lim="800000"/>
            <a:headEnd/>
            <a:tailEnd/>
          </a:ln>
          <a:effectLst/>
        </p:spPr>
      </p:pic>
      <p:pic>
        <p:nvPicPr>
          <p:cNvPr id="227334" name="Picture 6" descr="Ilustración de electrorrefinación del cobre"/>
          <p:cNvPicPr>
            <a:picLocks noChangeAspect="1" noChangeArrowheads="1"/>
          </p:cNvPicPr>
          <p:nvPr/>
        </p:nvPicPr>
        <p:blipFill>
          <a:blip r:embed="rId3"/>
          <a:srcRect/>
          <a:stretch>
            <a:fillRect/>
          </a:stretch>
        </p:blipFill>
        <p:spPr bwMode="auto">
          <a:xfrm>
            <a:off x="5572132" y="4429132"/>
            <a:ext cx="2643206" cy="2072273"/>
          </a:xfrm>
          <a:prstGeom prst="rect">
            <a:avLst/>
          </a:prstGeom>
          <a:noFill/>
        </p:spPr>
      </p:pic>
      <p:pic>
        <p:nvPicPr>
          <p:cNvPr id="202753" name="Picture 1"/>
          <p:cNvPicPr>
            <a:picLocks noChangeAspect="1" noChangeArrowheads="1"/>
          </p:cNvPicPr>
          <p:nvPr/>
        </p:nvPicPr>
        <p:blipFill>
          <a:blip r:embed="rId4"/>
          <a:srcRect/>
          <a:stretch>
            <a:fillRect/>
          </a:stretch>
        </p:blipFill>
        <p:spPr bwMode="auto">
          <a:xfrm>
            <a:off x="5036363" y="4283697"/>
            <a:ext cx="3929058" cy="2449171"/>
          </a:xfrm>
          <a:prstGeom prst="rect">
            <a:avLst/>
          </a:prstGeom>
          <a:noFill/>
          <a:ln w="9525">
            <a:noFill/>
            <a:miter lim="800000"/>
            <a:headEnd/>
            <a:tailEnd/>
          </a:ln>
          <a:effectLst/>
        </p:spPr>
      </p:pic>
      <p:pic>
        <p:nvPicPr>
          <p:cNvPr id="202754" name="Picture 2"/>
          <p:cNvPicPr>
            <a:picLocks noChangeAspect="1" noChangeArrowheads="1"/>
          </p:cNvPicPr>
          <p:nvPr/>
        </p:nvPicPr>
        <p:blipFill>
          <a:blip r:embed="rId5"/>
          <a:srcRect/>
          <a:stretch>
            <a:fillRect/>
          </a:stretch>
        </p:blipFill>
        <p:spPr bwMode="auto">
          <a:xfrm>
            <a:off x="239735" y="3825074"/>
            <a:ext cx="4398192" cy="2535203"/>
          </a:xfrm>
          <a:prstGeom prst="rect">
            <a:avLst/>
          </a:prstGeom>
          <a:noFill/>
          <a:ln w="9525">
            <a:noFill/>
            <a:miter lim="800000"/>
            <a:headEnd/>
            <a:tailEnd/>
          </a:ln>
          <a:effectLst/>
        </p:spPr>
      </p:pic>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0399" y="1471456"/>
            <a:ext cx="3677957" cy="235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9377" y="3429000"/>
            <a:ext cx="19812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39735" y="80953"/>
            <a:ext cx="2119491" cy="461665"/>
          </a:xfrm>
          <a:prstGeom prst="rect">
            <a:avLst/>
          </a:prstGeom>
        </p:spPr>
        <p:txBody>
          <a:bodyPr wrap="none">
            <a:spAutoFit/>
          </a:bodyPr>
          <a:lstStyle/>
          <a:p>
            <a:r>
              <a:rPr lang="es-ES" sz="2400" dirty="0">
                <a:solidFill>
                  <a:srgbClr val="FF0000"/>
                </a:solidFill>
              </a:rPr>
              <a:t>Pilas voltaicas</a:t>
            </a:r>
          </a:p>
        </p:txBody>
      </p:sp>
    </p:spTree>
    <p:extLst>
      <p:ext uri="{BB962C8B-B14F-4D97-AF65-F5344CB8AC3E}">
        <p14:creationId xmlns:p14="http://schemas.microsoft.com/office/powerpoint/2010/main" val="8600805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Oval 4"/>
          <p:cNvSpPr>
            <a:spLocks noChangeArrowheads="1"/>
          </p:cNvSpPr>
          <p:nvPr/>
        </p:nvSpPr>
        <p:spPr bwMode="auto">
          <a:xfrm>
            <a:off x="1768734" y="1404716"/>
            <a:ext cx="3657600" cy="3657600"/>
          </a:xfrm>
          <a:prstGeom prst="ellipse">
            <a:avLst/>
          </a:prstGeom>
          <a:solidFill>
            <a:srgbClr val="FFFF00">
              <a:alpha val="50000"/>
            </a:srgb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ltLang="es-ES"/>
          </a:p>
        </p:txBody>
      </p:sp>
      <p:sp>
        <p:nvSpPr>
          <p:cNvPr id="77829" name="Oval 5"/>
          <p:cNvSpPr>
            <a:spLocks noChangeArrowheads="1"/>
          </p:cNvSpPr>
          <p:nvPr/>
        </p:nvSpPr>
        <p:spPr bwMode="auto">
          <a:xfrm>
            <a:off x="3749934" y="1404716"/>
            <a:ext cx="3657600" cy="3657600"/>
          </a:xfrm>
          <a:prstGeom prst="ellipse">
            <a:avLst/>
          </a:prstGeom>
          <a:solidFill>
            <a:schemeClr val="accent1">
              <a:alpha val="50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ltLang="es-ES"/>
          </a:p>
        </p:txBody>
      </p:sp>
      <p:sp>
        <p:nvSpPr>
          <p:cNvPr id="77830" name="Text Box 6"/>
          <p:cNvSpPr txBox="1">
            <a:spLocks noChangeArrowheads="1"/>
          </p:cNvSpPr>
          <p:nvPr/>
        </p:nvSpPr>
        <p:spPr bwMode="auto">
          <a:xfrm>
            <a:off x="1224221" y="870134"/>
            <a:ext cx="2068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3200" dirty="0" err="1">
                <a:solidFill>
                  <a:srgbClr val="3333FF"/>
                </a:solidFill>
              </a:rPr>
              <a:t>galvánicas</a:t>
            </a:r>
            <a:endParaRPr lang="en-US" altLang="es-ES" sz="3200" dirty="0">
              <a:solidFill>
                <a:srgbClr val="3333FF"/>
              </a:solidFill>
            </a:endParaRPr>
          </a:p>
        </p:txBody>
      </p:sp>
      <p:sp>
        <p:nvSpPr>
          <p:cNvPr id="77831" name="Text Box 7"/>
          <p:cNvSpPr txBox="1">
            <a:spLocks noChangeArrowheads="1"/>
          </p:cNvSpPr>
          <p:nvPr/>
        </p:nvSpPr>
        <p:spPr bwMode="auto">
          <a:xfrm>
            <a:off x="5754688" y="904875"/>
            <a:ext cx="269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3200" dirty="0" err="1">
                <a:solidFill>
                  <a:srgbClr val="3333FF"/>
                </a:solidFill>
              </a:rPr>
              <a:t>electrolíticas</a:t>
            </a:r>
            <a:endParaRPr lang="en-US" altLang="es-ES" sz="3200" dirty="0">
              <a:solidFill>
                <a:srgbClr val="3333FF"/>
              </a:solidFill>
            </a:endParaRPr>
          </a:p>
        </p:txBody>
      </p:sp>
      <p:sp>
        <p:nvSpPr>
          <p:cNvPr id="77832" name="Text Box 8"/>
          <p:cNvSpPr txBox="1">
            <a:spLocks noChangeArrowheads="1"/>
          </p:cNvSpPr>
          <p:nvPr/>
        </p:nvSpPr>
        <p:spPr bwMode="auto">
          <a:xfrm>
            <a:off x="5426334" y="1709516"/>
            <a:ext cx="182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s-ES">
                <a:solidFill>
                  <a:srgbClr val="009900"/>
                </a:solidFill>
              </a:rPr>
              <a:t>Necesita una fuente de poder</a:t>
            </a:r>
          </a:p>
        </p:txBody>
      </p:sp>
      <p:sp>
        <p:nvSpPr>
          <p:cNvPr id="77833" name="Text Box 9"/>
          <p:cNvSpPr txBox="1">
            <a:spLocks noChangeArrowheads="1"/>
          </p:cNvSpPr>
          <p:nvPr/>
        </p:nvSpPr>
        <p:spPr bwMode="auto">
          <a:xfrm>
            <a:off x="3753109" y="2242916"/>
            <a:ext cx="1695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rgbClr val="3333FF"/>
                </a:solidFill>
              </a:rPr>
              <a:t>dos</a:t>
            </a:r>
          </a:p>
          <a:p>
            <a:r>
              <a:rPr lang="en-US" altLang="es-ES">
                <a:solidFill>
                  <a:srgbClr val="3333FF"/>
                </a:solidFill>
              </a:rPr>
              <a:t>electrodos</a:t>
            </a:r>
          </a:p>
        </p:txBody>
      </p:sp>
      <p:sp>
        <p:nvSpPr>
          <p:cNvPr id="77834" name="Text Box 10"/>
          <p:cNvSpPr txBox="1">
            <a:spLocks noChangeArrowheads="1"/>
          </p:cNvSpPr>
          <p:nvPr/>
        </p:nvSpPr>
        <p:spPr bwMode="auto">
          <a:xfrm>
            <a:off x="2325171" y="1744847"/>
            <a:ext cx="1676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s-ES">
                <a:solidFill>
                  <a:srgbClr val="FF0000"/>
                </a:solidFill>
              </a:rPr>
              <a:t>Genera corriente eléctrica</a:t>
            </a:r>
          </a:p>
        </p:txBody>
      </p:sp>
      <p:sp>
        <p:nvSpPr>
          <p:cNvPr id="77835" name="Text Box 11"/>
          <p:cNvSpPr txBox="1">
            <a:spLocks noChangeArrowheads="1"/>
          </p:cNvSpPr>
          <p:nvPr/>
        </p:nvSpPr>
        <p:spPr bwMode="auto">
          <a:xfrm>
            <a:off x="1921134" y="3004916"/>
            <a:ext cx="1598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FF0000"/>
                </a:solidFill>
              </a:rPr>
              <a:t>ánodo (-)</a:t>
            </a:r>
          </a:p>
          <a:p>
            <a:pPr algn="l"/>
            <a:r>
              <a:rPr lang="en-US" altLang="es-ES">
                <a:solidFill>
                  <a:srgbClr val="FF0000"/>
                </a:solidFill>
              </a:rPr>
              <a:t>cátodo (+)</a:t>
            </a:r>
          </a:p>
        </p:txBody>
      </p:sp>
      <p:sp>
        <p:nvSpPr>
          <p:cNvPr id="77836" name="Text Box 12"/>
          <p:cNvSpPr txBox="1">
            <a:spLocks noChangeArrowheads="1"/>
          </p:cNvSpPr>
          <p:nvPr/>
        </p:nvSpPr>
        <p:spPr bwMode="auto">
          <a:xfrm>
            <a:off x="5502534" y="3004916"/>
            <a:ext cx="1579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009900"/>
                </a:solidFill>
              </a:rPr>
              <a:t>ánodo (+)</a:t>
            </a:r>
          </a:p>
          <a:p>
            <a:pPr algn="l"/>
            <a:r>
              <a:rPr lang="en-US" altLang="es-ES">
                <a:solidFill>
                  <a:srgbClr val="009900"/>
                </a:solidFill>
              </a:rPr>
              <a:t>cátodo (-)</a:t>
            </a:r>
          </a:p>
        </p:txBody>
      </p:sp>
      <p:sp>
        <p:nvSpPr>
          <p:cNvPr id="77837" name="Text Box 13"/>
          <p:cNvSpPr txBox="1">
            <a:spLocks noChangeArrowheads="1"/>
          </p:cNvSpPr>
          <p:nvPr/>
        </p:nvSpPr>
        <p:spPr bwMode="auto">
          <a:xfrm>
            <a:off x="2149734" y="3995516"/>
            <a:ext cx="202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FF0000"/>
                </a:solidFill>
              </a:rPr>
              <a:t>Puente salino</a:t>
            </a:r>
          </a:p>
        </p:txBody>
      </p:sp>
      <p:sp>
        <p:nvSpPr>
          <p:cNvPr id="77838" name="Text Box 14"/>
          <p:cNvSpPr txBox="1">
            <a:spLocks noChangeArrowheads="1"/>
          </p:cNvSpPr>
          <p:nvPr/>
        </p:nvSpPr>
        <p:spPr bwMode="auto">
          <a:xfrm>
            <a:off x="4054734" y="3995516"/>
            <a:ext cx="1716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3333FF"/>
                </a:solidFill>
              </a:rPr>
              <a:t>recipiente </a:t>
            </a:r>
          </a:p>
        </p:txBody>
      </p:sp>
      <p:sp>
        <p:nvSpPr>
          <p:cNvPr id="77839" name="Text Box 15"/>
          <p:cNvSpPr txBox="1">
            <a:spLocks noChangeArrowheads="1"/>
          </p:cNvSpPr>
          <p:nvPr/>
        </p:nvSpPr>
        <p:spPr bwMode="auto">
          <a:xfrm>
            <a:off x="3673734" y="3081116"/>
            <a:ext cx="1844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a:solidFill>
                  <a:srgbClr val="3333FF"/>
                </a:solidFill>
              </a:rPr>
              <a:t>Medio conductor</a:t>
            </a:r>
          </a:p>
        </p:txBody>
      </p:sp>
      <p:sp>
        <p:nvSpPr>
          <p:cNvPr id="77840" name="Text Box 16"/>
          <p:cNvSpPr txBox="1">
            <a:spLocks noChangeArrowheads="1"/>
          </p:cNvSpPr>
          <p:nvPr/>
        </p:nvSpPr>
        <p:spPr bwMode="auto">
          <a:xfrm>
            <a:off x="228600" y="325438"/>
            <a:ext cx="8208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3200" dirty="0" err="1">
                <a:solidFill>
                  <a:schemeClr val="accent2"/>
                </a:solidFill>
              </a:rPr>
              <a:t>Comparación</a:t>
            </a:r>
            <a:r>
              <a:rPr lang="en-US" altLang="es-ES" sz="3200" dirty="0">
                <a:solidFill>
                  <a:schemeClr val="accent2"/>
                </a:solidFill>
              </a:rPr>
              <a:t> de </a:t>
            </a:r>
            <a:r>
              <a:rPr lang="en-US" altLang="es-ES" sz="3200" dirty="0" err="1">
                <a:solidFill>
                  <a:schemeClr val="accent2"/>
                </a:solidFill>
              </a:rPr>
              <a:t>las</a:t>
            </a:r>
            <a:r>
              <a:rPr lang="en-US" altLang="es-ES" sz="3200" dirty="0">
                <a:solidFill>
                  <a:schemeClr val="accent2"/>
                </a:solidFill>
              </a:rPr>
              <a:t> </a:t>
            </a:r>
            <a:r>
              <a:rPr lang="en-US" altLang="es-ES" sz="3200" dirty="0" err="1">
                <a:solidFill>
                  <a:schemeClr val="accent2"/>
                </a:solidFill>
              </a:rPr>
              <a:t>Celdas</a:t>
            </a:r>
            <a:r>
              <a:rPr lang="en-US" altLang="es-ES" sz="3200" dirty="0">
                <a:solidFill>
                  <a:schemeClr val="accent2"/>
                </a:solidFill>
              </a:rPr>
              <a:t> </a:t>
            </a:r>
            <a:r>
              <a:rPr lang="en-US" altLang="es-ES" sz="3200" dirty="0" err="1">
                <a:solidFill>
                  <a:schemeClr val="accent2"/>
                </a:solidFill>
              </a:rPr>
              <a:t>Electroquímicas</a:t>
            </a:r>
            <a:endParaRPr lang="en-US" altLang="es-ES" sz="3200" dirty="0">
              <a:solidFill>
                <a:schemeClr val="accent2"/>
              </a:solidFill>
            </a:endParaRPr>
          </a:p>
        </p:txBody>
      </p:sp>
      <p:sp>
        <p:nvSpPr>
          <p:cNvPr id="77841" name="Text Box 17"/>
          <p:cNvSpPr txBox="1">
            <a:spLocks noChangeArrowheads="1"/>
          </p:cNvSpPr>
          <p:nvPr/>
        </p:nvSpPr>
        <p:spPr bwMode="auto">
          <a:xfrm>
            <a:off x="3140334" y="4533679"/>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FF0000"/>
                </a:solidFill>
                <a:latin typeface="Symbol" pitchFamily="18" charset="2"/>
              </a:rPr>
              <a:t>D</a:t>
            </a:r>
            <a:r>
              <a:rPr lang="en-US" altLang="es-ES">
                <a:solidFill>
                  <a:srgbClr val="FF0000"/>
                </a:solidFill>
              </a:rPr>
              <a:t>G &lt; 0</a:t>
            </a:r>
          </a:p>
        </p:txBody>
      </p:sp>
      <p:sp>
        <p:nvSpPr>
          <p:cNvPr id="77842" name="Text Box 18"/>
          <p:cNvSpPr txBox="1">
            <a:spLocks noChangeArrowheads="1"/>
          </p:cNvSpPr>
          <p:nvPr/>
        </p:nvSpPr>
        <p:spPr bwMode="auto">
          <a:xfrm>
            <a:off x="5350134" y="4305079"/>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009900"/>
                </a:solidFill>
                <a:latin typeface="Symbol" pitchFamily="18" charset="2"/>
              </a:rPr>
              <a:t>D</a:t>
            </a:r>
            <a:r>
              <a:rPr lang="en-US" altLang="es-ES">
                <a:solidFill>
                  <a:srgbClr val="009900"/>
                </a:solidFill>
              </a:rPr>
              <a:t>G &gt; 0</a:t>
            </a:r>
          </a:p>
        </p:txBody>
      </p:sp>
      <p:sp>
        <p:nvSpPr>
          <p:cNvPr id="2" name="1 Rectángulo"/>
          <p:cNvSpPr/>
          <p:nvPr/>
        </p:nvSpPr>
        <p:spPr>
          <a:xfrm>
            <a:off x="439376" y="5257562"/>
            <a:ext cx="8496944" cy="1600438"/>
          </a:xfrm>
          <a:prstGeom prst="rect">
            <a:avLst/>
          </a:prstGeom>
        </p:spPr>
        <p:txBody>
          <a:bodyPr wrap="square">
            <a:spAutoFit/>
          </a:bodyPr>
          <a:lstStyle/>
          <a:p>
            <a:r>
              <a:rPr lang="es-ES" sz="1400" dirty="0"/>
              <a:t>Para que la corriente eléctrica pueda circular entre los dos electrodos de una celda de electrólisis (ánodo + y cátodo -), una vez sumergidos en la solución acuosa, es necesario que dicha solución contenga cargas eléctricas (iones). La solución que permite así el paso de la corriente eléctrica, se denomina electrólito.</a:t>
            </a:r>
          </a:p>
          <a:p>
            <a:r>
              <a:rPr lang="es-ES" sz="1400" dirty="0"/>
              <a:t>Es necesario además, que la solución acuosa aporte, por una parte, especies químicas capaces de reaccionar químicamente con los electrones del cátodo, y otras que reaccionen generándolos en el ánodo.</a:t>
            </a:r>
          </a:p>
        </p:txBody>
      </p:sp>
    </p:spTree>
    <p:extLst>
      <p:ext uri="{BB962C8B-B14F-4D97-AF65-F5344CB8AC3E}">
        <p14:creationId xmlns:p14="http://schemas.microsoft.com/office/powerpoint/2010/main" val="2770326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 calcmode="lin" valueType="num">
                                      <p:cBhvr>
                                        <p:cTn id="7" dur="500" fill="hold"/>
                                        <p:tgtEl>
                                          <p:spTgt spid="77833"/>
                                        </p:tgtEl>
                                        <p:attrNameLst>
                                          <p:attrName>ppt_w</p:attrName>
                                        </p:attrNameLst>
                                      </p:cBhvr>
                                      <p:tavLst>
                                        <p:tav tm="0">
                                          <p:val>
                                            <p:fltVal val="0"/>
                                          </p:val>
                                        </p:tav>
                                        <p:tav tm="100000">
                                          <p:val>
                                            <p:strVal val="#ppt_w"/>
                                          </p:val>
                                        </p:tav>
                                      </p:tavLst>
                                    </p:anim>
                                    <p:anim calcmode="lin" valueType="num">
                                      <p:cBhvr>
                                        <p:cTn id="8" dur="500" fill="hold"/>
                                        <p:tgtEl>
                                          <p:spTgt spid="77833"/>
                                        </p:tgtEl>
                                        <p:attrNameLst>
                                          <p:attrName>ppt_h</p:attrName>
                                        </p:attrNameLst>
                                      </p:cBhvr>
                                      <p:tavLst>
                                        <p:tav tm="0">
                                          <p:val>
                                            <p:fltVal val="0"/>
                                          </p:val>
                                        </p:tav>
                                        <p:tav tm="100000">
                                          <p:val>
                                            <p:strVal val="#ppt_h"/>
                                          </p:val>
                                        </p:tav>
                                      </p:tavLst>
                                    </p:anim>
                                    <p:animEffect transition="in" filter="fade">
                                      <p:cBhvr>
                                        <p:cTn id="9" dur="500"/>
                                        <p:tgtEl>
                                          <p:spTgt spid="778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7839"/>
                                        </p:tgtEl>
                                        <p:attrNameLst>
                                          <p:attrName>style.visibility</p:attrName>
                                        </p:attrNameLst>
                                      </p:cBhvr>
                                      <p:to>
                                        <p:strVal val="visible"/>
                                      </p:to>
                                    </p:set>
                                    <p:anim calcmode="lin" valueType="num">
                                      <p:cBhvr>
                                        <p:cTn id="14" dur="500" fill="hold"/>
                                        <p:tgtEl>
                                          <p:spTgt spid="77839"/>
                                        </p:tgtEl>
                                        <p:attrNameLst>
                                          <p:attrName>ppt_w</p:attrName>
                                        </p:attrNameLst>
                                      </p:cBhvr>
                                      <p:tavLst>
                                        <p:tav tm="0">
                                          <p:val>
                                            <p:fltVal val="0"/>
                                          </p:val>
                                        </p:tav>
                                        <p:tav tm="100000">
                                          <p:val>
                                            <p:strVal val="#ppt_w"/>
                                          </p:val>
                                        </p:tav>
                                      </p:tavLst>
                                    </p:anim>
                                    <p:anim calcmode="lin" valueType="num">
                                      <p:cBhvr>
                                        <p:cTn id="15" dur="500" fill="hold"/>
                                        <p:tgtEl>
                                          <p:spTgt spid="77839"/>
                                        </p:tgtEl>
                                        <p:attrNameLst>
                                          <p:attrName>ppt_h</p:attrName>
                                        </p:attrNameLst>
                                      </p:cBhvr>
                                      <p:tavLst>
                                        <p:tav tm="0">
                                          <p:val>
                                            <p:fltVal val="0"/>
                                          </p:val>
                                        </p:tav>
                                        <p:tav tm="100000">
                                          <p:val>
                                            <p:strVal val="#ppt_h"/>
                                          </p:val>
                                        </p:tav>
                                      </p:tavLst>
                                    </p:anim>
                                    <p:animEffect transition="in" filter="fade">
                                      <p:cBhvr>
                                        <p:cTn id="16" dur="500"/>
                                        <p:tgtEl>
                                          <p:spTgt spid="778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7838"/>
                                        </p:tgtEl>
                                        <p:attrNameLst>
                                          <p:attrName>style.visibility</p:attrName>
                                        </p:attrNameLst>
                                      </p:cBhvr>
                                      <p:to>
                                        <p:strVal val="visible"/>
                                      </p:to>
                                    </p:set>
                                    <p:anim calcmode="lin" valueType="num">
                                      <p:cBhvr>
                                        <p:cTn id="21" dur="500" fill="hold"/>
                                        <p:tgtEl>
                                          <p:spTgt spid="77838"/>
                                        </p:tgtEl>
                                        <p:attrNameLst>
                                          <p:attrName>ppt_w</p:attrName>
                                        </p:attrNameLst>
                                      </p:cBhvr>
                                      <p:tavLst>
                                        <p:tav tm="0">
                                          <p:val>
                                            <p:fltVal val="0"/>
                                          </p:val>
                                        </p:tav>
                                        <p:tav tm="100000">
                                          <p:val>
                                            <p:strVal val="#ppt_w"/>
                                          </p:val>
                                        </p:tav>
                                      </p:tavLst>
                                    </p:anim>
                                    <p:anim calcmode="lin" valueType="num">
                                      <p:cBhvr>
                                        <p:cTn id="22" dur="500" fill="hold"/>
                                        <p:tgtEl>
                                          <p:spTgt spid="77838"/>
                                        </p:tgtEl>
                                        <p:attrNameLst>
                                          <p:attrName>ppt_h</p:attrName>
                                        </p:attrNameLst>
                                      </p:cBhvr>
                                      <p:tavLst>
                                        <p:tav tm="0">
                                          <p:val>
                                            <p:fltVal val="0"/>
                                          </p:val>
                                        </p:tav>
                                        <p:tav tm="100000">
                                          <p:val>
                                            <p:strVal val="#ppt_h"/>
                                          </p:val>
                                        </p:tav>
                                      </p:tavLst>
                                    </p:anim>
                                    <p:animEffect transition="in" filter="fade">
                                      <p:cBhvr>
                                        <p:cTn id="23" dur="500"/>
                                        <p:tgtEl>
                                          <p:spTgt spid="778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7834"/>
                                        </p:tgtEl>
                                        <p:attrNameLst>
                                          <p:attrName>style.visibility</p:attrName>
                                        </p:attrNameLst>
                                      </p:cBhvr>
                                      <p:to>
                                        <p:strVal val="visible"/>
                                      </p:to>
                                    </p:set>
                                    <p:animEffect transition="in" filter="checkerboard(across)">
                                      <p:cBhvr>
                                        <p:cTn id="28" dur="500"/>
                                        <p:tgtEl>
                                          <p:spTgt spid="778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7832"/>
                                        </p:tgtEl>
                                        <p:attrNameLst>
                                          <p:attrName>style.visibility</p:attrName>
                                        </p:attrNameLst>
                                      </p:cBhvr>
                                      <p:to>
                                        <p:strVal val="visible"/>
                                      </p:to>
                                    </p:set>
                                    <p:animEffect transition="in" filter="checkerboard(across)">
                                      <p:cBhvr>
                                        <p:cTn id="33" dur="500"/>
                                        <p:tgtEl>
                                          <p:spTgt spid="7783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7835"/>
                                        </p:tgtEl>
                                        <p:attrNameLst>
                                          <p:attrName>style.visibility</p:attrName>
                                        </p:attrNameLst>
                                      </p:cBhvr>
                                      <p:to>
                                        <p:strVal val="visible"/>
                                      </p:to>
                                    </p:set>
                                    <p:animEffect transition="in" filter="checkerboard(across)">
                                      <p:cBhvr>
                                        <p:cTn id="38" dur="500"/>
                                        <p:tgtEl>
                                          <p:spTgt spid="7783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77836"/>
                                        </p:tgtEl>
                                        <p:attrNameLst>
                                          <p:attrName>style.visibility</p:attrName>
                                        </p:attrNameLst>
                                      </p:cBhvr>
                                      <p:to>
                                        <p:strVal val="visible"/>
                                      </p:to>
                                    </p:set>
                                    <p:animEffect transition="in" filter="checkerboard(across)">
                                      <p:cBhvr>
                                        <p:cTn id="43" dur="500"/>
                                        <p:tgtEl>
                                          <p:spTgt spid="7783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77837"/>
                                        </p:tgtEl>
                                        <p:attrNameLst>
                                          <p:attrName>style.visibility</p:attrName>
                                        </p:attrNameLst>
                                      </p:cBhvr>
                                      <p:to>
                                        <p:strVal val="visible"/>
                                      </p:to>
                                    </p:set>
                                    <p:animEffect transition="in" filter="checkerboard(across)">
                                      <p:cBhvr>
                                        <p:cTn id="48" dur="500"/>
                                        <p:tgtEl>
                                          <p:spTgt spid="7783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7841"/>
                                        </p:tgtEl>
                                        <p:attrNameLst>
                                          <p:attrName>style.visibility</p:attrName>
                                        </p:attrNameLst>
                                      </p:cBhvr>
                                      <p:to>
                                        <p:strVal val="visible"/>
                                      </p:to>
                                    </p:set>
                                    <p:animEffect transition="in" filter="fade">
                                      <p:cBhvr>
                                        <p:cTn id="53" dur="2000"/>
                                        <p:tgtEl>
                                          <p:spTgt spid="778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7842"/>
                                        </p:tgtEl>
                                        <p:attrNameLst>
                                          <p:attrName>style.visibility</p:attrName>
                                        </p:attrNameLst>
                                      </p:cBhvr>
                                      <p:to>
                                        <p:strVal val="visible"/>
                                      </p:to>
                                    </p:set>
                                    <p:animEffect transition="in" filter="fade">
                                      <p:cBhvr>
                                        <p:cTn id="58" dur="2000"/>
                                        <p:tgtEl>
                                          <p:spTgt spid="77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2" grpId="0"/>
      <p:bldP spid="77833" grpId="0"/>
      <p:bldP spid="77834" grpId="0"/>
      <p:bldP spid="77835" grpId="0"/>
      <p:bldP spid="77836" grpId="0"/>
      <p:bldP spid="77837" grpId="0"/>
      <p:bldP spid="77838" grpId="0"/>
      <p:bldP spid="77839" grpId="0"/>
      <p:bldP spid="77841" grpId="0"/>
      <p:bldP spid="7784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548680"/>
            <a:ext cx="8496944" cy="5693866"/>
          </a:xfrm>
          <a:prstGeom prst="rect">
            <a:avLst/>
          </a:prstGeom>
        </p:spPr>
        <p:txBody>
          <a:bodyPr wrap="square">
            <a:spAutoFit/>
          </a:bodyPr>
          <a:lstStyle/>
          <a:p>
            <a:r>
              <a:rPr lang="es-ES" dirty="0"/>
              <a:t>Según el tipo de depósito obtenido, se distinguen los siguientes </a:t>
            </a:r>
            <a:r>
              <a:rPr lang="es-ES" sz="2000" b="1" dirty="0">
                <a:solidFill>
                  <a:srgbClr val="FF0000"/>
                </a:solidFill>
              </a:rPr>
              <a:t>PROCESOS</a:t>
            </a:r>
          </a:p>
          <a:p>
            <a:r>
              <a:rPr lang="es-ES" sz="2000" b="1" dirty="0">
                <a:solidFill>
                  <a:srgbClr val="FF0000"/>
                </a:solidFill>
              </a:rPr>
              <a:t>ELECTROMETALURGICOS </a:t>
            </a:r>
            <a:r>
              <a:rPr lang="es-ES" sz="2000" b="1" dirty="0" smtClean="0">
                <a:solidFill>
                  <a:srgbClr val="FF0000"/>
                </a:solidFill>
              </a:rPr>
              <a:t>:</a:t>
            </a:r>
          </a:p>
          <a:p>
            <a:endParaRPr lang="es-ES" dirty="0"/>
          </a:p>
          <a:p>
            <a:r>
              <a:rPr lang="es-ES" dirty="0"/>
              <a:t>• </a:t>
            </a:r>
            <a:r>
              <a:rPr lang="es-ES" dirty="0">
                <a:solidFill>
                  <a:srgbClr val="0070C0"/>
                </a:solidFill>
              </a:rPr>
              <a:t>ELECTROOBTENCION </a:t>
            </a:r>
            <a:r>
              <a:rPr lang="es-ES" dirty="0" smtClean="0">
                <a:solidFill>
                  <a:srgbClr val="0070C0"/>
                </a:solidFill>
              </a:rPr>
              <a:t>de </a:t>
            </a:r>
            <a:r>
              <a:rPr lang="es-ES" dirty="0">
                <a:solidFill>
                  <a:srgbClr val="0070C0"/>
                </a:solidFill>
              </a:rPr>
              <a:t>metales </a:t>
            </a:r>
            <a:r>
              <a:rPr lang="es-ES" dirty="0"/>
              <a:t>:</a:t>
            </a:r>
          </a:p>
          <a:p>
            <a:pPr algn="just"/>
            <a:r>
              <a:rPr lang="es-ES" dirty="0" smtClean="0"/>
              <a:t>	Consiste </a:t>
            </a:r>
            <a:r>
              <a:rPr lang="es-ES" dirty="0"/>
              <a:t>en la extracción de metales a partir de soluciones, en forma </a:t>
            </a:r>
            <a:r>
              <a:rPr lang="es-ES" dirty="0" smtClean="0"/>
              <a:t>	de </a:t>
            </a:r>
            <a:r>
              <a:rPr lang="es-ES" i="1" dirty="0" smtClean="0">
                <a:solidFill>
                  <a:srgbClr val="FF3399"/>
                </a:solidFill>
              </a:rPr>
              <a:t>depósitos </a:t>
            </a:r>
            <a:r>
              <a:rPr lang="es-ES" i="1" dirty="0">
                <a:solidFill>
                  <a:srgbClr val="FF3399"/>
                </a:solidFill>
              </a:rPr>
              <a:t>metálicos puros, densos y compactos o depósitos </a:t>
            </a:r>
            <a:r>
              <a:rPr lang="es-ES" i="1" dirty="0" smtClean="0">
                <a:solidFill>
                  <a:srgbClr val="FF3399"/>
                </a:solidFill>
              </a:rPr>
              <a:t>	metálicos </a:t>
            </a:r>
            <a:r>
              <a:rPr lang="es-ES" i="1" dirty="0">
                <a:solidFill>
                  <a:srgbClr val="FF3399"/>
                </a:solidFill>
              </a:rPr>
              <a:t>en </a:t>
            </a:r>
            <a:r>
              <a:rPr lang="es-ES" i="1" dirty="0" smtClean="0">
                <a:solidFill>
                  <a:srgbClr val="FF3399"/>
                </a:solidFill>
              </a:rPr>
              <a:t>polvo </a:t>
            </a:r>
            <a:r>
              <a:rPr lang="es-ES" dirty="0" smtClean="0"/>
              <a:t>(</a:t>
            </a:r>
            <a:r>
              <a:rPr lang="es-ES" dirty="0" err="1" smtClean="0"/>
              <a:t>pulvi</a:t>
            </a:r>
            <a:r>
              <a:rPr lang="es-ES" dirty="0" smtClean="0"/>
              <a:t>-electrometalurgia</a:t>
            </a:r>
            <a:r>
              <a:rPr lang="es-ES" dirty="0"/>
              <a:t>) o bien, depósitos de </a:t>
            </a:r>
            <a:r>
              <a:rPr lang="es-ES" dirty="0" smtClean="0"/>
              <a:t>	compuestos </a:t>
            </a:r>
            <a:r>
              <a:rPr lang="es-ES" dirty="0"/>
              <a:t>metálicos (</a:t>
            </a:r>
            <a:r>
              <a:rPr lang="es-ES" dirty="0" smtClean="0"/>
              <a:t>óxidos, hidróxidos </a:t>
            </a:r>
            <a:r>
              <a:rPr lang="es-ES" dirty="0"/>
              <a:t>o sales</a:t>
            </a:r>
            <a:r>
              <a:rPr lang="es-ES" dirty="0" smtClean="0"/>
              <a:t>).</a:t>
            </a:r>
          </a:p>
          <a:p>
            <a:endParaRPr lang="es-ES" dirty="0"/>
          </a:p>
          <a:p>
            <a:r>
              <a:rPr lang="es-ES" dirty="0"/>
              <a:t>• </a:t>
            </a:r>
            <a:r>
              <a:rPr lang="es-ES" dirty="0">
                <a:solidFill>
                  <a:srgbClr val="0070C0"/>
                </a:solidFill>
              </a:rPr>
              <a:t>ELECTROREFINACION </a:t>
            </a:r>
            <a:r>
              <a:rPr lang="es-ES" dirty="0" smtClean="0">
                <a:solidFill>
                  <a:srgbClr val="0070C0"/>
                </a:solidFill>
              </a:rPr>
              <a:t>de </a:t>
            </a:r>
            <a:r>
              <a:rPr lang="es-ES" dirty="0">
                <a:solidFill>
                  <a:srgbClr val="0070C0"/>
                </a:solidFill>
              </a:rPr>
              <a:t>metales </a:t>
            </a:r>
            <a:r>
              <a:rPr lang="es-ES" dirty="0"/>
              <a:t>:</a:t>
            </a:r>
          </a:p>
          <a:p>
            <a:r>
              <a:rPr lang="es-ES" dirty="0" smtClean="0"/>
              <a:t>	Consiste </a:t>
            </a:r>
            <a:r>
              <a:rPr lang="es-ES" dirty="0"/>
              <a:t>en la obtención de </a:t>
            </a:r>
            <a:r>
              <a:rPr lang="es-ES" i="1" dirty="0">
                <a:solidFill>
                  <a:srgbClr val="FF3399"/>
                </a:solidFill>
              </a:rPr>
              <a:t>depósitos metálicos de alta pureza a partir </a:t>
            </a:r>
            <a:r>
              <a:rPr lang="es-ES" i="1" dirty="0" smtClean="0">
                <a:solidFill>
                  <a:srgbClr val="FF3399"/>
                </a:solidFill>
              </a:rPr>
              <a:t>	de un metal </a:t>
            </a:r>
            <a:r>
              <a:rPr lang="es-ES" i="1" dirty="0">
                <a:solidFill>
                  <a:srgbClr val="FF3399"/>
                </a:solidFill>
              </a:rPr>
              <a:t>impuro</a:t>
            </a:r>
            <a:r>
              <a:rPr lang="es-ES" i="1" dirty="0" smtClean="0">
                <a:solidFill>
                  <a:srgbClr val="FF3399"/>
                </a:solidFill>
              </a:rPr>
              <a:t>.</a:t>
            </a:r>
          </a:p>
          <a:p>
            <a:endParaRPr lang="es-ES" dirty="0"/>
          </a:p>
          <a:p>
            <a:r>
              <a:rPr lang="es-ES" dirty="0"/>
              <a:t>• </a:t>
            </a:r>
            <a:r>
              <a:rPr lang="es-ES" dirty="0">
                <a:solidFill>
                  <a:srgbClr val="0070C0"/>
                </a:solidFill>
              </a:rPr>
              <a:t>GALVANOPLASTIA </a:t>
            </a:r>
            <a:r>
              <a:rPr lang="es-ES" dirty="0" smtClean="0">
                <a:solidFill>
                  <a:srgbClr val="0070C0"/>
                </a:solidFill>
              </a:rPr>
              <a:t>:</a:t>
            </a:r>
            <a:endParaRPr lang="es-ES" dirty="0">
              <a:solidFill>
                <a:srgbClr val="0070C0"/>
              </a:solidFill>
            </a:endParaRPr>
          </a:p>
          <a:p>
            <a:r>
              <a:rPr lang="es-ES" dirty="0" smtClean="0"/>
              <a:t>	Consiste </a:t>
            </a:r>
            <a:r>
              <a:rPr lang="es-ES" dirty="0"/>
              <a:t>en </a:t>
            </a:r>
            <a:r>
              <a:rPr lang="es-ES" i="1" dirty="0">
                <a:solidFill>
                  <a:srgbClr val="FF3399"/>
                </a:solidFill>
              </a:rPr>
              <a:t>recubrimientos metálicos delgados con fines anticorrosivos </a:t>
            </a:r>
            <a:r>
              <a:rPr lang="es-ES" dirty="0" smtClean="0"/>
              <a:t>	o</a:t>
            </a:r>
            <a:r>
              <a:rPr lang="es-ES" dirty="0"/>
              <a:t> </a:t>
            </a:r>
            <a:r>
              <a:rPr lang="es-ES" dirty="0" smtClean="0"/>
              <a:t>estéticos </a:t>
            </a:r>
            <a:r>
              <a:rPr lang="es-ES" dirty="0"/>
              <a:t>(cromados</a:t>
            </a:r>
            <a:r>
              <a:rPr lang="es-ES" dirty="0" smtClean="0"/>
              <a:t>).</a:t>
            </a:r>
          </a:p>
          <a:p>
            <a:endParaRPr lang="es-ES" dirty="0"/>
          </a:p>
          <a:p>
            <a:r>
              <a:rPr lang="es-ES" dirty="0"/>
              <a:t>• </a:t>
            </a:r>
            <a:r>
              <a:rPr lang="es-ES" dirty="0">
                <a:solidFill>
                  <a:srgbClr val="0070C0"/>
                </a:solidFill>
              </a:rPr>
              <a:t>ELECTROCONFORMADO </a:t>
            </a:r>
            <a:r>
              <a:rPr lang="es-ES" dirty="0" smtClean="0"/>
              <a:t>:</a:t>
            </a:r>
            <a:endParaRPr lang="es-ES" dirty="0"/>
          </a:p>
          <a:p>
            <a:r>
              <a:rPr lang="es-ES" dirty="0" smtClean="0"/>
              <a:t>	Consiste </a:t>
            </a:r>
            <a:r>
              <a:rPr lang="es-ES" dirty="0"/>
              <a:t>en la elaboración de piezas metálicas especiales por vía </a:t>
            </a:r>
            <a:r>
              <a:rPr lang="es-ES" dirty="0" smtClean="0"/>
              <a:t>	electrolítica</a:t>
            </a:r>
            <a:r>
              <a:rPr lang="es-ES" dirty="0"/>
              <a:t>.</a:t>
            </a:r>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27312147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539552" y="332656"/>
            <a:ext cx="22749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_tradnl" sz="3200" b="1" u="sng" dirty="0" smtClean="0">
                <a:solidFill>
                  <a:srgbClr val="0070C0"/>
                </a:solidFill>
                <a:cs typeface="Times New Roman" pitchFamily="18" charset="0"/>
              </a:rPr>
              <a:t>Electrólisis</a:t>
            </a:r>
            <a:endParaRPr lang="es-ES" sz="3200" b="1" u="sng" dirty="0">
              <a:solidFill>
                <a:srgbClr val="0070C0"/>
              </a:solidFill>
              <a:cs typeface="Times New Roman" pitchFamily="18" charset="0"/>
            </a:endParaRPr>
          </a:p>
          <a:p>
            <a:pPr>
              <a:defRPr/>
            </a:pPr>
            <a:endParaRPr lang="es-ES" sz="3200" b="1" u="sng" dirty="0">
              <a:solidFill>
                <a:srgbClr val="0070C0"/>
              </a:solidFill>
            </a:endParaRPr>
          </a:p>
        </p:txBody>
      </p:sp>
      <p:sp>
        <p:nvSpPr>
          <p:cNvPr id="19460" name="Rectangle 5"/>
          <p:cNvSpPr>
            <a:spLocks noChangeArrowheads="1"/>
          </p:cNvSpPr>
          <p:nvPr/>
        </p:nvSpPr>
        <p:spPr bwMode="auto">
          <a:xfrm>
            <a:off x="3209925" y="2195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pic>
        <p:nvPicPr>
          <p:cNvPr id="19461" name="Picture 4" descr="capítulo 8_Pic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729" y="1830930"/>
            <a:ext cx="3528392" cy="36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470185" y="993502"/>
            <a:ext cx="81939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s-ES_tradnl" sz="1800" dirty="0">
                <a:cs typeface="Times New Roman" pitchFamily="18" charset="0"/>
              </a:rPr>
              <a:t>El paso de corriente descompone un compuesto ionizado líquido mediante las reacciones anódica y catódica. </a:t>
            </a:r>
            <a:endParaRPr lang="es-ES_tradnl" sz="1800" dirty="0" smtClean="0">
              <a:cs typeface="Times New Roman" pitchFamily="18" charset="0"/>
            </a:endParaRPr>
          </a:p>
          <a:p>
            <a:pPr algn="just" eaLnBrk="1" hangingPunct="1"/>
            <a:endParaRPr lang="es-ES_tradnl" sz="1800" dirty="0">
              <a:cs typeface="Times New Roman" pitchFamily="18" charset="0"/>
            </a:endParaRPr>
          </a:p>
        </p:txBody>
      </p:sp>
      <p:sp>
        <p:nvSpPr>
          <p:cNvPr id="19463" name="Rectangle 8"/>
          <p:cNvSpPr>
            <a:spLocks noChangeArrowheads="1"/>
          </p:cNvSpPr>
          <p:nvPr/>
        </p:nvSpPr>
        <p:spPr bwMode="auto">
          <a:xfrm>
            <a:off x="30480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2" name="1 CuadroTexto"/>
          <p:cNvSpPr txBox="1"/>
          <p:nvPr/>
        </p:nvSpPr>
        <p:spPr>
          <a:xfrm>
            <a:off x="5208411" y="3309758"/>
            <a:ext cx="2050818" cy="646331"/>
          </a:xfrm>
          <a:prstGeom prst="rect">
            <a:avLst/>
          </a:prstGeom>
          <a:noFill/>
        </p:spPr>
        <p:txBody>
          <a:bodyPr wrap="none" rtlCol="0">
            <a:spAutoFit/>
          </a:bodyPr>
          <a:lstStyle/>
          <a:p>
            <a:r>
              <a:rPr lang="es-ES" dirty="0" smtClean="0"/>
              <a:t>Reacción catódica</a:t>
            </a:r>
          </a:p>
          <a:p>
            <a:r>
              <a:rPr lang="es-ES" dirty="0" smtClean="0"/>
              <a:t> de reducción</a:t>
            </a:r>
            <a:endParaRPr lang="es-ES" dirty="0"/>
          </a:p>
        </p:txBody>
      </p:sp>
      <p:sp>
        <p:nvSpPr>
          <p:cNvPr id="9" name="8 CuadroTexto"/>
          <p:cNvSpPr txBox="1"/>
          <p:nvPr/>
        </p:nvSpPr>
        <p:spPr>
          <a:xfrm>
            <a:off x="152305" y="2195513"/>
            <a:ext cx="1972271" cy="646331"/>
          </a:xfrm>
          <a:prstGeom prst="rect">
            <a:avLst/>
          </a:prstGeom>
          <a:noFill/>
        </p:spPr>
        <p:txBody>
          <a:bodyPr wrap="none" rtlCol="0">
            <a:spAutoFit/>
          </a:bodyPr>
          <a:lstStyle/>
          <a:p>
            <a:r>
              <a:rPr lang="es-ES" dirty="0" smtClean="0"/>
              <a:t>Reacción anódica</a:t>
            </a:r>
          </a:p>
          <a:p>
            <a:r>
              <a:rPr lang="es-ES" dirty="0" smtClean="0"/>
              <a:t> de oxidación</a:t>
            </a:r>
            <a:endParaRPr lang="es-ES" dirty="0"/>
          </a:p>
        </p:txBody>
      </p:sp>
      <p:sp>
        <p:nvSpPr>
          <p:cNvPr id="10" name="9 Rectángulo"/>
          <p:cNvSpPr/>
          <p:nvPr/>
        </p:nvSpPr>
        <p:spPr>
          <a:xfrm>
            <a:off x="22882" y="3068960"/>
            <a:ext cx="1928826" cy="1384995"/>
          </a:xfrm>
          <a:prstGeom prst="rect">
            <a:avLst/>
          </a:prstGeom>
        </p:spPr>
        <p:txBody>
          <a:bodyPr wrap="square">
            <a:spAutoFit/>
          </a:bodyPr>
          <a:lstStyle/>
          <a:p>
            <a:r>
              <a:rPr lang="es-ES" sz="1200" dirty="0" smtClean="0"/>
              <a:t>En el ánodo, la reacción mas común es la evolución de O</a:t>
            </a:r>
            <a:r>
              <a:rPr lang="es-ES" sz="1200" baseline="-25000" dirty="0" smtClean="0"/>
              <a:t>2</a:t>
            </a:r>
            <a:r>
              <a:rPr lang="es-ES" sz="1200" dirty="0" smtClean="0"/>
              <a:t> con producción simultanea de ácido</a:t>
            </a:r>
          </a:p>
          <a:p>
            <a:r>
              <a:rPr lang="es-ES" sz="1200" dirty="0" smtClean="0"/>
              <a:t> </a:t>
            </a:r>
          </a:p>
          <a:p>
            <a:r>
              <a:rPr lang="es-ES" sz="1200" dirty="0" smtClean="0"/>
              <a:t>2 H</a:t>
            </a:r>
            <a:r>
              <a:rPr lang="es-ES" sz="1200" baseline="-25000" dirty="0" smtClean="0"/>
              <a:t>2</a:t>
            </a:r>
            <a:r>
              <a:rPr lang="es-ES" sz="1200" dirty="0" smtClean="0"/>
              <a:t>O </a:t>
            </a:r>
            <a:r>
              <a:rPr lang="es-ES" sz="1200" dirty="0" smtClean="0">
                <a:sym typeface="Wingdings"/>
              </a:rPr>
              <a:t></a:t>
            </a:r>
            <a:r>
              <a:rPr lang="es-ES" sz="1200" dirty="0" smtClean="0"/>
              <a:t> O</a:t>
            </a:r>
            <a:r>
              <a:rPr lang="es-ES" sz="1200" baseline="-25000" dirty="0" smtClean="0"/>
              <a:t>2</a:t>
            </a:r>
            <a:r>
              <a:rPr lang="es-ES" sz="1200" dirty="0" smtClean="0"/>
              <a:t> + 4 H</a:t>
            </a:r>
            <a:r>
              <a:rPr lang="es-ES" sz="1200" baseline="30000" dirty="0" smtClean="0"/>
              <a:t>+</a:t>
            </a:r>
            <a:r>
              <a:rPr lang="es-ES" sz="1200" dirty="0" smtClean="0"/>
              <a:t> + 4 e</a:t>
            </a:r>
            <a:r>
              <a:rPr lang="es-ES" sz="1200" baseline="30000" dirty="0" smtClean="0"/>
              <a:t>-</a:t>
            </a:r>
            <a:endParaRPr lang="es-ES" sz="1200" dirty="0"/>
          </a:p>
        </p:txBody>
      </p:sp>
      <p:sp>
        <p:nvSpPr>
          <p:cNvPr id="200705" name="Rectangle 1"/>
          <p:cNvSpPr>
            <a:spLocks noChangeArrowheads="1"/>
          </p:cNvSpPr>
          <p:nvPr/>
        </p:nvSpPr>
        <p:spPr bwMode="auto">
          <a:xfrm>
            <a:off x="7270890" y="3309758"/>
            <a:ext cx="178595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rPr>
              <a:t>2 H</a:t>
            </a:r>
            <a:r>
              <a:rPr kumimoji="0" lang="es-ES" sz="1200" b="0" i="0" u="none" strike="noStrike" cap="none" normalizeH="0" baseline="30000" dirty="0" smtClean="0">
                <a:ln>
                  <a:noFill/>
                </a:ln>
                <a:solidFill>
                  <a:srgbClr val="000000"/>
                </a:solidFill>
                <a:effectLst/>
                <a:latin typeface="Times New Roman" pitchFamily="18" charset="0"/>
                <a:ea typeface="PMingLiU" pitchFamily="18" charset="-120"/>
                <a:cs typeface="Times New Roman" pitchFamily="18" charset="0"/>
              </a:rPr>
              <a:t>+</a:t>
            </a:r>
            <a:r>
              <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rPr>
              <a:t> + 2 e</a:t>
            </a:r>
            <a:r>
              <a:rPr kumimoji="0" lang="es-ES" sz="1200" b="0" i="0" u="none" strike="noStrike" cap="none" normalizeH="0" baseline="30000" dirty="0" smtClean="0">
                <a:ln>
                  <a:noFill/>
                </a:ln>
                <a:solidFill>
                  <a:srgbClr val="000000"/>
                </a:solidFill>
                <a:effectLst/>
                <a:latin typeface="Times New Roman" pitchFamily="18" charset="0"/>
                <a:ea typeface="PMingLiU" pitchFamily="18" charset="-120"/>
                <a:cs typeface="Times New Roman" pitchFamily="18" charset="0"/>
              </a:rPr>
              <a:t>-</a:t>
            </a:r>
            <a:r>
              <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rPr>
              <a:t> </a:t>
            </a:r>
            <a:r>
              <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sym typeface="Wingdings" pitchFamily="2" charset="2"/>
              </a:rPr>
              <a:t></a:t>
            </a:r>
            <a:r>
              <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rPr>
              <a:t> H</a:t>
            </a:r>
            <a:r>
              <a:rPr kumimoji="0" lang="es-ES" sz="1200" b="0" i="0" u="none" strike="noStrike" cap="none" normalizeH="0" baseline="-30000" dirty="0" smtClean="0">
                <a:ln>
                  <a:noFill/>
                </a:ln>
                <a:solidFill>
                  <a:srgbClr val="000000"/>
                </a:solidFill>
                <a:effectLst/>
                <a:latin typeface="Times New Roman" pitchFamily="18" charset="0"/>
                <a:ea typeface="PMingLiU" pitchFamily="18" charset="-120"/>
                <a:cs typeface="Times New Roman" pitchFamily="18" charset="0"/>
                <a:sym typeface="Wingdings" pitchFamily="2" charset="2"/>
              </a:rPr>
              <a:t>2</a:t>
            </a:r>
            <a:r>
              <a:rPr kumimoji="0" lang="es-ES" sz="800" b="0" i="0" u="none" strike="noStrike" cap="none" normalizeH="0" baseline="0" dirty="0" smtClean="0">
                <a:ln>
                  <a:noFill/>
                </a:ln>
                <a:solidFill>
                  <a:schemeClr val="tx1"/>
                </a:solidFill>
                <a:effectLst/>
                <a:latin typeface="Arial" pitchFamily="34" charset="0"/>
                <a:cs typeface="Arial" pitchFamily="34" charset="0"/>
                <a:sym typeface="Wingdings" pitchFamily="2" charset="2"/>
              </a:rPr>
              <a:t> </a:t>
            </a:r>
            <a:endParaRPr kumimoji="0" lang="es-ES" sz="1200" b="0" i="0" u="none" strike="noStrike" cap="none" normalizeH="0" baseline="0" dirty="0" smtClean="0">
              <a:ln>
                <a:noFill/>
              </a:ln>
              <a:solidFill>
                <a:srgbClr val="000000"/>
              </a:solidFill>
              <a:effectLst/>
              <a:latin typeface="Times New Roman" pitchFamily="18" charset="0"/>
              <a:ea typeface="PMingLiU" pitchFamily="18" charset="-120"/>
              <a:cs typeface="Times New Roman" pitchFamily="18" charset="0"/>
              <a:sym typeface="Wingdings" pitchFamily="2" charset="2"/>
            </a:endParaRPr>
          </a:p>
        </p:txBody>
      </p:sp>
      <p:pic>
        <p:nvPicPr>
          <p:cNvPr id="56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298504"/>
            <a:ext cx="3823859" cy="2391023"/>
          </a:xfrm>
          <a:prstGeom prst="rect">
            <a:avLst/>
          </a:prstGeom>
          <a:solidFill>
            <a:schemeClr val="accent4">
              <a:lumMod val="40000"/>
              <a:lumOff val="60000"/>
            </a:schemeClr>
          </a:solidFill>
          <a:ln>
            <a:noFill/>
          </a:ln>
          <a:effectLst/>
        </p:spPr>
      </p:pic>
      <p:sp>
        <p:nvSpPr>
          <p:cNvPr id="4" name="3 Rectángulo"/>
          <p:cNvSpPr/>
          <p:nvPr/>
        </p:nvSpPr>
        <p:spPr>
          <a:xfrm>
            <a:off x="5208411" y="1487640"/>
            <a:ext cx="3455734" cy="1754326"/>
          </a:xfrm>
          <a:prstGeom prst="rect">
            <a:avLst/>
          </a:prstGeom>
        </p:spPr>
        <p:txBody>
          <a:bodyPr wrap="square">
            <a:spAutoFit/>
          </a:bodyPr>
          <a:lstStyle/>
          <a:p>
            <a:pPr algn="just"/>
            <a:r>
              <a:rPr lang="es-ES" i="1" dirty="0">
                <a:solidFill>
                  <a:srgbClr val="FF0000"/>
                </a:solidFill>
              </a:rPr>
              <a:t>Normalmente, en el ánodo se desprende un gas, que suele ser el </a:t>
            </a:r>
            <a:r>
              <a:rPr lang="es-ES" b="1" i="1" dirty="0">
                <a:solidFill>
                  <a:srgbClr val="FF0000"/>
                </a:solidFill>
              </a:rPr>
              <a:t>oxígeno</a:t>
            </a:r>
            <a:r>
              <a:rPr lang="es-ES" i="1" dirty="0">
                <a:solidFill>
                  <a:srgbClr val="FF0000"/>
                </a:solidFill>
              </a:rPr>
              <a:t>, mientras que en el cátodo se deposita un metal, o, en algunos casos, se desprende hidrógeno</a:t>
            </a:r>
          </a:p>
        </p:txBody>
      </p:sp>
    </p:spTree>
    <p:extLst>
      <p:ext uri="{BB962C8B-B14F-4D97-AF65-F5344CB8AC3E}">
        <p14:creationId xmlns:p14="http://schemas.microsoft.com/office/powerpoint/2010/main" val="42884094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3344391" cy="419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956528"/>
            <a:ext cx="3412232" cy="116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518" y="1628800"/>
            <a:ext cx="4984705" cy="495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0801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3209925" y="2195513"/>
            <a:ext cx="9144000" cy="0"/>
          </a:xfrm>
          <a:prstGeom prst="rect">
            <a:avLst/>
          </a:prstGeom>
          <a:noFill/>
          <a:ln w="9525">
            <a:noFill/>
            <a:miter lim="800000"/>
            <a:headEnd/>
            <a:tailEnd/>
          </a:ln>
        </p:spPr>
        <p:txBody>
          <a:bodyPr>
            <a:spAutoFit/>
          </a:bodyPr>
          <a:lstStyle/>
          <a:p>
            <a:endParaRPr lang="es-ES"/>
          </a:p>
        </p:txBody>
      </p:sp>
      <p:pic>
        <p:nvPicPr>
          <p:cNvPr id="24581" name="Picture 4" descr="capítulo 8_Pic57"/>
          <p:cNvPicPr>
            <a:picLocks noChangeAspect="1" noChangeArrowheads="1"/>
          </p:cNvPicPr>
          <p:nvPr/>
        </p:nvPicPr>
        <p:blipFill>
          <a:blip r:embed="rId2"/>
          <a:srcRect/>
          <a:stretch>
            <a:fillRect/>
          </a:stretch>
        </p:blipFill>
        <p:spPr bwMode="auto">
          <a:xfrm>
            <a:off x="5270318" y="260648"/>
            <a:ext cx="3505200" cy="3643312"/>
          </a:xfrm>
          <a:prstGeom prst="rect">
            <a:avLst/>
          </a:prstGeom>
          <a:noFill/>
          <a:ln w="9525">
            <a:noFill/>
            <a:miter lim="800000"/>
            <a:headEnd/>
            <a:tailEnd/>
          </a:ln>
        </p:spPr>
      </p:pic>
      <p:sp>
        <p:nvSpPr>
          <p:cNvPr id="24582" name="Text Box 6"/>
          <p:cNvSpPr txBox="1">
            <a:spLocks noChangeArrowheads="1"/>
          </p:cNvSpPr>
          <p:nvPr/>
        </p:nvSpPr>
        <p:spPr bwMode="auto">
          <a:xfrm>
            <a:off x="500034" y="500042"/>
            <a:ext cx="4664075" cy="2000548"/>
          </a:xfrm>
          <a:prstGeom prst="rect">
            <a:avLst/>
          </a:prstGeom>
          <a:noFill/>
          <a:ln w="9525">
            <a:noFill/>
            <a:miter lim="800000"/>
            <a:headEnd/>
            <a:tailEnd/>
          </a:ln>
        </p:spPr>
        <p:txBody>
          <a:bodyPr>
            <a:spAutoFit/>
          </a:bodyPr>
          <a:lstStyle/>
          <a:p>
            <a:pPr algn="just"/>
            <a:r>
              <a:rPr lang="es-ES_tradnl" sz="1800" dirty="0">
                <a:cs typeface="Times New Roman" pitchFamily="18" charset="0"/>
              </a:rPr>
              <a:t>	</a:t>
            </a:r>
          </a:p>
          <a:p>
            <a:r>
              <a:rPr lang="es-ES_tradnl" sz="1800" dirty="0">
                <a:cs typeface="Times New Roman" pitchFamily="18" charset="0"/>
              </a:rPr>
              <a:t>	</a:t>
            </a:r>
            <a:r>
              <a:rPr lang="es-ES_tradnl" sz="2400" dirty="0">
                <a:solidFill>
                  <a:srgbClr val="FF0000"/>
                </a:solidFill>
                <a:cs typeface="Times New Roman" pitchFamily="18" charset="0"/>
              </a:rPr>
              <a:t>FeCl</a:t>
            </a:r>
            <a:r>
              <a:rPr lang="es-ES_tradnl" sz="2400" baseline="-25000" dirty="0">
                <a:solidFill>
                  <a:srgbClr val="FF0000"/>
                </a:solidFill>
                <a:cs typeface="Times New Roman" pitchFamily="18" charset="0"/>
              </a:rPr>
              <a:t>2</a:t>
            </a:r>
            <a:r>
              <a:rPr lang="es-ES_tradnl" sz="2400" dirty="0">
                <a:cs typeface="Times New Roman" pitchFamily="18" charset="0"/>
              </a:rPr>
              <a:t> = Fe</a:t>
            </a:r>
            <a:r>
              <a:rPr lang="es-ES_tradnl" sz="2400" baseline="30000" dirty="0">
                <a:cs typeface="Times New Roman" pitchFamily="18" charset="0"/>
              </a:rPr>
              <a:t>2+</a:t>
            </a:r>
            <a:r>
              <a:rPr lang="es-ES_tradnl" sz="2400" dirty="0">
                <a:cs typeface="Times New Roman" pitchFamily="18" charset="0"/>
              </a:rPr>
              <a:t>  + 2Cl</a:t>
            </a:r>
            <a:r>
              <a:rPr lang="es-ES_tradnl" sz="2400" baseline="30000" dirty="0">
                <a:cs typeface="Times New Roman" pitchFamily="18" charset="0"/>
              </a:rPr>
              <a:t>-,</a:t>
            </a:r>
            <a:r>
              <a:rPr lang="es-ES_tradnl" sz="2400" dirty="0">
                <a:cs typeface="Times New Roman" pitchFamily="18" charset="0"/>
              </a:rPr>
              <a:t>   </a:t>
            </a:r>
            <a:endParaRPr lang="es-ES_tradnl" sz="1800" dirty="0">
              <a:cs typeface="Times New Roman" pitchFamily="18" charset="0"/>
            </a:endParaRPr>
          </a:p>
          <a:p>
            <a:endParaRPr lang="es-ES_tradnl" sz="1800" dirty="0">
              <a:cs typeface="Times New Roman" pitchFamily="18" charset="0"/>
            </a:endParaRPr>
          </a:p>
          <a:p>
            <a:r>
              <a:rPr lang="es-ES_tradnl" sz="1400" dirty="0">
                <a:cs typeface="Times New Roman" pitchFamily="18" charset="0"/>
              </a:rPr>
              <a:t>producirá </a:t>
            </a:r>
            <a:endParaRPr lang="es-ES_tradnl" sz="1400" dirty="0" smtClean="0">
              <a:cs typeface="Times New Roman" pitchFamily="18" charset="0"/>
            </a:endParaRPr>
          </a:p>
          <a:p>
            <a:r>
              <a:rPr lang="es-ES_tradnl" sz="1400" dirty="0" smtClean="0">
                <a:cs typeface="Times New Roman" pitchFamily="18" charset="0"/>
              </a:rPr>
              <a:t>en </a:t>
            </a:r>
            <a:r>
              <a:rPr lang="es-ES_tradnl" sz="1400" dirty="0">
                <a:cs typeface="Times New Roman" pitchFamily="18" charset="0"/>
              </a:rPr>
              <a:t>el </a:t>
            </a:r>
            <a:r>
              <a:rPr lang="es-ES_tradnl" sz="1400" dirty="0" smtClean="0">
                <a:cs typeface="Times New Roman" pitchFamily="18" charset="0"/>
              </a:rPr>
              <a:t>ánodo</a:t>
            </a:r>
          </a:p>
          <a:p>
            <a:r>
              <a:rPr lang="es-ES_tradnl" sz="1400" dirty="0" smtClean="0">
                <a:solidFill>
                  <a:srgbClr val="FF0000"/>
                </a:solidFill>
                <a:cs typeface="Times New Roman" pitchFamily="18" charset="0"/>
              </a:rPr>
              <a:t>Cloro gas</a:t>
            </a:r>
            <a:r>
              <a:rPr lang="es-ES_tradnl" sz="1800" dirty="0" smtClean="0">
                <a:cs typeface="Times New Roman" pitchFamily="18" charset="0"/>
              </a:rPr>
              <a:t>:</a:t>
            </a:r>
            <a:endParaRPr lang="es-ES" sz="1800" dirty="0">
              <a:cs typeface="Times New Roman" pitchFamily="18" charset="0"/>
            </a:endParaRPr>
          </a:p>
          <a:p>
            <a:endParaRPr lang="es-ES" sz="1800" dirty="0"/>
          </a:p>
        </p:txBody>
      </p:sp>
      <p:sp>
        <p:nvSpPr>
          <p:cNvPr id="24583" name="Rectangle 8"/>
          <p:cNvSpPr>
            <a:spLocks noChangeArrowheads="1"/>
          </p:cNvSpPr>
          <p:nvPr/>
        </p:nvSpPr>
        <p:spPr bwMode="auto">
          <a:xfrm>
            <a:off x="3048000" y="3505200"/>
            <a:ext cx="9144000" cy="0"/>
          </a:xfrm>
          <a:prstGeom prst="rect">
            <a:avLst/>
          </a:prstGeom>
          <a:noFill/>
          <a:ln w="9525">
            <a:noFill/>
            <a:miter lim="800000"/>
            <a:headEnd/>
            <a:tailEnd/>
          </a:ln>
        </p:spPr>
        <p:txBody>
          <a:bodyPr>
            <a:spAutoFit/>
          </a:bodyPr>
          <a:lstStyle/>
          <a:p>
            <a:endParaRPr lang="es-ES"/>
          </a:p>
        </p:txBody>
      </p:sp>
      <p:pic>
        <p:nvPicPr>
          <p:cNvPr id="24584" name="Picture 7" descr="capítulo 8_Pic59"/>
          <p:cNvPicPr>
            <a:picLocks noChangeAspect="1" noChangeArrowheads="1"/>
          </p:cNvPicPr>
          <p:nvPr/>
        </p:nvPicPr>
        <p:blipFill>
          <a:blip r:embed="rId3"/>
          <a:srcRect/>
          <a:stretch>
            <a:fillRect/>
          </a:stretch>
        </p:blipFill>
        <p:spPr bwMode="auto">
          <a:xfrm>
            <a:off x="676268" y="2393136"/>
            <a:ext cx="2895600" cy="376238"/>
          </a:xfrm>
          <a:prstGeom prst="rect">
            <a:avLst/>
          </a:prstGeom>
          <a:noFill/>
          <a:ln w="9525">
            <a:noFill/>
            <a:miter lim="800000"/>
            <a:headEnd/>
            <a:tailEnd/>
          </a:ln>
        </p:spPr>
      </p:pic>
      <p:sp>
        <p:nvSpPr>
          <p:cNvPr id="24585" name="Text Box 9"/>
          <p:cNvSpPr txBox="1">
            <a:spLocks noChangeArrowheads="1"/>
          </p:cNvSpPr>
          <p:nvPr/>
        </p:nvSpPr>
        <p:spPr bwMode="auto">
          <a:xfrm>
            <a:off x="500034" y="3643314"/>
            <a:ext cx="8215370" cy="2308324"/>
          </a:xfrm>
          <a:prstGeom prst="rect">
            <a:avLst/>
          </a:prstGeom>
          <a:noFill/>
          <a:ln w="9525">
            <a:noFill/>
            <a:miter lim="800000"/>
            <a:headEnd/>
            <a:tailEnd/>
          </a:ln>
        </p:spPr>
        <p:txBody>
          <a:bodyPr wrap="square">
            <a:spAutoFit/>
          </a:bodyPr>
          <a:lstStyle/>
          <a:p>
            <a:r>
              <a:rPr lang="es-AR" sz="1800" dirty="0">
                <a:cs typeface="Times New Roman" pitchFamily="18" charset="0"/>
              </a:rPr>
              <a:t>		</a:t>
            </a:r>
            <a:r>
              <a:rPr lang="es-ES" sz="1800" dirty="0">
                <a:cs typeface="Times New Roman" pitchFamily="18" charset="0"/>
              </a:rPr>
              <a:t> </a:t>
            </a:r>
            <a:r>
              <a:rPr lang="es-ES_tradnl" sz="1800" dirty="0">
                <a:cs typeface="Times New Roman" pitchFamily="18" charset="0"/>
              </a:rPr>
              <a:t>Fe</a:t>
            </a:r>
            <a:r>
              <a:rPr lang="es-ES_tradnl" sz="1800" baseline="30000" dirty="0">
                <a:cs typeface="Times New Roman" pitchFamily="18" charset="0"/>
              </a:rPr>
              <a:t>2+</a:t>
            </a:r>
            <a:r>
              <a:rPr lang="es-ES_tradnl" sz="1800" dirty="0">
                <a:cs typeface="Times New Roman" pitchFamily="18" charset="0"/>
              </a:rPr>
              <a:t> (</a:t>
            </a:r>
            <a:r>
              <a:rPr lang="es-ES" sz="1800" dirty="0" err="1">
                <a:cs typeface="Times New Roman" pitchFamily="18" charset="0"/>
              </a:rPr>
              <a:t>aq</a:t>
            </a:r>
            <a:r>
              <a:rPr lang="es-ES" sz="1800" dirty="0">
                <a:cs typeface="Times New Roman" pitchFamily="18" charset="0"/>
              </a:rPr>
              <a:t>)  + 2e- =  Fe. </a:t>
            </a:r>
            <a:endParaRPr lang="es-AR" sz="1800" dirty="0">
              <a:cs typeface="Times New Roman" pitchFamily="18" charset="0"/>
            </a:endParaRPr>
          </a:p>
          <a:p>
            <a:endParaRPr lang="es-AR" sz="1800" dirty="0">
              <a:cs typeface="Times New Roman" pitchFamily="18" charset="0"/>
            </a:endParaRPr>
          </a:p>
          <a:p>
            <a:r>
              <a:rPr lang="es-ES" sz="1800" dirty="0">
                <a:cs typeface="Times New Roman" pitchFamily="18" charset="0"/>
              </a:rPr>
              <a:t>Si la solución es de </a:t>
            </a:r>
            <a:r>
              <a:rPr lang="es-ES" sz="1800" dirty="0">
                <a:solidFill>
                  <a:srgbClr val="FF0000"/>
                </a:solidFill>
                <a:cs typeface="Times New Roman" pitchFamily="18" charset="0"/>
              </a:rPr>
              <a:t>sulfato de hierro</a:t>
            </a:r>
            <a:r>
              <a:rPr lang="es-ES" sz="1800" dirty="0">
                <a:cs typeface="Times New Roman" pitchFamily="18" charset="0"/>
              </a:rPr>
              <a:t>, la reacción catódica es la misma, pero la anódica es</a:t>
            </a:r>
            <a:r>
              <a:rPr lang="es-AR" sz="1800" dirty="0">
                <a:cs typeface="Times New Roman" pitchFamily="18" charset="0"/>
              </a:rPr>
              <a:t> </a:t>
            </a:r>
          </a:p>
          <a:p>
            <a:r>
              <a:rPr lang="es-AR" sz="1800" dirty="0">
                <a:cs typeface="Times New Roman" pitchFamily="18" charset="0"/>
              </a:rPr>
              <a:t>		</a:t>
            </a:r>
            <a:r>
              <a:rPr lang="es-ES" sz="1800" dirty="0">
                <a:cs typeface="Times New Roman" pitchFamily="18" charset="0"/>
              </a:rPr>
              <a:t> H</a:t>
            </a:r>
            <a:r>
              <a:rPr lang="es-ES" sz="1800" baseline="-25000" dirty="0">
                <a:cs typeface="Times New Roman" pitchFamily="18" charset="0"/>
              </a:rPr>
              <a:t>2</a:t>
            </a:r>
            <a:r>
              <a:rPr lang="es-ES" sz="1800" dirty="0">
                <a:cs typeface="Times New Roman" pitchFamily="18" charset="0"/>
              </a:rPr>
              <a:t>O = 0,5O</a:t>
            </a:r>
            <a:r>
              <a:rPr lang="es-ES" sz="1800" baseline="-25000" dirty="0">
                <a:cs typeface="Times New Roman" pitchFamily="18" charset="0"/>
              </a:rPr>
              <a:t>2</a:t>
            </a:r>
            <a:r>
              <a:rPr lang="es-ES" sz="1200" dirty="0">
                <a:cs typeface="Times New Roman" pitchFamily="18" charset="0"/>
              </a:rPr>
              <a:t>(g) </a:t>
            </a:r>
            <a:r>
              <a:rPr lang="es-ES" sz="1800" dirty="0">
                <a:cs typeface="Times New Roman" pitchFamily="18" charset="0"/>
              </a:rPr>
              <a:t>+ 2H</a:t>
            </a:r>
            <a:r>
              <a:rPr lang="es-ES" sz="1800" baseline="30000" dirty="0">
                <a:cs typeface="Times New Roman" pitchFamily="18" charset="0"/>
              </a:rPr>
              <a:t>+</a:t>
            </a:r>
            <a:r>
              <a:rPr lang="es-ES" sz="1800" dirty="0">
                <a:cs typeface="Times New Roman" pitchFamily="18" charset="0"/>
              </a:rPr>
              <a:t>  + 2e-, </a:t>
            </a:r>
            <a:endParaRPr lang="es-AR" sz="1800" dirty="0">
              <a:cs typeface="Times New Roman" pitchFamily="18" charset="0"/>
            </a:endParaRPr>
          </a:p>
          <a:p>
            <a:endParaRPr lang="es-AR" sz="1800" dirty="0">
              <a:cs typeface="Times New Roman" pitchFamily="18" charset="0"/>
            </a:endParaRPr>
          </a:p>
          <a:p>
            <a:r>
              <a:rPr lang="es-ES" sz="1800" dirty="0">
                <a:cs typeface="Times New Roman" pitchFamily="18" charset="0"/>
              </a:rPr>
              <a:t>desprendiéndose </a:t>
            </a:r>
            <a:r>
              <a:rPr lang="es-ES" sz="1800" dirty="0">
                <a:solidFill>
                  <a:srgbClr val="FF0000"/>
                </a:solidFill>
                <a:cs typeface="Times New Roman" pitchFamily="18" charset="0"/>
              </a:rPr>
              <a:t>oxígeno gas.</a:t>
            </a:r>
          </a:p>
          <a:p>
            <a:endParaRPr lang="es-ES" sz="1800" dirty="0"/>
          </a:p>
        </p:txBody>
      </p:sp>
      <p:sp>
        <p:nvSpPr>
          <p:cNvPr id="10" name="9 Rectángulo"/>
          <p:cNvSpPr/>
          <p:nvPr/>
        </p:nvSpPr>
        <p:spPr>
          <a:xfrm>
            <a:off x="1285852" y="764704"/>
            <a:ext cx="3214140" cy="428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11" name="10 Rectángulo"/>
          <p:cNvSpPr/>
          <p:nvPr/>
        </p:nvSpPr>
        <p:spPr>
          <a:xfrm>
            <a:off x="630227" y="2360748"/>
            <a:ext cx="2090932" cy="428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7571" name="Picture 3"/>
          <p:cNvPicPr>
            <a:picLocks noChangeAspect="1" noChangeArrowheads="1"/>
          </p:cNvPicPr>
          <p:nvPr/>
        </p:nvPicPr>
        <p:blipFill>
          <a:blip r:embed="rId4"/>
          <a:srcRect/>
          <a:stretch>
            <a:fillRect/>
          </a:stretch>
        </p:blipFill>
        <p:spPr bwMode="auto">
          <a:xfrm>
            <a:off x="2721158" y="2393136"/>
            <a:ext cx="850710" cy="428628"/>
          </a:xfrm>
          <a:prstGeom prst="rect">
            <a:avLst/>
          </a:prstGeom>
          <a:noFill/>
          <a:ln w="9525">
            <a:noFill/>
            <a:miter lim="800000"/>
            <a:headEnd/>
            <a:tailEnd/>
          </a:ln>
          <a:effectLst/>
        </p:spPr>
      </p:pic>
      <p:sp>
        <p:nvSpPr>
          <p:cNvPr id="14" name="13 Rectángulo"/>
          <p:cNvSpPr/>
          <p:nvPr/>
        </p:nvSpPr>
        <p:spPr>
          <a:xfrm>
            <a:off x="2428860" y="3571876"/>
            <a:ext cx="2286016" cy="428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15 Conector recto de flecha"/>
          <p:cNvCxnSpPr/>
          <p:nvPr/>
        </p:nvCxnSpPr>
        <p:spPr>
          <a:xfrm flipH="1">
            <a:off x="2124068" y="1187505"/>
            <a:ext cx="1506196" cy="11732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2892922" y="1268760"/>
            <a:ext cx="1536202" cy="2303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4214810" y="2786058"/>
            <a:ext cx="1071570" cy="523220"/>
          </a:xfrm>
          <a:prstGeom prst="rect">
            <a:avLst/>
          </a:prstGeom>
        </p:spPr>
        <p:txBody>
          <a:bodyPr wrap="square">
            <a:spAutoFit/>
          </a:bodyPr>
          <a:lstStyle/>
          <a:p>
            <a:r>
              <a:rPr lang="es-ES" sz="1400" dirty="0" smtClean="0">
                <a:cs typeface="Times New Roman" pitchFamily="18" charset="0"/>
              </a:rPr>
              <a:t>en el cátodo: </a:t>
            </a:r>
            <a:endParaRPr lang="es-AR" sz="1400" dirty="0">
              <a:cs typeface="Times New Roman" pitchFamily="18" charset="0"/>
            </a:endParaRPr>
          </a:p>
        </p:txBody>
      </p:sp>
      <p:sp>
        <p:nvSpPr>
          <p:cNvPr id="23" name="22 Rectángulo"/>
          <p:cNvSpPr/>
          <p:nvPr/>
        </p:nvSpPr>
        <p:spPr>
          <a:xfrm>
            <a:off x="2357422" y="4714884"/>
            <a:ext cx="3500462"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Industrial: Co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625" y="620688"/>
            <a:ext cx="8588489"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691680" y="1003723"/>
            <a:ext cx="4889480" cy="369332"/>
          </a:xfrm>
          <a:prstGeom prst="rect">
            <a:avLst/>
          </a:prstGeom>
          <a:noFill/>
        </p:spPr>
        <p:txBody>
          <a:bodyPr wrap="none" rtlCol="0">
            <a:spAutoFit/>
          </a:bodyPr>
          <a:lstStyle/>
          <a:p>
            <a:r>
              <a:rPr lang="es-ES" dirty="0" smtClean="0"/>
              <a:t>Liberar la especie mineral ocluida en a ganga</a:t>
            </a:r>
            <a:endParaRPr lang="es-ES" dirty="0"/>
          </a:p>
        </p:txBody>
      </p:sp>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005064"/>
            <a:ext cx="648072"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500034" y="0"/>
            <a:ext cx="8229600" cy="1143000"/>
          </a:xfrm>
          <a:prstGeom prst="rect">
            <a:avLst/>
          </a:prstGeom>
        </p:spPr>
        <p:txBody>
          <a:bodyPr/>
          <a:lstStyle/>
          <a:p>
            <a:pPr marL="320040" marR="0" lvl="0" indent="-320040" algn="r" defTabSz="914400" rtl="0" eaLnBrk="1" fontAlgn="auto" latinLnBrk="0" hangingPunct="1">
              <a:lnSpc>
                <a:spcPct val="100000"/>
              </a:lnSpc>
              <a:spcBef>
                <a:spcPct val="0"/>
              </a:spcBef>
              <a:spcAft>
                <a:spcPts val="0"/>
              </a:spcAft>
              <a:buClr>
                <a:schemeClr val="accent6">
                  <a:lumMod val="75000"/>
                </a:schemeClr>
              </a:buClr>
              <a:buSzPct val="128000"/>
              <a:buFont typeface="Georgia" pitchFamily="18" charset="0"/>
              <a:buChar char="*"/>
              <a:tabLst/>
              <a:defRPr/>
            </a:pPr>
            <a:r>
              <a:rPr kumimoji="0" lang="es-ES" sz="4600" b="1" i="0" u="none" strike="noStrike" kern="1200" cap="none" spc="0" normalizeH="0" baseline="0" noProof="0" smtClean="0">
                <a:ln>
                  <a:noFill/>
                </a:ln>
                <a:solidFill>
                  <a:srgbClr val="FF0066"/>
                </a:solidFill>
                <a:effectLst>
                  <a:reflection blurRad="6350" stA="55000" endA="300" endPos="45500" dir="5400000" sy="-100000" algn="bl" rotWithShape="0"/>
                </a:effectLst>
                <a:uLnTx/>
                <a:uFillTx/>
                <a:latin typeface="+mj-lt"/>
                <a:ea typeface="+mj-ea"/>
                <a:cs typeface="+mj-cs"/>
              </a:rPr>
              <a:t>Molienda</a:t>
            </a:r>
            <a:endParaRPr kumimoji="0" lang="es-ES" sz="4600" b="1" i="0" u="none" strike="noStrike" kern="1200" cap="none" spc="0" normalizeH="0" baseline="0" noProof="0" dirty="0" smtClean="0">
              <a:ln>
                <a:noFill/>
              </a:ln>
              <a:solidFill>
                <a:srgbClr val="FF0066"/>
              </a:solidFill>
              <a:effectLst>
                <a:reflection blurRad="6350" stA="55000" endA="300" endPos="45500" dir="5400000" sy="-100000" algn="bl" rotWithShape="0"/>
              </a:effectLst>
              <a:uLnTx/>
              <a:uFillTx/>
              <a:latin typeface="+mj-lt"/>
              <a:ea typeface="+mj-ea"/>
              <a:cs typeface="+mj-cs"/>
            </a:endParaRPr>
          </a:p>
        </p:txBody>
      </p:sp>
      <p:sp>
        <p:nvSpPr>
          <p:cNvPr id="7" name="6 Rectángulo"/>
          <p:cNvSpPr/>
          <p:nvPr/>
        </p:nvSpPr>
        <p:spPr>
          <a:xfrm>
            <a:off x="1785918" y="2214554"/>
            <a:ext cx="3714776" cy="257176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241864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88945"/>
            <a:ext cx="809999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fecha"/>
          <p:cNvSpPr>
            <a:spLocks noGrp="1"/>
          </p:cNvSpPr>
          <p:nvPr>
            <p:ph type="dt" sz="half" idx="10"/>
          </p:nvPr>
        </p:nvSpPr>
        <p:spPr/>
        <p:txBody>
          <a:bodyPr/>
          <a:lstStyle/>
          <a:p>
            <a:fld id="{5A5C3F36-D52E-4E41-AE42-7A92F76308AB}"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11862438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18576" y="332656"/>
            <a:ext cx="8208912" cy="5940088"/>
          </a:xfrm>
          <a:prstGeom prst="rect">
            <a:avLst/>
          </a:prstGeom>
        </p:spPr>
        <p:txBody>
          <a:bodyPr wrap="square">
            <a:spAutoFit/>
          </a:bodyPr>
          <a:lstStyle/>
          <a:p>
            <a:r>
              <a:rPr lang="es-ES" sz="3200" b="1" dirty="0" smtClean="0">
                <a:solidFill>
                  <a:schemeClr val="accent1"/>
                </a:solidFill>
              </a:rPr>
              <a:t>CELDAS DE ELECTRÓLISIS</a:t>
            </a:r>
          </a:p>
          <a:p>
            <a:endParaRPr lang="es-ES" sz="2400" b="1" dirty="0">
              <a:solidFill>
                <a:schemeClr val="accent1"/>
              </a:solidFill>
            </a:endParaRPr>
          </a:p>
          <a:p>
            <a:r>
              <a:rPr lang="es-ES" dirty="0"/>
              <a:t>Los procesos electrometalúrgicos tienen lugar </a:t>
            </a:r>
            <a:endParaRPr lang="es-ES" dirty="0" smtClean="0"/>
          </a:p>
          <a:p>
            <a:r>
              <a:rPr lang="es-ES" dirty="0" smtClean="0"/>
              <a:t>en </a:t>
            </a:r>
            <a:r>
              <a:rPr lang="es-ES" dirty="0"/>
              <a:t>unidades llamadas </a:t>
            </a:r>
            <a:r>
              <a:rPr lang="es-ES" dirty="0">
                <a:solidFill>
                  <a:srgbClr val="FF3399"/>
                </a:solidFill>
              </a:rPr>
              <a:t>CELDAS </a:t>
            </a:r>
            <a:r>
              <a:rPr lang="es-ES" dirty="0" smtClean="0">
                <a:solidFill>
                  <a:srgbClr val="FF3399"/>
                </a:solidFill>
              </a:rPr>
              <a:t>DE ELECTROLISIS</a:t>
            </a:r>
            <a:r>
              <a:rPr lang="es-ES" dirty="0" smtClean="0"/>
              <a:t>:</a:t>
            </a:r>
          </a:p>
          <a:p>
            <a:endParaRPr lang="es-ES" dirty="0"/>
          </a:p>
          <a:p>
            <a:pPr algn="just"/>
            <a:r>
              <a:rPr lang="es-ES" dirty="0"/>
              <a:t>• </a:t>
            </a:r>
            <a:r>
              <a:rPr lang="es-ES" i="1" dirty="0">
                <a:solidFill>
                  <a:srgbClr val="FF0000"/>
                </a:solidFill>
              </a:rPr>
              <a:t>La celda </a:t>
            </a:r>
            <a:r>
              <a:rPr lang="es-ES" dirty="0" smtClean="0"/>
              <a:t>: </a:t>
            </a:r>
            <a:r>
              <a:rPr lang="es-ES" dirty="0"/>
              <a:t>Es un recipiente que contiene el electrolito y los electrodos.</a:t>
            </a:r>
          </a:p>
          <a:p>
            <a:pPr algn="just"/>
            <a:r>
              <a:rPr lang="es-ES" dirty="0" smtClean="0"/>
              <a:t>	      En </a:t>
            </a:r>
            <a:r>
              <a:rPr lang="es-ES" dirty="0"/>
              <a:t>algunos casos, la celda puede ser constituida por dos </a:t>
            </a:r>
            <a:r>
              <a:rPr lang="es-ES" dirty="0" smtClean="0"/>
              <a:t>		      mitades</a:t>
            </a:r>
            <a:r>
              <a:rPr lang="es-ES" dirty="0"/>
              <a:t>, </a:t>
            </a:r>
            <a:r>
              <a:rPr lang="es-ES" dirty="0" smtClean="0"/>
              <a:t>conectadas entre </a:t>
            </a:r>
            <a:r>
              <a:rPr lang="es-ES" dirty="0"/>
              <a:t>sí por un </a:t>
            </a:r>
            <a:r>
              <a:rPr lang="es-ES" i="1" dirty="0"/>
              <a:t>puente salino</a:t>
            </a:r>
            <a:r>
              <a:rPr lang="es-ES" dirty="0" smtClean="0"/>
              <a:t>.</a:t>
            </a:r>
          </a:p>
          <a:p>
            <a:pPr algn="just"/>
            <a:endParaRPr lang="es-ES" dirty="0"/>
          </a:p>
          <a:p>
            <a:r>
              <a:rPr lang="es-ES" dirty="0"/>
              <a:t>• </a:t>
            </a:r>
            <a:r>
              <a:rPr lang="es-ES" i="1" dirty="0">
                <a:solidFill>
                  <a:srgbClr val="FF0000"/>
                </a:solidFill>
              </a:rPr>
              <a:t>El electrolito </a:t>
            </a:r>
            <a:r>
              <a:rPr lang="es-ES" dirty="0"/>
              <a:t>: Un medio acuoso, que contiene los iones del metal a </a:t>
            </a:r>
            <a:r>
              <a:rPr lang="es-ES" dirty="0" smtClean="0"/>
              <a:t>      		depositar y otros </a:t>
            </a:r>
            <a:r>
              <a:rPr lang="es-ES" dirty="0"/>
              <a:t>iones que migran permitiendo el paso de </a:t>
            </a:r>
            <a:r>
              <a:rPr lang="es-ES" dirty="0" smtClean="0"/>
              <a:t>		la </a:t>
            </a:r>
            <a:r>
              <a:rPr lang="es-ES" dirty="0"/>
              <a:t>corriente entre los electrodos</a:t>
            </a:r>
            <a:r>
              <a:rPr lang="es-ES" dirty="0" smtClean="0"/>
              <a:t>.</a:t>
            </a:r>
          </a:p>
          <a:p>
            <a:endParaRPr lang="es-ES" dirty="0"/>
          </a:p>
          <a:p>
            <a:r>
              <a:rPr lang="es-ES" dirty="0"/>
              <a:t>• </a:t>
            </a:r>
            <a:r>
              <a:rPr lang="es-ES" i="1" dirty="0">
                <a:solidFill>
                  <a:srgbClr val="FF0000"/>
                </a:solidFill>
              </a:rPr>
              <a:t>El ánodo </a:t>
            </a:r>
            <a:r>
              <a:rPr lang="es-ES" dirty="0"/>
              <a:t>: Material sólido conductor en cuya superficie se realiza un </a:t>
            </a:r>
            <a:r>
              <a:rPr lang="es-ES" dirty="0" smtClean="0"/>
              <a:t>		      proceso de </a:t>
            </a:r>
            <a:r>
              <a:rPr lang="es-ES" dirty="0"/>
              <a:t>oxidación con liberación de electrones.</a:t>
            </a:r>
          </a:p>
          <a:p>
            <a:r>
              <a:rPr lang="es-ES" dirty="0" smtClean="0"/>
              <a:t>		Ejemplo </a:t>
            </a:r>
            <a:r>
              <a:rPr lang="es-ES" dirty="0"/>
              <a:t>: Zn =&gt; Zn2+ + 2 </a:t>
            </a:r>
            <a:r>
              <a:rPr lang="es-ES" dirty="0" smtClean="0"/>
              <a:t>e-</a:t>
            </a:r>
          </a:p>
          <a:p>
            <a:endParaRPr lang="es-ES" dirty="0"/>
          </a:p>
          <a:p>
            <a:r>
              <a:rPr lang="es-ES" dirty="0"/>
              <a:t>• </a:t>
            </a:r>
            <a:r>
              <a:rPr lang="es-ES" i="1" dirty="0">
                <a:solidFill>
                  <a:srgbClr val="FF0000"/>
                </a:solidFill>
              </a:rPr>
              <a:t>El cátodo </a:t>
            </a:r>
            <a:r>
              <a:rPr lang="es-ES" dirty="0"/>
              <a:t>: Electrodo sólido conductor en cuya superficie se realiza un </a:t>
            </a:r>
            <a:r>
              <a:rPr lang="es-ES" dirty="0" smtClean="0"/>
              <a:t>	proceso de </a:t>
            </a:r>
            <a:r>
              <a:rPr lang="es-ES" dirty="0"/>
              <a:t>reducción con los electrones provenientes del ánodo.</a:t>
            </a:r>
          </a:p>
          <a:p>
            <a:r>
              <a:rPr lang="es-ES" dirty="0" smtClean="0"/>
              <a:t>		Ejemplo </a:t>
            </a:r>
            <a:r>
              <a:rPr lang="es-ES" dirty="0"/>
              <a:t>: Cu2+ + 2 e- =&gt; Cu</a:t>
            </a:r>
          </a:p>
        </p:txBody>
      </p:sp>
      <p:cxnSp>
        <p:nvCxnSpPr>
          <p:cNvPr id="4" name="3 Conector recto"/>
          <p:cNvCxnSpPr/>
          <p:nvPr/>
        </p:nvCxnSpPr>
        <p:spPr>
          <a:xfrm>
            <a:off x="3131840" y="4797152"/>
            <a:ext cx="39604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2699792" y="5913276"/>
            <a:ext cx="554461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82" y="177696"/>
            <a:ext cx="3244708" cy="181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fecha"/>
          <p:cNvSpPr>
            <a:spLocks noGrp="1"/>
          </p:cNvSpPr>
          <p:nvPr>
            <p:ph type="dt" sz="half" idx="10"/>
          </p:nvPr>
        </p:nvSpPr>
        <p:spPr/>
        <p:txBody>
          <a:bodyPr/>
          <a:lstStyle/>
          <a:p>
            <a:fld id="{22382E6A-1892-46BD-AA1D-DCE35E3A7846}" type="datetime1">
              <a:rPr lang="es-ES" smtClean="0"/>
              <a:pPr/>
              <a:t>06/11/2013</a:t>
            </a:fld>
            <a:endParaRPr lang="es-ES"/>
          </a:p>
        </p:txBody>
      </p:sp>
      <p:sp>
        <p:nvSpPr>
          <p:cNvPr id="5" name="4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293803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611560" y="403025"/>
            <a:ext cx="8352928" cy="1631216"/>
          </a:xfrm>
          <a:prstGeom prst="rect">
            <a:avLst/>
          </a:prstGeom>
        </p:spPr>
        <p:txBody>
          <a:bodyPr wrap="square">
            <a:spAutoFit/>
          </a:bodyPr>
          <a:lstStyle/>
          <a:p>
            <a:r>
              <a:rPr lang="es-ES" sz="2800" dirty="0">
                <a:solidFill>
                  <a:srgbClr val="FF0000"/>
                </a:solidFill>
              </a:rPr>
              <a:t>1ª Ley de Faraday</a:t>
            </a:r>
            <a:r>
              <a:rPr lang="es-ES" dirty="0"/>
              <a:t>	 </a:t>
            </a:r>
          </a:p>
          <a:p>
            <a:r>
              <a:rPr lang="es-ES" dirty="0"/>
              <a:t> 	 	 </a:t>
            </a:r>
          </a:p>
          <a:p>
            <a:r>
              <a:rPr lang="es-ES" dirty="0"/>
              <a:t>La masa de sustancia que se deposita o se libera en un electrodo es directamente proporcional a la cantidad de corriente eléctrica que circula por el electrolito.</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827944"/>
            <a:ext cx="1719263"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577481" y="1972684"/>
            <a:ext cx="1116011" cy="369332"/>
          </a:xfrm>
          <a:prstGeom prst="rect">
            <a:avLst/>
          </a:prstGeom>
        </p:spPr>
        <p:txBody>
          <a:bodyPr wrap="none">
            <a:spAutoFit/>
          </a:bodyPr>
          <a:lstStyle/>
          <a:p>
            <a:r>
              <a:rPr lang="es-ES" dirty="0"/>
              <a:t> m = k I t</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64904"/>
            <a:ext cx="84248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4" y="5157192"/>
            <a:ext cx="4932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1213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213" y="1412776"/>
            <a:ext cx="4932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95536" y="449851"/>
            <a:ext cx="8450004" cy="830997"/>
          </a:xfrm>
          <a:prstGeom prst="rect">
            <a:avLst/>
          </a:prstGeom>
        </p:spPr>
        <p:txBody>
          <a:bodyPr wrap="square">
            <a:spAutoFit/>
          </a:bodyPr>
          <a:lstStyle/>
          <a:p>
            <a:r>
              <a:rPr lang="es-ES" sz="2400" dirty="0">
                <a:solidFill>
                  <a:srgbClr val="FF0000"/>
                </a:solidFill>
              </a:rPr>
              <a:t>K:  </a:t>
            </a:r>
            <a:r>
              <a:rPr lang="es-ES" sz="2400" dirty="0" err="1">
                <a:solidFill>
                  <a:srgbClr val="FF0000"/>
                </a:solidFill>
              </a:rPr>
              <a:t>Equiv</a:t>
            </a:r>
            <a:r>
              <a:rPr lang="es-ES" sz="2400" dirty="0">
                <a:solidFill>
                  <a:srgbClr val="FF0000"/>
                </a:solidFill>
              </a:rPr>
              <a:t>. Electroquímico: </a:t>
            </a:r>
            <a:r>
              <a:rPr lang="es-ES" sz="2400" dirty="0"/>
              <a:t>masa de una sustancia liberada </a:t>
            </a:r>
            <a:r>
              <a:rPr lang="es-ES" sz="2400" dirty="0" smtClean="0"/>
              <a:t>			por el </a:t>
            </a:r>
            <a:r>
              <a:rPr lang="es-ES" sz="2400" dirty="0"/>
              <a:t>paso de 1 </a:t>
            </a:r>
            <a:r>
              <a:rPr lang="es-ES" sz="2400" dirty="0" smtClean="0"/>
              <a:t>C (1 </a:t>
            </a:r>
            <a:r>
              <a:rPr lang="es-ES" sz="2400" dirty="0" err="1" smtClean="0"/>
              <a:t>A.s</a:t>
            </a:r>
            <a:r>
              <a:rPr lang="es-ES" sz="2400" dirty="0" smtClean="0"/>
              <a:t>) </a:t>
            </a:r>
            <a:endParaRPr lang="es-ES" sz="2400" dirty="0"/>
          </a:p>
        </p:txBody>
      </p:sp>
      <p:pic>
        <p:nvPicPr>
          <p:cNvPr id="450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30819"/>
            <a:ext cx="8474075"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081" y="3205568"/>
            <a:ext cx="110331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152" y="4099381"/>
            <a:ext cx="110331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715" y="2060848"/>
            <a:ext cx="32988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4287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620688"/>
            <a:ext cx="8280920" cy="3600986"/>
          </a:xfrm>
          <a:prstGeom prst="rect">
            <a:avLst/>
          </a:prstGeom>
        </p:spPr>
        <p:txBody>
          <a:bodyPr wrap="square">
            <a:spAutoFit/>
          </a:bodyPr>
          <a:lstStyle/>
          <a:p>
            <a:r>
              <a:rPr lang="es-ES" sz="2400" dirty="0" smtClean="0">
                <a:solidFill>
                  <a:schemeClr val="accent1"/>
                </a:solidFill>
              </a:rPr>
              <a:t>Ejemplo:</a:t>
            </a:r>
          </a:p>
          <a:p>
            <a:r>
              <a:rPr lang="es-ES" sz="2400" dirty="0" smtClean="0">
                <a:solidFill>
                  <a:schemeClr val="accent1"/>
                </a:solidFill>
              </a:rPr>
              <a:t> </a:t>
            </a:r>
          </a:p>
          <a:p>
            <a:r>
              <a:rPr lang="es-ES" sz="2400" dirty="0" smtClean="0">
                <a:solidFill>
                  <a:schemeClr val="accent1"/>
                </a:solidFill>
              </a:rPr>
              <a:t>Calcular </a:t>
            </a:r>
            <a:r>
              <a:rPr lang="es-ES" sz="2400" dirty="0">
                <a:solidFill>
                  <a:schemeClr val="accent1"/>
                </a:solidFill>
              </a:rPr>
              <a:t>el equivalente químico del calcio en el óxido de calcio </a:t>
            </a:r>
            <a:r>
              <a:rPr lang="es-ES" sz="2400" dirty="0" err="1">
                <a:solidFill>
                  <a:schemeClr val="accent1"/>
                </a:solidFill>
              </a:rPr>
              <a:t>CaO</a:t>
            </a:r>
            <a:r>
              <a:rPr lang="es-ES" sz="2400" dirty="0">
                <a:solidFill>
                  <a:schemeClr val="accent1"/>
                </a:solidFill>
              </a:rPr>
              <a:t>, del cobre en el sulfato de cobre (II) (CuSO4) y del hidrógeno en el agua</a:t>
            </a:r>
            <a:r>
              <a:rPr lang="es-ES" dirty="0"/>
              <a:t>.</a:t>
            </a:r>
          </a:p>
          <a:p>
            <a:endParaRPr lang="es-ES" dirty="0" smtClean="0"/>
          </a:p>
          <a:p>
            <a:r>
              <a:rPr lang="es-ES" dirty="0" err="1" smtClean="0"/>
              <a:t>Eq</a:t>
            </a:r>
            <a:r>
              <a:rPr lang="es-ES" dirty="0" smtClean="0"/>
              <a:t>(Ca</a:t>
            </a:r>
            <a:r>
              <a:rPr lang="es-ES" dirty="0"/>
              <a:t>)= 40 gramos/2=20g</a:t>
            </a:r>
          </a:p>
          <a:p>
            <a:r>
              <a:rPr lang="es-ES" dirty="0"/>
              <a:t> </a:t>
            </a:r>
          </a:p>
          <a:p>
            <a:r>
              <a:rPr lang="es-ES" dirty="0" err="1"/>
              <a:t>Eq</a:t>
            </a:r>
            <a:r>
              <a:rPr lang="es-ES" dirty="0"/>
              <a:t>(Cu) = 63,5g/2= 31,75g</a:t>
            </a:r>
          </a:p>
          <a:p>
            <a:r>
              <a:rPr lang="es-ES" dirty="0"/>
              <a:t> </a:t>
            </a:r>
          </a:p>
          <a:p>
            <a:r>
              <a:rPr lang="es-ES" dirty="0" err="1"/>
              <a:t>Eq</a:t>
            </a:r>
            <a:r>
              <a:rPr lang="es-ES" dirty="0"/>
              <a:t>(H)= 1g/1=1g</a:t>
            </a:r>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
        <p:nvSpPr>
          <p:cNvPr id="5" name="4 Rectángulo"/>
          <p:cNvSpPr/>
          <p:nvPr/>
        </p:nvSpPr>
        <p:spPr>
          <a:xfrm>
            <a:off x="4357686" y="2857496"/>
            <a:ext cx="3212226" cy="369332"/>
          </a:xfrm>
          <a:prstGeom prst="rect">
            <a:avLst/>
          </a:prstGeom>
        </p:spPr>
        <p:txBody>
          <a:bodyPr wrap="none">
            <a:spAutoFit/>
          </a:bodyPr>
          <a:lstStyle/>
          <a:p>
            <a:r>
              <a:rPr lang="es-ES_tradnl" dirty="0">
                <a:solidFill>
                  <a:srgbClr val="FF0000"/>
                </a:solidFill>
                <a:cs typeface="Times New Roman" pitchFamily="18" charset="0"/>
              </a:rPr>
              <a:t>1 </a:t>
            </a:r>
            <a:r>
              <a:rPr lang="es-ES_tradnl" dirty="0" err="1" smtClean="0">
                <a:solidFill>
                  <a:srgbClr val="FF0000"/>
                </a:solidFill>
                <a:cs typeface="Times New Roman" pitchFamily="18" charset="0"/>
              </a:rPr>
              <a:t>E.químico</a:t>
            </a:r>
            <a:r>
              <a:rPr lang="es-ES_tradnl" dirty="0" smtClean="0">
                <a:solidFill>
                  <a:srgbClr val="FF0000"/>
                </a:solidFill>
                <a:cs typeface="Times New Roman" pitchFamily="18" charset="0"/>
              </a:rPr>
              <a:t> = Masa/ Valencia</a:t>
            </a:r>
            <a:endParaRPr lang="es-ES" dirty="0"/>
          </a:p>
        </p:txBody>
      </p:sp>
      <p:sp>
        <p:nvSpPr>
          <p:cNvPr id="6" name="AutoShape 13"/>
          <p:cNvSpPr>
            <a:spLocks noChangeArrowheads="1"/>
          </p:cNvSpPr>
          <p:nvPr/>
        </p:nvSpPr>
        <p:spPr bwMode="auto">
          <a:xfrm rot="16200000">
            <a:off x="4774988" y="4030091"/>
            <a:ext cx="1547334" cy="2808310"/>
          </a:xfrm>
          <a:prstGeom prst="downArrow">
            <a:avLst>
              <a:gd name="adj1" fmla="val 50000"/>
              <a:gd name="adj2" fmla="val 3345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s-ES"/>
          </a:p>
        </p:txBody>
      </p:sp>
      <p:sp>
        <p:nvSpPr>
          <p:cNvPr id="7" name="Text Box 14"/>
          <p:cNvSpPr txBox="1">
            <a:spLocks noChangeArrowheads="1"/>
          </p:cNvSpPr>
          <p:nvPr/>
        </p:nvSpPr>
        <p:spPr bwMode="auto">
          <a:xfrm>
            <a:off x="5212542" y="5916862"/>
            <a:ext cx="3733399"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AR" sz="2000" dirty="0"/>
              <a:t>Se necesitan 3 x 96.500 C por mol de Al</a:t>
            </a:r>
            <a:r>
              <a:rPr lang="es-AR" sz="2000" baseline="30000" dirty="0"/>
              <a:t>3+ </a:t>
            </a:r>
            <a:r>
              <a:rPr lang="es-AR" sz="2000" dirty="0"/>
              <a:t>a depositar</a:t>
            </a:r>
            <a:endParaRPr lang="en-US" sz="2000" dirty="0"/>
          </a:p>
        </p:txBody>
      </p:sp>
      <p:sp>
        <p:nvSpPr>
          <p:cNvPr id="8" name="Text Box 11"/>
          <p:cNvSpPr txBox="1">
            <a:spLocks noChangeArrowheads="1"/>
          </p:cNvSpPr>
          <p:nvPr/>
        </p:nvSpPr>
        <p:spPr bwMode="auto">
          <a:xfrm>
            <a:off x="7423206" y="4477914"/>
            <a:ext cx="15227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s-AR" sz="1600" dirty="0">
                <a:solidFill>
                  <a:schemeClr val="accent1"/>
                </a:solidFill>
              </a:rPr>
              <a:t>Se necesitan 3 moles de electrones por mol de Al</a:t>
            </a:r>
            <a:r>
              <a:rPr lang="es-AR" sz="1600" baseline="30000" dirty="0">
                <a:solidFill>
                  <a:schemeClr val="accent1"/>
                </a:solidFill>
              </a:rPr>
              <a:t>3+ </a:t>
            </a:r>
            <a:r>
              <a:rPr lang="es-AR" sz="1600" dirty="0">
                <a:solidFill>
                  <a:schemeClr val="accent1"/>
                </a:solidFill>
              </a:rPr>
              <a:t>a depositar</a:t>
            </a:r>
            <a:endParaRPr lang="en-US" sz="1600" dirty="0">
              <a:solidFill>
                <a:schemeClr val="accent1"/>
              </a:solidFill>
            </a:endParaRPr>
          </a:p>
        </p:txBody>
      </p:sp>
      <p:sp>
        <p:nvSpPr>
          <p:cNvPr id="9" name="Text Box 15"/>
          <p:cNvSpPr txBox="1">
            <a:spLocks noChangeArrowheads="1"/>
          </p:cNvSpPr>
          <p:nvPr/>
        </p:nvSpPr>
        <p:spPr bwMode="auto">
          <a:xfrm>
            <a:off x="323528" y="4941168"/>
            <a:ext cx="35760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s-AR" sz="1600" dirty="0"/>
              <a:t>Cuando se deposita un metal, la carga necesaria depende de la reacción de reducción correspondiente</a:t>
            </a:r>
            <a:endParaRPr lang="en-US" sz="1600" dirty="0"/>
          </a:p>
        </p:txBody>
      </p:sp>
      <p:sp>
        <p:nvSpPr>
          <p:cNvPr id="10" name="Rectangle 10"/>
          <p:cNvSpPr>
            <a:spLocks noChangeArrowheads="1"/>
          </p:cNvSpPr>
          <p:nvPr/>
        </p:nvSpPr>
        <p:spPr bwMode="auto">
          <a:xfrm>
            <a:off x="3657408" y="4274095"/>
            <a:ext cx="3700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chemeClr val="hlink"/>
              </a:buClr>
              <a:buSzPct val="80000"/>
              <a:buFont typeface="Wingdings" pitchFamily="2" charset="2"/>
              <a:buNone/>
            </a:pPr>
            <a:r>
              <a:rPr lang="es-AR" sz="2400" dirty="0">
                <a:solidFill>
                  <a:schemeClr val="bg2">
                    <a:lumMod val="50000"/>
                  </a:schemeClr>
                </a:solidFill>
                <a:effectLst>
                  <a:outerShdw blurRad="38100" dist="38100" dir="2700000" algn="tl">
                    <a:srgbClr val="000000"/>
                  </a:outerShdw>
                </a:effectLst>
              </a:rPr>
              <a:t>Al</a:t>
            </a:r>
            <a:r>
              <a:rPr lang="es-AR" sz="2400" baseline="30000" dirty="0">
                <a:solidFill>
                  <a:schemeClr val="bg2">
                    <a:lumMod val="50000"/>
                  </a:schemeClr>
                </a:solidFill>
                <a:effectLst>
                  <a:outerShdw blurRad="38100" dist="38100" dir="2700000" algn="tl">
                    <a:srgbClr val="000000"/>
                  </a:outerShdw>
                </a:effectLst>
              </a:rPr>
              <a:t>3+</a:t>
            </a:r>
            <a:r>
              <a:rPr lang="es-AR" sz="2400" dirty="0">
                <a:solidFill>
                  <a:schemeClr val="bg2">
                    <a:lumMod val="50000"/>
                  </a:schemeClr>
                </a:solidFill>
                <a:effectLst>
                  <a:outerShdw blurRad="38100" dist="38100" dir="2700000" algn="tl">
                    <a:srgbClr val="000000"/>
                  </a:outerShdw>
                </a:effectLst>
              </a:rPr>
              <a:t> </a:t>
            </a:r>
            <a:r>
              <a:rPr lang="es-AR" sz="2400" baseline="-25000" dirty="0">
                <a:solidFill>
                  <a:schemeClr val="bg2">
                    <a:lumMod val="50000"/>
                  </a:schemeClr>
                </a:solidFill>
                <a:effectLst>
                  <a:outerShdw blurRad="38100" dist="38100" dir="2700000" algn="tl">
                    <a:srgbClr val="000000"/>
                  </a:outerShdw>
                </a:effectLst>
              </a:rPr>
              <a:t>(</a:t>
            </a:r>
            <a:r>
              <a:rPr lang="es-AR" sz="2400" baseline="-25000" dirty="0" err="1">
                <a:solidFill>
                  <a:schemeClr val="bg2">
                    <a:lumMod val="50000"/>
                  </a:schemeClr>
                </a:solidFill>
                <a:effectLst>
                  <a:outerShdw blurRad="38100" dist="38100" dir="2700000" algn="tl">
                    <a:srgbClr val="000000"/>
                  </a:outerShdw>
                </a:effectLst>
              </a:rPr>
              <a:t>ac</a:t>
            </a:r>
            <a:r>
              <a:rPr lang="es-AR" sz="2400" baseline="-25000" dirty="0">
                <a:solidFill>
                  <a:schemeClr val="bg2">
                    <a:lumMod val="50000"/>
                  </a:schemeClr>
                </a:solidFill>
                <a:effectLst>
                  <a:outerShdw blurRad="38100" dist="38100" dir="2700000" algn="tl">
                    <a:srgbClr val="000000"/>
                  </a:outerShdw>
                </a:effectLst>
              </a:rPr>
              <a:t>)</a:t>
            </a:r>
            <a:r>
              <a:rPr lang="es-AR" sz="2400" dirty="0">
                <a:solidFill>
                  <a:schemeClr val="bg2">
                    <a:lumMod val="50000"/>
                  </a:schemeClr>
                </a:solidFill>
                <a:effectLst>
                  <a:outerShdw blurRad="38100" dist="38100" dir="2700000" algn="tl">
                    <a:srgbClr val="000000"/>
                  </a:outerShdw>
                </a:effectLst>
              </a:rPr>
              <a:t>  + 3 e</a:t>
            </a:r>
            <a:r>
              <a:rPr lang="es-AR" sz="2400" baseline="30000" dirty="0">
                <a:solidFill>
                  <a:schemeClr val="bg2">
                    <a:lumMod val="50000"/>
                  </a:schemeClr>
                </a:solidFill>
                <a:effectLst>
                  <a:outerShdw blurRad="38100" dist="38100" dir="2700000" algn="tl">
                    <a:srgbClr val="000000"/>
                  </a:outerShdw>
                </a:effectLst>
              </a:rPr>
              <a:t>-</a:t>
            </a:r>
            <a:r>
              <a:rPr lang="es-AR" sz="2400" dirty="0">
                <a:solidFill>
                  <a:schemeClr val="bg2">
                    <a:lumMod val="50000"/>
                  </a:schemeClr>
                </a:solidFill>
                <a:effectLst>
                  <a:outerShdw blurRad="38100" dist="38100" dir="2700000" algn="tl">
                    <a:srgbClr val="000000"/>
                  </a:outerShdw>
                </a:effectLst>
              </a:rPr>
              <a:t>  →   Al </a:t>
            </a:r>
            <a:r>
              <a:rPr lang="es-AR" sz="2400" baseline="-25000" dirty="0">
                <a:solidFill>
                  <a:schemeClr val="bg2">
                    <a:lumMod val="50000"/>
                  </a:schemeClr>
                </a:solidFill>
                <a:effectLst>
                  <a:outerShdw blurRad="38100" dist="38100" dir="2700000" algn="tl">
                    <a:srgbClr val="000000"/>
                  </a:outerShdw>
                </a:effectLst>
              </a:rPr>
              <a:t>(s)</a:t>
            </a:r>
          </a:p>
        </p:txBody>
      </p:sp>
      <p:cxnSp>
        <p:nvCxnSpPr>
          <p:cNvPr id="11" name="10 Conector recto de flecha"/>
          <p:cNvCxnSpPr/>
          <p:nvPr/>
        </p:nvCxnSpPr>
        <p:spPr>
          <a:xfrm flipV="1">
            <a:off x="539552" y="4077072"/>
            <a:ext cx="8406389" cy="14460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8676456" y="3861048"/>
            <a:ext cx="269486" cy="3606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880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0950" y="1564243"/>
            <a:ext cx="7632848" cy="5293757"/>
          </a:xfrm>
          <a:prstGeom prst="rect">
            <a:avLst/>
          </a:prstGeom>
        </p:spPr>
        <p:txBody>
          <a:bodyPr wrap="square">
            <a:spAutoFit/>
          </a:bodyPr>
          <a:lstStyle/>
          <a:p>
            <a:pPr algn="just"/>
            <a:endParaRPr lang="es-ES_tradnl" dirty="0">
              <a:cs typeface="Times New Roman" pitchFamily="18" charset="0"/>
            </a:endParaRPr>
          </a:p>
          <a:p>
            <a:pPr algn="just"/>
            <a:r>
              <a:rPr lang="es-ES_tradnl" dirty="0" smtClean="0">
                <a:cs typeface="Times New Roman" pitchFamily="18" charset="0"/>
              </a:rPr>
              <a:t>Cuando </a:t>
            </a:r>
            <a:r>
              <a:rPr lang="es-ES_tradnl" dirty="0">
                <a:cs typeface="Times New Roman" pitchFamily="18" charset="0"/>
              </a:rPr>
              <a:t>circulan </a:t>
            </a:r>
            <a:r>
              <a:rPr lang="es-ES_tradnl" dirty="0">
                <a:solidFill>
                  <a:srgbClr val="FF0000"/>
                </a:solidFill>
                <a:cs typeface="Times New Roman" pitchFamily="18" charset="0"/>
              </a:rPr>
              <a:t>I t </a:t>
            </a:r>
            <a:r>
              <a:rPr lang="es-ES_tradnl" dirty="0">
                <a:cs typeface="Times New Roman" pitchFamily="18" charset="0"/>
              </a:rPr>
              <a:t>culombios, la masa depositada es:</a:t>
            </a:r>
          </a:p>
          <a:p>
            <a:pPr algn="just"/>
            <a:endParaRPr lang="es-ES_tradnl" dirty="0">
              <a:cs typeface="Times New Roman" pitchFamily="18" charset="0"/>
            </a:endParaRPr>
          </a:p>
          <a:p>
            <a:pPr algn="just"/>
            <a:r>
              <a:rPr lang="es-ES_tradnl" dirty="0">
                <a:cs typeface="Times New Roman" pitchFamily="18" charset="0"/>
              </a:rPr>
              <a:t>                </a:t>
            </a:r>
            <a:r>
              <a:rPr lang="es-ES_tradnl" dirty="0" smtClean="0">
                <a:cs typeface="Times New Roman" pitchFamily="18" charset="0"/>
              </a:rPr>
              <a:t>		</a:t>
            </a:r>
            <a:r>
              <a:rPr lang="es-ES_tradnl" sz="3200" dirty="0" smtClean="0">
                <a:solidFill>
                  <a:srgbClr val="FF0000"/>
                </a:solidFill>
                <a:cs typeface="Times New Roman" pitchFamily="18" charset="0"/>
              </a:rPr>
              <a:t>m </a:t>
            </a:r>
            <a:r>
              <a:rPr lang="es-ES_tradnl" sz="3200" dirty="0">
                <a:solidFill>
                  <a:srgbClr val="FF0000"/>
                </a:solidFill>
                <a:cs typeface="Times New Roman" pitchFamily="18" charset="0"/>
              </a:rPr>
              <a:t>= M I t </a:t>
            </a:r>
            <a:r>
              <a:rPr lang="es-ES_tradnl" sz="3200" b="1" dirty="0">
                <a:solidFill>
                  <a:srgbClr val="FF0000"/>
                </a:solidFill>
                <a:cs typeface="Times New Roman" pitchFamily="18" charset="0"/>
              </a:rPr>
              <a:t>/</a:t>
            </a:r>
            <a:r>
              <a:rPr lang="es-ES_tradnl" sz="3200" dirty="0">
                <a:solidFill>
                  <a:srgbClr val="FF0000"/>
                </a:solidFill>
                <a:cs typeface="Times New Roman" pitchFamily="18" charset="0"/>
              </a:rPr>
              <a:t> n F.</a:t>
            </a:r>
            <a:r>
              <a:rPr lang="es-ES_tradnl" sz="3200" dirty="0">
                <a:cs typeface="Times New Roman" pitchFamily="18" charset="0"/>
              </a:rPr>
              <a:t>	</a:t>
            </a:r>
            <a:r>
              <a:rPr lang="es-ES_tradnl" dirty="0">
                <a:cs typeface="Times New Roman" pitchFamily="18" charset="0"/>
              </a:rPr>
              <a:t>      </a:t>
            </a:r>
            <a:endParaRPr lang="es-ES_tradnl" dirty="0" smtClean="0">
              <a:cs typeface="Times New Roman" pitchFamily="18" charset="0"/>
            </a:endParaRPr>
          </a:p>
          <a:p>
            <a:pPr algn="just"/>
            <a:endParaRPr lang="es-ES_tradnl" dirty="0" smtClean="0">
              <a:cs typeface="Times New Roman" pitchFamily="18" charset="0"/>
            </a:endParaRPr>
          </a:p>
          <a:p>
            <a:pPr algn="just"/>
            <a:r>
              <a:rPr lang="es-ES" dirty="0" smtClean="0">
                <a:cs typeface="Times New Roman" pitchFamily="18" charset="0"/>
              </a:rPr>
              <a:t>m </a:t>
            </a:r>
            <a:r>
              <a:rPr lang="es-ES" dirty="0">
                <a:cs typeface="Times New Roman" pitchFamily="18" charset="0"/>
              </a:rPr>
              <a:t>es el peso del metal, expresado en 							gramos.</a:t>
            </a:r>
          </a:p>
          <a:p>
            <a:pPr algn="just"/>
            <a:r>
              <a:rPr lang="es-ES" dirty="0">
                <a:cs typeface="Times New Roman" pitchFamily="18" charset="0"/>
              </a:rPr>
              <a:t>                               </a:t>
            </a:r>
            <a:r>
              <a:rPr lang="es-ES" dirty="0" smtClean="0">
                <a:cs typeface="Times New Roman" pitchFamily="18" charset="0"/>
              </a:rPr>
              <a:t>          </a:t>
            </a:r>
          </a:p>
          <a:p>
            <a:pPr algn="just"/>
            <a:r>
              <a:rPr lang="es-ES" dirty="0" smtClean="0">
                <a:cs typeface="Times New Roman" pitchFamily="18" charset="0"/>
              </a:rPr>
              <a:t> </a:t>
            </a:r>
            <a:r>
              <a:rPr lang="es-ES" dirty="0">
                <a:cs typeface="Times New Roman" pitchFamily="18" charset="0"/>
              </a:rPr>
              <a:t>M es el peso molecular del metal.</a:t>
            </a:r>
          </a:p>
          <a:p>
            <a:pPr algn="just"/>
            <a:r>
              <a:rPr lang="es-ES" dirty="0">
                <a:cs typeface="Times New Roman" pitchFamily="18" charset="0"/>
              </a:rPr>
              <a:t>		</a:t>
            </a:r>
            <a:r>
              <a:rPr lang="es-ES" dirty="0" smtClean="0">
                <a:cs typeface="Times New Roman" pitchFamily="18" charset="0"/>
              </a:rPr>
              <a:t>	</a:t>
            </a:r>
          </a:p>
          <a:p>
            <a:pPr algn="just"/>
            <a:r>
              <a:rPr lang="es-ES" dirty="0" smtClean="0">
                <a:cs typeface="Times New Roman" pitchFamily="18" charset="0"/>
              </a:rPr>
              <a:t> </a:t>
            </a:r>
            <a:r>
              <a:rPr lang="es-ES" dirty="0">
                <a:cs typeface="Times New Roman" pitchFamily="18" charset="0"/>
              </a:rPr>
              <a:t>I es la intensidad de corriente, </a:t>
            </a:r>
            <a:r>
              <a:rPr lang="es-ES" dirty="0" smtClean="0">
                <a:cs typeface="Times New Roman" pitchFamily="18" charset="0"/>
              </a:rPr>
              <a:t>Amperios.</a:t>
            </a:r>
            <a:endParaRPr lang="es-ES" dirty="0">
              <a:cs typeface="Times New Roman" pitchFamily="18" charset="0"/>
            </a:endParaRPr>
          </a:p>
          <a:p>
            <a:pPr algn="just"/>
            <a:r>
              <a:rPr lang="es-ES" dirty="0">
                <a:cs typeface="Times New Roman" pitchFamily="18" charset="0"/>
              </a:rPr>
              <a:t>		</a:t>
            </a:r>
            <a:r>
              <a:rPr lang="es-ES" dirty="0" smtClean="0">
                <a:cs typeface="Times New Roman" pitchFamily="18" charset="0"/>
              </a:rPr>
              <a:t>              </a:t>
            </a:r>
          </a:p>
          <a:p>
            <a:pPr algn="just"/>
            <a:r>
              <a:rPr lang="es-ES" dirty="0" smtClean="0">
                <a:cs typeface="Times New Roman" pitchFamily="18" charset="0"/>
              </a:rPr>
              <a:t> </a:t>
            </a:r>
            <a:r>
              <a:rPr lang="es-ES" dirty="0">
                <a:cs typeface="Times New Roman" pitchFamily="18" charset="0"/>
              </a:rPr>
              <a:t>t el tiempo, en segundos, y</a:t>
            </a:r>
          </a:p>
          <a:p>
            <a:pPr algn="just"/>
            <a:r>
              <a:rPr lang="es-ES" dirty="0">
                <a:cs typeface="Times New Roman" pitchFamily="18" charset="0"/>
              </a:rPr>
              <a:t>		</a:t>
            </a:r>
            <a:r>
              <a:rPr lang="es-ES" dirty="0" smtClean="0">
                <a:cs typeface="Times New Roman" pitchFamily="18" charset="0"/>
              </a:rPr>
              <a:t>              </a:t>
            </a:r>
          </a:p>
          <a:p>
            <a:pPr algn="just"/>
            <a:r>
              <a:rPr lang="es-ES" dirty="0" smtClean="0">
                <a:cs typeface="Times New Roman" pitchFamily="18" charset="0"/>
              </a:rPr>
              <a:t> </a:t>
            </a:r>
            <a:r>
              <a:rPr lang="es-ES" dirty="0">
                <a:cs typeface="Times New Roman" pitchFamily="18" charset="0"/>
              </a:rPr>
              <a:t>n la valencia del </a:t>
            </a:r>
            <a:r>
              <a:rPr lang="es-ES" dirty="0" smtClean="0">
                <a:cs typeface="Times New Roman" pitchFamily="18" charset="0"/>
              </a:rPr>
              <a:t>metal</a:t>
            </a:r>
          </a:p>
          <a:p>
            <a:pPr algn="just"/>
            <a:endParaRPr lang="es-ES" dirty="0">
              <a:cs typeface="Times New Roman" pitchFamily="18" charset="0"/>
            </a:endParaRPr>
          </a:p>
          <a:p>
            <a:pPr algn="just"/>
            <a:r>
              <a:rPr lang="es-ES_tradnl" dirty="0">
                <a:cs typeface="Times New Roman" pitchFamily="18" charset="0"/>
              </a:rPr>
              <a:t>F: constante de Faraday; </a:t>
            </a:r>
          </a:p>
          <a:p>
            <a:pPr algn="just"/>
            <a:endParaRPr lang="es-ES" dirty="0">
              <a:cs typeface="Times New Roman" pitchFamily="18" charset="0"/>
            </a:endParaRPr>
          </a:p>
        </p:txBody>
      </p:sp>
      <p:sp>
        <p:nvSpPr>
          <p:cNvPr id="3" name="2 Rectángulo redondeado"/>
          <p:cNvSpPr/>
          <p:nvPr/>
        </p:nvSpPr>
        <p:spPr>
          <a:xfrm>
            <a:off x="3059832" y="2420888"/>
            <a:ext cx="3456384" cy="716999"/>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Marcador de pie de página"/>
          <p:cNvSpPr>
            <a:spLocks noGrp="1"/>
          </p:cNvSpPr>
          <p:nvPr>
            <p:ph type="ftr" sz="quarter" idx="11"/>
          </p:nvPr>
        </p:nvSpPr>
        <p:spPr>
          <a:xfrm>
            <a:off x="5148064" y="6165304"/>
            <a:ext cx="3352801" cy="365125"/>
          </a:xfrm>
        </p:spPr>
        <p:txBody>
          <a:bodyPr/>
          <a:lstStyle/>
          <a:p>
            <a:r>
              <a:rPr lang="es-ES" dirty="0" smtClean="0"/>
              <a:t>Máster de Materiales 2013</a:t>
            </a:r>
            <a:endParaRPr lang="es-ES" dirty="0"/>
          </a:p>
        </p:txBody>
      </p:sp>
      <p:sp>
        <p:nvSpPr>
          <p:cNvPr id="4" name="3 Rectángulo"/>
          <p:cNvSpPr/>
          <p:nvPr/>
        </p:nvSpPr>
        <p:spPr>
          <a:xfrm>
            <a:off x="320950" y="130374"/>
            <a:ext cx="3047629" cy="461665"/>
          </a:xfrm>
          <a:prstGeom prst="rect">
            <a:avLst/>
          </a:prstGeom>
        </p:spPr>
        <p:txBody>
          <a:bodyPr wrap="none">
            <a:spAutoFit/>
          </a:bodyPr>
          <a:lstStyle/>
          <a:p>
            <a:r>
              <a:rPr lang="es-ES" sz="2400" b="1" dirty="0">
                <a:solidFill>
                  <a:srgbClr val="FF0000"/>
                </a:solidFill>
              </a:rPr>
              <a:t>2ª Ley de Faraday	 </a:t>
            </a:r>
          </a:p>
        </p:txBody>
      </p:sp>
      <p:sp>
        <p:nvSpPr>
          <p:cNvPr id="7" name="6 Rectángulo"/>
          <p:cNvSpPr/>
          <p:nvPr/>
        </p:nvSpPr>
        <p:spPr>
          <a:xfrm>
            <a:off x="467544" y="592338"/>
            <a:ext cx="8208912" cy="923330"/>
          </a:xfrm>
          <a:prstGeom prst="rect">
            <a:avLst/>
          </a:prstGeom>
        </p:spPr>
        <p:txBody>
          <a:bodyPr wrap="square">
            <a:spAutoFit/>
          </a:bodyPr>
          <a:lstStyle/>
          <a:p>
            <a:r>
              <a:rPr lang="es-ES" dirty="0"/>
              <a:t>Para una misma cantidad de electricidad, la masa depositada o liberada es proporcional a su masa atómica y al número de electrones intercambiados en cada </a:t>
            </a:r>
            <a:r>
              <a:rPr lang="es-ES" dirty="0" err="1"/>
              <a:t>semirreacción</a:t>
            </a:r>
            <a:endParaRPr lang="es-ES" dirty="0"/>
          </a:p>
        </p:txBody>
      </p:sp>
      <p:pic>
        <p:nvPicPr>
          <p:cNvPr id="8" name="Picture 6" descr="capítulo 8_Pic6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Layer>
                </a14:imgProps>
              </a:ext>
              <a:ext uri="{28A0092B-C50C-407E-A947-70E740481C1C}">
                <a14:useLocalDpi xmlns:a14="http://schemas.microsoft.com/office/drawing/2010/main" val="0"/>
              </a:ext>
            </a:extLst>
          </a:blip>
          <a:srcRect/>
          <a:stretch>
            <a:fillRect/>
          </a:stretch>
        </p:blipFill>
        <p:spPr bwMode="auto">
          <a:xfrm>
            <a:off x="4795094" y="3271011"/>
            <a:ext cx="4181144" cy="32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25928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43934"/>
            <a:ext cx="2423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8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s-A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395536" y="548680"/>
            <a:ext cx="8352928" cy="3570208"/>
          </a:xfrm>
          <a:prstGeom prst="rect">
            <a:avLst/>
          </a:prstGeom>
        </p:spPr>
        <p:txBody>
          <a:bodyPr wrap="square">
            <a:spAutoFit/>
          </a:bodyPr>
          <a:lstStyle/>
          <a:p>
            <a:pPr algn="just"/>
            <a:r>
              <a:rPr lang="es-ES" dirty="0"/>
              <a:t> </a:t>
            </a:r>
            <a:r>
              <a:rPr lang="es-ES" sz="2400" dirty="0">
                <a:solidFill>
                  <a:schemeClr val="accent1"/>
                </a:solidFill>
              </a:rPr>
              <a:t>A través de una solución de cloruro de </a:t>
            </a:r>
            <a:r>
              <a:rPr lang="es-ES" sz="2400" dirty="0" smtClean="0">
                <a:solidFill>
                  <a:schemeClr val="accent1"/>
                </a:solidFill>
              </a:rPr>
              <a:t>Cu(II</a:t>
            </a:r>
            <a:r>
              <a:rPr lang="es-ES" sz="2400" dirty="0">
                <a:solidFill>
                  <a:schemeClr val="accent1"/>
                </a:solidFill>
              </a:rPr>
              <a:t>) se hace circular una corriente de 2,5A durante 15 minutos . ¿Cuál será la masa de cobre depositada?</a:t>
            </a:r>
          </a:p>
          <a:p>
            <a:r>
              <a:rPr lang="es-ES" dirty="0" smtClean="0"/>
              <a:t> </a:t>
            </a:r>
            <a:endParaRPr lang="es-ES" dirty="0"/>
          </a:p>
          <a:p>
            <a:r>
              <a:rPr lang="es-ES" dirty="0" smtClean="0"/>
              <a:t> </a:t>
            </a:r>
          </a:p>
          <a:p>
            <a:endParaRPr lang="es-ES" dirty="0"/>
          </a:p>
          <a:p>
            <a:endParaRPr lang="es-ES" dirty="0"/>
          </a:p>
          <a:p>
            <a:r>
              <a:rPr lang="es-ES" dirty="0"/>
              <a:t>Masa= </a:t>
            </a:r>
            <a:r>
              <a:rPr lang="es-ES" dirty="0" smtClean="0"/>
              <a:t>63,5g (2,5 </a:t>
            </a:r>
            <a:r>
              <a:rPr lang="es-ES" dirty="0" err="1" smtClean="0"/>
              <a:t>Amp</a:t>
            </a:r>
            <a:r>
              <a:rPr lang="es-ES" dirty="0" smtClean="0"/>
              <a:t>) (900 </a:t>
            </a:r>
            <a:r>
              <a:rPr lang="es-ES" dirty="0" err="1" smtClean="0"/>
              <a:t>seg</a:t>
            </a:r>
            <a:r>
              <a:rPr lang="es-ES" dirty="0" smtClean="0"/>
              <a:t>) / 2 * 96500C</a:t>
            </a:r>
            <a:endParaRPr lang="es-ES" dirty="0"/>
          </a:p>
          <a:p>
            <a:r>
              <a:rPr lang="es-ES" dirty="0"/>
              <a:t> </a:t>
            </a:r>
          </a:p>
          <a:p>
            <a:r>
              <a:rPr lang="es-ES" dirty="0" smtClean="0"/>
              <a:t> </a:t>
            </a:r>
            <a:endParaRPr lang="es-ES" dirty="0"/>
          </a:p>
          <a:p>
            <a:pPr algn="ctr"/>
            <a:r>
              <a:rPr lang="es-ES" sz="2800" dirty="0"/>
              <a:t>Masa =</a:t>
            </a:r>
            <a:r>
              <a:rPr lang="es-ES" sz="2800" dirty="0" smtClean="0"/>
              <a:t>0,74g</a:t>
            </a:r>
            <a:endParaRPr lang="es-ES" sz="2800" dirty="0"/>
          </a:p>
        </p:txBody>
      </p:sp>
      <p:sp>
        <p:nvSpPr>
          <p:cNvPr id="4" name="3 Rectángulo"/>
          <p:cNvSpPr/>
          <p:nvPr/>
        </p:nvSpPr>
        <p:spPr>
          <a:xfrm>
            <a:off x="2843808" y="1916832"/>
            <a:ext cx="3024336" cy="523220"/>
          </a:xfrm>
          <a:prstGeom prst="rect">
            <a:avLst/>
          </a:prstGeom>
        </p:spPr>
        <p:txBody>
          <a:bodyPr wrap="square">
            <a:spAutoFit/>
          </a:bodyPr>
          <a:lstStyle/>
          <a:p>
            <a:r>
              <a:rPr lang="es-ES_tradnl" sz="2800" dirty="0">
                <a:solidFill>
                  <a:srgbClr val="FF0000"/>
                </a:solidFill>
                <a:cs typeface="Times New Roman" pitchFamily="18" charset="0"/>
              </a:rPr>
              <a:t>m = M I t </a:t>
            </a:r>
            <a:r>
              <a:rPr lang="es-ES_tradnl" sz="2800" b="1" dirty="0">
                <a:solidFill>
                  <a:srgbClr val="FF0000"/>
                </a:solidFill>
                <a:cs typeface="Times New Roman" pitchFamily="18" charset="0"/>
              </a:rPr>
              <a:t>/</a:t>
            </a:r>
            <a:r>
              <a:rPr lang="es-ES_tradnl" sz="2800" dirty="0">
                <a:solidFill>
                  <a:srgbClr val="FF0000"/>
                </a:solidFill>
                <a:cs typeface="Times New Roman" pitchFamily="18" charset="0"/>
              </a:rPr>
              <a:t> n F.</a:t>
            </a:r>
            <a:endParaRPr lang="es-ES" sz="2800" dirty="0"/>
          </a:p>
        </p:txBody>
      </p:sp>
      <p:sp>
        <p:nvSpPr>
          <p:cNvPr id="6" name="5 Marcador de pie de página"/>
          <p:cNvSpPr>
            <a:spLocks noGrp="1"/>
          </p:cNvSpPr>
          <p:nvPr>
            <p:ph type="ftr" sz="quarter" idx="11"/>
          </p:nvPr>
        </p:nvSpPr>
        <p:spPr/>
        <p:txBody>
          <a:bodyPr/>
          <a:lstStyle/>
          <a:p>
            <a:r>
              <a:rPr lang="es-ES" smtClean="0"/>
              <a:t>Máster de Materiales 2013</a:t>
            </a:r>
            <a:endParaRPr lang="es-ES"/>
          </a:p>
        </p:txBody>
      </p:sp>
      <p:pic>
        <p:nvPicPr>
          <p:cNvPr id="142338" name="Picture 2"/>
          <p:cNvPicPr>
            <a:picLocks noChangeAspect="1" noChangeArrowheads="1"/>
          </p:cNvPicPr>
          <p:nvPr/>
        </p:nvPicPr>
        <p:blipFill>
          <a:blip r:embed="rId2"/>
          <a:srcRect/>
          <a:stretch>
            <a:fillRect/>
          </a:stretch>
        </p:blipFill>
        <p:spPr bwMode="auto">
          <a:xfrm>
            <a:off x="3500430" y="4572008"/>
            <a:ext cx="2857500" cy="1895475"/>
          </a:xfrm>
          <a:prstGeom prst="rect">
            <a:avLst/>
          </a:prstGeom>
          <a:noFill/>
          <a:ln w="9525">
            <a:noFill/>
            <a:miter lim="800000"/>
            <a:headEnd/>
            <a:tailEnd/>
          </a:ln>
          <a:effectLst/>
        </p:spPr>
      </p:pic>
    </p:spTree>
    <p:extLst>
      <p:ext uri="{BB962C8B-B14F-4D97-AF65-F5344CB8AC3E}">
        <p14:creationId xmlns:p14="http://schemas.microsoft.com/office/powerpoint/2010/main" val="1465680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683568" y="836712"/>
            <a:ext cx="7848872" cy="923330"/>
          </a:xfrm>
          <a:prstGeom prst="rect">
            <a:avLst/>
          </a:prstGeom>
        </p:spPr>
        <p:txBody>
          <a:bodyPr wrap="square">
            <a:spAutoFit/>
          </a:bodyPr>
          <a:lstStyle/>
          <a:p>
            <a:r>
              <a:rPr lang="es-ES" dirty="0" smtClean="0">
                <a:solidFill>
                  <a:srgbClr val="FF0000"/>
                </a:solidFill>
              </a:rPr>
              <a:t>Rendimiento </a:t>
            </a:r>
            <a:r>
              <a:rPr lang="es-ES" dirty="0" err="1">
                <a:solidFill>
                  <a:srgbClr val="FF0000"/>
                </a:solidFill>
              </a:rPr>
              <a:t>faraday</a:t>
            </a:r>
            <a:r>
              <a:rPr lang="es-ES" dirty="0">
                <a:solidFill>
                  <a:srgbClr val="FF0000"/>
                </a:solidFill>
              </a:rPr>
              <a:t> (F), </a:t>
            </a:r>
            <a:r>
              <a:rPr lang="es-ES" dirty="0"/>
              <a:t>que se expresa como el cociente de la cantidad real de metal depositada en el cátodo, y la cantidad teórica que para el mismo paso de corriente debería depositarse</a:t>
            </a:r>
          </a:p>
        </p:txBody>
      </p:sp>
      <p:pic>
        <p:nvPicPr>
          <p:cNvPr id="5" name="Picture 8" descr="capítulo 8_Pic6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5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339752" y="2420888"/>
            <a:ext cx="3794357"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5400092" y="3028310"/>
            <a:ext cx="1080120" cy="369332"/>
          </a:xfrm>
          <a:prstGeom prst="rect">
            <a:avLst/>
          </a:prstGeom>
          <a:solidFill>
            <a:schemeClr val="accent3">
              <a:lumMod val="60000"/>
              <a:lumOff val="40000"/>
            </a:schemeClr>
          </a:solidFill>
        </p:spPr>
        <p:txBody>
          <a:bodyPr wrap="square" rtlCol="0">
            <a:spAutoFit/>
          </a:bodyPr>
          <a:lstStyle/>
          <a:p>
            <a:r>
              <a:rPr lang="es-ES" dirty="0" smtClean="0"/>
              <a:t>60-98%</a:t>
            </a:r>
            <a:endParaRPr lang="es-ES" dirty="0"/>
          </a:p>
        </p:txBody>
      </p:sp>
    </p:spTree>
    <p:extLst>
      <p:ext uri="{BB962C8B-B14F-4D97-AF65-F5344CB8AC3E}">
        <p14:creationId xmlns:p14="http://schemas.microsoft.com/office/powerpoint/2010/main" val="17725205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26018" y="548680"/>
            <a:ext cx="64692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b="1" dirty="0">
                <a:solidFill>
                  <a:srgbClr val="FF0000"/>
                </a:solidFill>
                <a:cs typeface="Times New Roman" pitchFamily="18" charset="0"/>
              </a:rPr>
              <a:t>El menor depósito de metal se debe a que existe</a:t>
            </a:r>
            <a:r>
              <a:rPr lang="es-ES" sz="1800" b="1" dirty="0">
                <a:solidFill>
                  <a:srgbClr val="FF0000"/>
                </a:solidFill>
                <a:cs typeface="Times New Roman" pitchFamily="18" charset="0"/>
              </a:rPr>
              <a:t>:</a:t>
            </a:r>
          </a:p>
          <a:p>
            <a:pPr eaLnBrk="1" hangingPunct="1"/>
            <a:endParaRPr lang="es-ES" sz="1800" b="1" dirty="0">
              <a:solidFill>
                <a:srgbClr val="FF0000"/>
              </a:solidFill>
            </a:endParaRPr>
          </a:p>
        </p:txBody>
      </p:sp>
      <p:sp>
        <p:nvSpPr>
          <p:cNvPr id="21508" name="Text Box 4"/>
          <p:cNvSpPr txBox="1">
            <a:spLocks noChangeArrowheads="1"/>
          </p:cNvSpPr>
          <p:nvPr/>
        </p:nvSpPr>
        <p:spPr bwMode="auto">
          <a:xfrm>
            <a:off x="107504" y="1628800"/>
            <a:ext cx="885831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sz="2000" dirty="0">
                <a:cs typeface="Times New Roman" pitchFamily="18" charset="0"/>
              </a:rPr>
              <a:t>	</a:t>
            </a:r>
            <a:r>
              <a:rPr lang="es-ES_tradnl" sz="2000" dirty="0" smtClean="0">
                <a:cs typeface="Times New Roman" pitchFamily="18" charset="0"/>
              </a:rPr>
              <a:t>1</a:t>
            </a:r>
            <a:r>
              <a:rPr lang="es-ES_tradnl" sz="2000" dirty="0">
                <a:cs typeface="Times New Roman" pitchFamily="18" charset="0"/>
              </a:rPr>
              <a:t>. Desprendimiento de hidrógeno </a:t>
            </a:r>
            <a:r>
              <a:rPr lang="es-ES_tradnl" sz="2000" dirty="0" smtClean="0">
                <a:cs typeface="Times New Roman" pitchFamily="18" charset="0"/>
              </a:rPr>
              <a:t>simultáneo: </a:t>
            </a:r>
          </a:p>
          <a:p>
            <a:pPr eaLnBrk="1" hangingPunct="1"/>
            <a:r>
              <a:rPr lang="es-ES_tradnl" sz="2000" dirty="0">
                <a:cs typeface="Times New Roman" pitchFamily="18" charset="0"/>
              </a:rPr>
              <a:t>	</a:t>
            </a:r>
            <a:r>
              <a:rPr lang="es-ES_tradnl" sz="2000" dirty="0" smtClean="0">
                <a:cs typeface="Times New Roman" pitchFamily="18" charset="0"/>
              </a:rPr>
              <a:t>	por disoluciones acuosas muy acidas      </a:t>
            </a:r>
            <a:r>
              <a:rPr lang="es-ES" sz="2000" dirty="0" smtClean="0"/>
              <a:t>2 H</a:t>
            </a:r>
            <a:r>
              <a:rPr lang="es-ES" sz="2000" baseline="30000" dirty="0" smtClean="0"/>
              <a:t>+</a:t>
            </a:r>
            <a:r>
              <a:rPr lang="es-ES" sz="2000" dirty="0" smtClean="0"/>
              <a:t> + 2 e</a:t>
            </a:r>
            <a:r>
              <a:rPr lang="es-ES" sz="2000" baseline="30000" dirty="0" smtClean="0"/>
              <a:t>-</a:t>
            </a:r>
            <a:r>
              <a:rPr lang="es-ES" sz="2000" dirty="0" smtClean="0"/>
              <a:t> </a:t>
            </a:r>
            <a:r>
              <a:rPr lang="es-ES" sz="2000" dirty="0" smtClean="0">
                <a:sym typeface="Wingdings"/>
              </a:rPr>
              <a:t></a:t>
            </a:r>
            <a:r>
              <a:rPr lang="es-ES" sz="2000" dirty="0" smtClean="0"/>
              <a:t> H</a:t>
            </a:r>
            <a:r>
              <a:rPr lang="es-ES" sz="2000" baseline="-25000" dirty="0" smtClean="0"/>
              <a:t>2</a:t>
            </a:r>
          </a:p>
          <a:p>
            <a:pPr eaLnBrk="1" hangingPunct="1"/>
            <a:endParaRPr lang="es-ES" sz="2000" dirty="0">
              <a:cs typeface="Times New Roman" pitchFamily="18" charset="0"/>
            </a:endParaRPr>
          </a:p>
          <a:p>
            <a:pPr eaLnBrk="1" hangingPunct="1"/>
            <a:r>
              <a:rPr lang="es-ES_tradnl" sz="2000" dirty="0">
                <a:cs typeface="Times New Roman" pitchFamily="18" charset="0"/>
              </a:rPr>
              <a:t>	</a:t>
            </a:r>
            <a:r>
              <a:rPr lang="es-ES_tradnl" sz="2000" dirty="0" smtClean="0">
                <a:cs typeface="Times New Roman" pitchFamily="18" charset="0"/>
              </a:rPr>
              <a:t>2</a:t>
            </a:r>
            <a:r>
              <a:rPr lang="es-ES_tradnl" sz="2000" dirty="0">
                <a:cs typeface="Times New Roman" pitchFamily="18" charset="0"/>
              </a:rPr>
              <a:t>. Ataque químico del depósito por parte del e</a:t>
            </a:r>
            <a:r>
              <a:rPr lang="es-ES_tradnl" sz="2000" dirty="0" smtClean="0">
                <a:cs typeface="Times New Roman" pitchFamily="18" charset="0"/>
              </a:rPr>
              <a:t>lectrolito</a:t>
            </a:r>
            <a:r>
              <a:rPr lang="es-ES_tradnl" sz="2000" dirty="0">
                <a:cs typeface="Times New Roman" pitchFamily="18" charset="0"/>
              </a:rPr>
              <a:t>. </a:t>
            </a:r>
            <a:r>
              <a:rPr lang="es-ES_tradnl" sz="2000" dirty="0" smtClean="0">
                <a:cs typeface="Times New Roman" pitchFamily="18" charset="0"/>
              </a:rPr>
              <a:t>(disolución del Cu 		por el </a:t>
            </a:r>
            <a:r>
              <a:rPr lang="es-ES_tradnl" sz="2000" dirty="0" err="1" smtClean="0">
                <a:cs typeface="Times New Roman" pitchFamily="18" charset="0"/>
              </a:rPr>
              <a:t>ión</a:t>
            </a:r>
            <a:r>
              <a:rPr lang="es-ES_tradnl" sz="2000" dirty="0" smtClean="0">
                <a:cs typeface="Times New Roman" pitchFamily="18" charset="0"/>
              </a:rPr>
              <a:t> Férrico del electrolito o el Zn por el sulfúrico)</a:t>
            </a:r>
          </a:p>
          <a:p>
            <a:pPr eaLnBrk="1" hangingPunct="1"/>
            <a:endParaRPr lang="es-ES" sz="2000" dirty="0">
              <a:cs typeface="Times New Roman" pitchFamily="18" charset="0"/>
            </a:endParaRPr>
          </a:p>
          <a:p>
            <a:pPr eaLnBrk="1" hangingPunct="1"/>
            <a:r>
              <a:rPr lang="es-ES_tradnl" sz="2000" dirty="0">
                <a:cs typeface="Times New Roman" pitchFamily="18" charset="0"/>
              </a:rPr>
              <a:t>	</a:t>
            </a:r>
            <a:r>
              <a:rPr lang="es-ES_tradnl" sz="2000" dirty="0" smtClean="0">
                <a:cs typeface="Times New Roman" pitchFamily="18" charset="0"/>
              </a:rPr>
              <a:t>3</a:t>
            </a:r>
            <a:r>
              <a:rPr lang="es-ES_tradnl" sz="2000" dirty="0">
                <a:cs typeface="Times New Roman" pitchFamily="18" charset="0"/>
              </a:rPr>
              <a:t>. Corrosión del depósito como consecuencia de la formación de </a:t>
            </a:r>
            <a:r>
              <a:rPr lang="es-ES_tradnl" sz="2000" dirty="0" smtClean="0">
                <a:cs typeface="Times New Roman" pitchFamily="18" charset="0"/>
              </a:rPr>
              <a:t>pares 			galvánicos con </a:t>
            </a:r>
            <a:r>
              <a:rPr lang="es-ES_tradnl" sz="2000" dirty="0">
                <a:cs typeface="Times New Roman" pitchFamily="18" charset="0"/>
              </a:rPr>
              <a:t>impurezas más </a:t>
            </a:r>
            <a:r>
              <a:rPr lang="es-ES_tradnl" sz="2000" dirty="0" smtClean="0">
                <a:cs typeface="Times New Roman" pitchFamily="18" charset="0"/>
              </a:rPr>
              <a:t>nobles</a:t>
            </a:r>
            <a:r>
              <a:rPr lang="es-ES_tradnl" sz="2000" dirty="0">
                <a:cs typeface="Times New Roman" pitchFamily="18" charset="0"/>
              </a:rPr>
              <a:t> </a:t>
            </a:r>
            <a:r>
              <a:rPr lang="es-ES_tradnl" sz="2000" dirty="0" smtClean="0">
                <a:cs typeface="Times New Roman" pitchFamily="18" charset="0"/>
              </a:rPr>
              <a:t>que el metal base depositado</a:t>
            </a:r>
          </a:p>
          <a:p>
            <a:pPr eaLnBrk="1" hangingPunct="1"/>
            <a:endParaRPr lang="es-ES" sz="2000" dirty="0" smtClean="0">
              <a:cs typeface="Times New Roman" pitchFamily="18" charset="0"/>
            </a:endParaRPr>
          </a:p>
          <a:p>
            <a:pPr eaLnBrk="1" hangingPunct="1"/>
            <a:r>
              <a:rPr lang="es-ES" sz="2000" dirty="0" smtClean="0">
                <a:cs typeface="Times New Roman" pitchFamily="18" charset="0"/>
              </a:rPr>
              <a:t>      </a:t>
            </a:r>
            <a:r>
              <a:rPr lang="es-ES_tradnl" sz="2000" dirty="0" smtClean="0">
                <a:cs typeface="Times New Roman" pitchFamily="18" charset="0"/>
              </a:rPr>
              <a:t>4</a:t>
            </a:r>
            <a:r>
              <a:rPr lang="es-ES_tradnl" sz="2000" dirty="0">
                <a:cs typeface="Times New Roman" pitchFamily="18" charset="0"/>
              </a:rPr>
              <a:t>. Cortocircuitos entre ánodo y cátodo debidos a un crecimiento </a:t>
            </a:r>
            <a:r>
              <a:rPr lang="es-ES_tradnl" sz="2000" dirty="0" smtClean="0">
                <a:cs typeface="Times New Roman" pitchFamily="18" charset="0"/>
              </a:rPr>
              <a:t>irregular  de </a:t>
            </a:r>
            <a:r>
              <a:rPr lang="es-ES_tradnl" sz="2000" dirty="0">
                <a:cs typeface="Times New Roman" pitchFamily="18" charset="0"/>
              </a:rPr>
              <a:t>los </a:t>
            </a:r>
            <a:r>
              <a:rPr lang="es-ES_tradnl" sz="2000" dirty="0" smtClean="0">
                <a:cs typeface="Times New Roman" pitchFamily="18" charset="0"/>
              </a:rPr>
              <a:t>		cátodos</a:t>
            </a:r>
          </a:p>
          <a:p>
            <a:pPr eaLnBrk="1" hangingPunct="1"/>
            <a:r>
              <a:rPr lang="es-ES_tradnl" sz="2000" dirty="0" smtClean="0">
                <a:cs typeface="Times New Roman" pitchFamily="18" charset="0"/>
              </a:rPr>
              <a:t>.</a:t>
            </a:r>
            <a:endParaRPr lang="es-ES" sz="2000" dirty="0">
              <a:cs typeface="Times New Roman" pitchFamily="18" charset="0"/>
            </a:endParaRPr>
          </a:p>
          <a:p>
            <a:pPr eaLnBrk="1" hangingPunct="1"/>
            <a:r>
              <a:rPr lang="es-ES_tradnl" sz="2000" dirty="0">
                <a:cs typeface="Times New Roman" pitchFamily="18" charset="0"/>
              </a:rPr>
              <a:t>		5. Pérdidas a tierra de la corriente medida en el circuito</a:t>
            </a:r>
            <a:r>
              <a:rPr lang="es-ES_tradnl" sz="2000" dirty="0" smtClean="0">
                <a:cs typeface="Times New Roman" pitchFamily="18" charset="0"/>
              </a:rPr>
              <a:t>.</a:t>
            </a:r>
          </a:p>
          <a:p>
            <a:pPr eaLnBrk="1" hangingPunct="1"/>
            <a:endParaRPr lang="es-ES" sz="2000" dirty="0">
              <a:cs typeface="Times New Roman" pitchFamily="18" charset="0"/>
            </a:endParaRPr>
          </a:p>
          <a:p>
            <a:pPr eaLnBrk="1" hangingPunct="1"/>
            <a:endParaRPr lang="es-ES" sz="2000" dirty="0"/>
          </a:p>
        </p:txBody>
      </p:sp>
      <p:sp>
        <p:nvSpPr>
          <p:cNvPr id="21510" name="Rectangle 7"/>
          <p:cNvSpPr>
            <a:spLocks noChangeArrowheads="1"/>
          </p:cNvSpPr>
          <p:nvPr/>
        </p:nvSpPr>
        <p:spPr bwMode="auto">
          <a:xfrm>
            <a:off x="3152775" y="2352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Tree>
    <p:extLst>
      <p:ext uri="{BB962C8B-B14F-4D97-AF65-F5344CB8AC3E}">
        <p14:creationId xmlns:p14="http://schemas.microsoft.com/office/powerpoint/2010/main" val="191350473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40797" y="455408"/>
            <a:ext cx="43075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_tradnl" sz="2800" b="1" u="sng" dirty="0" smtClean="0">
                <a:solidFill>
                  <a:schemeClr val="accent1"/>
                </a:solidFill>
                <a:cs typeface="Times New Roman" pitchFamily="18" charset="0"/>
              </a:rPr>
              <a:t>Rendimiento </a:t>
            </a:r>
            <a:r>
              <a:rPr lang="es-ES_tradnl" sz="2800" b="1" u="sng" dirty="0">
                <a:solidFill>
                  <a:schemeClr val="accent1"/>
                </a:solidFill>
                <a:cs typeface="Times New Roman" pitchFamily="18" charset="0"/>
              </a:rPr>
              <a:t>energético</a:t>
            </a:r>
            <a:r>
              <a:rPr lang="es-ES" sz="2400" dirty="0">
                <a:solidFill>
                  <a:schemeClr val="accent1"/>
                </a:solidFill>
              </a:rPr>
              <a:t> </a:t>
            </a:r>
          </a:p>
        </p:txBody>
      </p:sp>
      <p:sp>
        <p:nvSpPr>
          <p:cNvPr id="25604" name="Rectangle 5"/>
          <p:cNvSpPr>
            <a:spLocks noChangeArrowheads="1"/>
          </p:cNvSpPr>
          <p:nvPr/>
        </p:nvSpPr>
        <p:spPr bwMode="auto">
          <a:xfrm>
            <a:off x="3114675" y="2824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pic>
        <p:nvPicPr>
          <p:cNvPr id="25605" name="Picture 4" descr="capítulo 8_Pic7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000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656821" y="1812034"/>
            <a:ext cx="4320480" cy="179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7"/>
          <p:cNvSpPr>
            <a:spLocks noChangeArrowheads="1"/>
          </p:cNvSpPr>
          <p:nvPr/>
        </p:nvSpPr>
        <p:spPr bwMode="auto">
          <a:xfrm>
            <a:off x="3128963" y="2952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cxnSp>
        <p:nvCxnSpPr>
          <p:cNvPr id="3" name="2 Conector recto"/>
          <p:cNvCxnSpPr/>
          <p:nvPr/>
        </p:nvCxnSpPr>
        <p:spPr>
          <a:xfrm>
            <a:off x="839652" y="2276872"/>
            <a:ext cx="1754939"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1255515" y="4869160"/>
            <a:ext cx="3123091"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5 Marcador de pie de página"/>
          <p:cNvSpPr>
            <a:spLocks noGrp="1"/>
          </p:cNvSpPr>
          <p:nvPr>
            <p:ph type="ftr" sz="quarter" idx="11"/>
          </p:nvPr>
        </p:nvSpPr>
        <p:spPr/>
        <p:txBody>
          <a:bodyPr/>
          <a:lstStyle/>
          <a:p>
            <a:r>
              <a:rPr lang="es-ES" dirty="0" smtClean="0"/>
              <a:t>Máster de Materiales 2013</a:t>
            </a:r>
            <a:endParaRPr lang="es-ES" dirty="0"/>
          </a:p>
        </p:txBody>
      </p:sp>
      <p:sp>
        <p:nvSpPr>
          <p:cNvPr id="4" name="3 Rectángulo"/>
          <p:cNvSpPr/>
          <p:nvPr/>
        </p:nvSpPr>
        <p:spPr>
          <a:xfrm>
            <a:off x="176386" y="987308"/>
            <a:ext cx="8860110" cy="646331"/>
          </a:xfrm>
          <a:prstGeom prst="rect">
            <a:avLst/>
          </a:prstGeom>
        </p:spPr>
        <p:txBody>
          <a:bodyPr wrap="square">
            <a:spAutoFit/>
          </a:bodyPr>
          <a:lstStyle/>
          <a:p>
            <a:pPr algn="just"/>
            <a:r>
              <a:rPr lang="es-ES" dirty="0"/>
              <a:t>Los otros dos parámetros que hay que tener en cuenta son el rendimiento energético y el consumo específico. </a:t>
            </a:r>
          </a:p>
        </p:txBody>
      </p:sp>
      <p:sp>
        <p:nvSpPr>
          <p:cNvPr id="8" name="7 Rectángulo"/>
          <p:cNvSpPr/>
          <p:nvPr/>
        </p:nvSpPr>
        <p:spPr>
          <a:xfrm>
            <a:off x="5508104" y="1825035"/>
            <a:ext cx="3405509" cy="1477328"/>
          </a:xfrm>
          <a:prstGeom prst="rect">
            <a:avLst/>
          </a:prstGeom>
        </p:spPr>
        <p:txBody>
          <a:bodyPr wrap="square">
            <a:spAutoFit/>
          </a:bodyPr>
          <a:lstStyle/>
          <a:p>
            <a:r>
              <a:rPr lang="es-ES" dirty="0"/>
              <a:t>cociente de la energía teórica que debería consumirse para depositar una cierta cantidad de metal, y la energía que realmente se consume.</a:t>
            </a:r>
          </a:p>
        </p:txBody>
      </p:sp>
      <p:sp>
        <p:nvSpPr>
          <p:cNvPr id="9" name="8 Rectángulo"/>
          <p:cNvSpPr/>
          <p:nvPr/>
        </p:nvSpPr>
        <p:spPr>
          <a:xfrm>
            <a:off x="656821" y="3861048"/>
            <a:ext cx="8487179" cy="1200329"/>
          </a:xfrm>
          <a:prstGeom prst="rect">
            <a:avLst/>
          </a:prstGeom>
        </p:spPr>
        <p:txBody>
          <a:bodyPr wrap="square">
            <a:spAutoFit/>
          </a:bodyPr>
          <a:lstStyle/>
          <a:p>
            <a:pPr algn="just"/>
            <a:r>
              <a:rPr lang="es-ES" dirty="0" smtClean="0">
                <a:solidFill>
                  <a:srgbClr val="FF3399"/>
                </a:solidFill>
              </a:rPr>
              <a:t>El </a:t>
            </a:r>
            <a:r>
              <a:rPr lang="es-ES" dirty="0">
                <a:solidFill>
                  <a:srgbClr val="FF3399"/>
                </a:solidFill>
              </a:rPr>
              <a:t>consumo específico (Ce</a:t>
            </a:r>
            <a:r>
              <a:rPr lang="es-ES" dirty="0"/>
              <a:t>) se define como el cociente de la energía real consumida en la producción de una determinada cantidad de metal (</a:t>
            </a:r>
            <a:r>
              <a:rPr lang="es-ES" dirty="0" err="1"/>
              <a:t>Qr</a:t>
            </a:r>
            <a:r>
              <a:rPr lang="es-ES" dirty="0"/>
              <a:t>) y dicha cantidad, y se expresa en </a:t>
            </a:r>
            <a:r>
              <a:rPr lang="es-ES" dirty="0" err="1"/>
              <a:t>KWh</a:t>
            </a:r>
            <a:r>
              <a:rPr lang="es-ES" dirty="0"/>
              <a:t>/Kg de metal</a:t>
            </a:r>
          </a:p>
          <a:p>
            <a:r>
              <a:rPr lang="es-ES" dirty="0"/>
              <a:t> </a:t>
            </a:r>
          </a:p>
        </p:txBody>
      </p:sp>
      <p:sp>
        <p:nvSpPr>
          <p:cNvPr id="12" name="11 Rectángulo"/>
          <p:cNvSpPr/>
          <p:nvPr/>
        </p:nvSpPr>
        <p:spPr>
          <a:xfrm>
            <a:off x="3128963" y="5157192"/>
            <a:ext cx="2598788" cy="369332"/>
          </a:xfrm>
          <a:prstGeom prst="rect">
            <a:avLst/>
          </a:prstGeom>
        </p:spPr>
        <p:txBody>
          <a:bodyPr wrap="none">
            <a:spAutoFit/>
          </a:bodyPr>
          <a:lstStyle/>
          <a:p>
            <a:r>
              <a:rPr lang="es-ES" dirty="0" smtClean="0"/>
              <a:t>Energía consumida (</a:t>
            </a:r>
            <a:r>
              <a:rPr lang="es-ES" dirty="0" err="1" smtClean="0"/>
              <a:t>Qr</a:t>
            </a:r>
            <a:r>
              <a:rPr lang="es-ES" dirty="0"/>
              <a:t>)</a:t>
            </a:r>
          </a:p>
        </p:txBody>
      </p:sp>
      <p:sp>
        <p:nvSpPr>
          <p:cNvPr id="13" name="12 CuadroTexto"/>
          <p:cNvSpPr txBox="1"/>
          <p:nvPr/>
        </p:nvSpPr>
        <p:spPr>
          <a:xfrm>
            <a:off x="2123728" y="5445224"/>
            <a:ext cx="570990" cy="369332"/>
          </a:xfrm>
          <a:prstGeom prst="rect">
            <a:avLst/>
          </a:prstGeom>
          <a:noFill/>
        </p:spPr>
        <p:txBody>
          <a:bodyPr wrap="none" rtlCol="0">
            <a:spAutoFit/>
          </a:bodyPr>
          <a:lstStyle/>
          <a:p>
            <a:r>
              <a:rPr lang="es-ES" dirty="0" smtClean="0"/>
              <a:t>Ce=</a:t>
            </a:r>
            <a:endParaRPr lang="es-ES" dirty="0"/>
          </a:p>
        </p:txBody>
      </p:sp>
      <p:cxnSp>
        <p:nvCxnSpPr>
          <p:cNvPr id="16" name="15 Conector recto"/>
          <p:cNvCxnSpPr/>
          <p:nvPr/>
        </p:nvCxnSpPr>
        <p:spPr>
          <a:xfrm>
            <a:off x="2953216" y="5629890"/>
            <a:ext cx="277453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3665911" y="5700706"/>
            <a:ext cx="1425390" cy="369332"/>
          </a:xfrm>
          <a:prstGeom prst="rect">
            <a:avLst/>
          </a:prstGeom>
          <a:noFill/>
        </p:spPr>
        <p:txBody>
          <a:bodyPr wrap="none" rtlCol="0">
            <a:spAutoFit/>
          </a:bodyPr>
          <a:lstStyle/>
          <a:p>
            <a:r>
              <a:rPr lang="es-ES" dirty="0" smtClean="0"/>
              <a:t>Kg de metal</a:t>
            </a:r>
            <a:endParaRPr lang="es-ES" dirty="0"/>
          </a:p>
        </p:txBody>
      </p:sp>
    </p:spTree>
    <p:extLst>
      <p:ext uri="{BB962C8B-B14F-4D97-AF65-F5344CB8AC3E}">
        <p14:creationId xmlns:p14="http://schemas.microsoft.com/office/powerpoint/2010/main" val="1849700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110594" name="Picture 2" descr="'Reducción del tamaño de sólidos'"/>
          <p:cNvPicPr>
            <a:picLocks noChangeAspect="1" noChangeArrowheads="1"/>
          </p:cNvPicPr>
          <p:nvPr/>
        </p:nvPicPr>
        <p:blipFill>
          <a:blip r:embed="rId2"/>
          <a:srcRect/>
          <a:stretch>
            <a:fillRect/>
          </a:stretch>
        </p:blipFill>
        <p:spPr bwMode="auto">
          <a:xfrm>
            <a:off x="1142976" y="857232"/>
            <a:ext cx="7323871" cy="5214974"/>
          </a:xfrm>
          <a:prstGeom prst="rect">
            <a:avLst/>
          </a:prstGeom>
          <a:noFill/>
        </p:spPr>
      </p:pic>
      <p:sp>
        <p:nvSpPr>
          <p:cNvPr id="5" name="4 Rectángulo"/>
          <p:cNvSpPr/>
          <p:nvPr/>
        </p:nvSpPr>
        <p:spPr>
          <a:xfrm>
            <a:off x="4714876" y="3429000"/>
            <a:ext cx="3429024" cy="25003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539552" y="476672"/>
            <a:ext cx="8280920" cy="646331"/>
          </a:xfrm>
          <a:prstGeom prst="rect">
            <a:avLst/>
          </a:prstGeom>
        </p:spPr>
        <p:txBody>
          <a:bodyPr wrap="square">
            <a:spAutoFit/>
          </a:bodyPr>
          <a:lstStyle/>
          <a:p>
            <a:r>
              <a:rPr lang="es-ES" dirty="0" smtClean="0"/>
              <a:t>Rendimientos </a:t>
            </a:r>
            <a:r>
              <a:rPr lang="es-ES" dirty="0" err="1"/>
              <a:t>faraday</a:t>
            </a:r>
            <a:r>
              <a:rPr lang="es-ES" dirty="0"/>
              <a:t> y los consumos específicos que son habituales en la recuperación electrolítica de algunos metales.</a:t>
            </a: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2179638"/>
            <a:ext cx="43529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155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5932129" y="6381328"/>
            <a:ext cx="3352801" cy="365125"/>
          </a:xfrm>
        </p:spPr>
        <p:txBody>
          <a:bodyPr/>
          <a:lstStyle/>
          <a:p>
            <a:r>
              <a:rPr lang="es-ES" dirty="0" smtClean="0"/>
              <a:t>Máster de Materiales 2013</a:t>
            </a:r>
            <a:endParaRPr lang="es-E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613" y="4005064"/>
            <a:ext cx="2947613"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8" y="496023"/>
            <a:ext cx="5267285" cy="167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85720" y="2204386"/>
            <a:ext cx="6993582" cy="1477328"/>
          </a:xfrm>
          <a:prstGeom prst="rect">
            <a:avLst/>
          </a:prstGeom>
        </p:spPr>
        <p:txBody>
          <a:bodyPr wrap="square">
            <a:spAutoFit/>
          </a:bodyPr>
          <a:lstStyle/>
          <a:p>
            <a:r>
              <a:rPr lang="es-ES" dirty="0" smtClean="0"/>
              <a:t>1.- Deposito del </a:t>
            </a:r>
            <a:r>
              <a:rPr lang="es-ES" dirty="0"/>
              <a:t>cobre en el </a:t>
            </a:r>
            <a:r>
              <a:rPr lang="es-ES" dirty="0" smtClean="0"/>
              <a:t>cátodo</a:t>
            </a:r>
          </a:p>
          <a:p>
            <a:endParaRPr lang="es-ES" dirty="0"/>
          </a:p>
          <a:p>
            <a:r>
              <a:rPr lang="es-ES" dirty="0" smtClean="0"/>
              <a:t>2.-  </a:t>
            </a:r>
            <a:r>
              <a:rPr lang="es-ES" dirty="0"/>
              <a:t>Evolución de oxigeno en el </a:t>
            </a:r>
            <a:r>
              <a:rPr lang="es-ES" dirty="0" smtClean="0"/>
              <a:t>ánodo</a:t>
            </a:r>
          </a:p>
          <a:p>
            <a:endParaRPr lang="es-ES" dirty="0"/>
          </a:p>
          <a:p>
            <a:r>
              <a:rPr lang="es-ES" dirty="0" smtClean="0"/>
              <a:t>3.-El </a:t>
            </a:r>
            <a:r>
              <a:rPr lang="es-ES" dirty="0"/>
              <a:t>electrolito se enriquece en ácido y se empobrece en cobre</a:t>
            </a:r>
          </a:p>
        </p:txBody>
      </p:sp>
      <p:sp>
        <p:nvSpPr>
          <p:cNvPr id="5" name="4 Rectángulo"/>
          <p:cNvSpPr/>
          <p:nvPr/>
        </p:nvSpPr>
        <p:spPr>
          <a:xfrm>
            <a:off x="4994255" y="2850221"/>
            <a:ext cx="4062331" cy="369332"/>
          </a:xfrm>
          <a:prstGeom prst="rect">
            <a:avLst/>
          </a:prstGeom>
          <a:solidFill>
            <a:schemeClr val="accent3">
              <a:lumMod val="40000"/>
              <a:lumOff val="60000"/>
            </a:schemeClr>
          </a:solidFill>
        </p:spPr>
        <p:txBody>
          <a:bodyPr wrap="none">
            <a:spAutoFit/>
          </a:bodyPr>
          <a:lstStyle/>
          <a:p>
            <a:r>
              <a:rPr lang="pt-BR" dirty="0"/>
              <a:t>CuSO4 + H2O =&gt; Cu + H2SO4 + 1/2 O2</a:t>
            </a:r>
          </a:p>
        </p:txBody>
      </p:sp>
      <p:sp>
        <p:nvSpPr>
          <p:cNvPr id="6" name="5 Rectángulo"/>
          <p:cNvSpPr/>
          <p:nvPr/>
        </p:nvSpPr>
        <p:spPr>
          <a:xfrm>
            <a:off x="284328" y="3671491"/>
            <a:ext cx="4941833" cy="3139321"/>
          </a:xfrm>
          <a:prstGeom prst="rect">
            <a:avLst/>
          </a:prstGeom>
        </p:spPr>
        <p:txBody>
          <a:bodyPr wrap="square">
            <a:spAutoFit/>
          </a:bodyPr>
          <a:lstStyle/>
          <a:p>
            <a:r>
              <a:rPr lang="es-ES" dirty="0"/>
              <a:t>Se generan : </a:t>
            </a:r>
            <a:endParaRPr lang="es-ES" dirty="0" smtClean="0"/>
          </a:p>
          <a:p>
            <a:endParaRPr lang="es-ES" dirty="0" smtClean="0"/>
          </a:p>
          <a:p>
            <a:r>
              <a:rPr lang="es-ES" dirty="0"/>
              <a:t>	</a:t>
            </a:r>
            <a:r>
              <a:rPr lang="es-ES" dirty="0" smtClean="0"/>
              <a:t>1 </a:t>
            </a:r>
            <a:r>
              <a:rPr lang="es-ES" dirty="0"/>
              <a:t>T Cobre </a:t>
            </a:r>
            <a:r>
              <a:rPr lang="es-ES" dirty="0" smtClean="0"/>
              <a:t>metálico</a:t>
            </a:r>
          </a:p>
          <a:p>
            <a:endParaRPr lang="es-ES" dirty="0"/>
          </a:p>
          <a:p>
            <a:r>
              <a:rPr lang="es-ES" dirty="0" smtClean="0"/>
              <a:t>	1.54 </a:t>
            </a:r>
            <a:r>
              <a:rPr lang="es-ES" dirty="0"/>
              <a:t>T ácido </a:t>
            </a:r>
            <a:r>
              <a:rPr lang="es-ES" dirty="0" smtClean="0"/>
              <a:t>sulfúrico</a:t>
            </a:r>
          </a:p>
          <a:p>
            <a:endParaRPr lang="es-ES" dirty="0"/>
          </a:p>
          <a:p>
            <a:r>
              <a:rPr lang="es-ES" dirty="0" smtClean="0"/>
              <a:t>	0.25 </a:t>
            </a:r>
            <a:r>
              <a:rPr lang="es-ES" dirty="0"/>
              <a:t>T oxigeno (5.6 Nm3</a:t>
            </a:r>
            <a:r>
              <a:rPr lang="es-ES" dirty="0" smtClean="0"/>
              <a:t>)</a:t>
            </a:r>
          </a:p>
          <a:p>
            <a:endParaRPr lang="es-ES" dirty="0"/>
          </a:p>
          <a:p>
            <a:r>
              <a:rPr lang="es-ES" dirty="0"/>
              <a:t>Se descomponen : 0.28 T </a:t>
            </a:r>
            <a:r>
              <a:rPr lang="es-ES" dirty="0" smtClean="0"/>
              <a:t>agua</a:t>
            </a:r>
          </a:p>
          <a:p>
            <a:endParaRPr lang="es-ES" dirty="0"/>
          </a:p>
          <a:p>
            <a:r>
              <a:rPr lang="es-ES" dirty="0"/>
              <a:t>Se consumen : 1900 - 2300 </a:t>
            </a:r>
            <a:r>
              <a:rPr lang="es-ES" dirty="0" err="1"/>
              <a:t>kw</a:t>
            </a:r>
            <a:r>
              <a:rPr lang="es-ES" dirty="0"/>
              <a:t>/h (costo</a:t>
            </a:r>
          </a:p>
        </p:txBody>
      </p:sp>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689" y="332656"/>
            <a:ext cx="3597275"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85720" y="147990"/>
            <a:ext cx="3659976" cy="369332"/>
          </a:xfrm>
          <a:prstGeom prst="rect">
            <a:avLst/>
          </a:prstGeom>
          <a:noFill/>
        </p:spPr>
        <p:txBody>
          <a:bodyPr wrap="none" rtlCol="0">
            <a:spAutoFit/>
          </a:bodyPr>
          <a:lstStyle/>
          <a:p>
            <a:r>
              <a:rPr lang="es-ES" b="1" dirty="0" smtClean="0">
                <a:solidFill>
                  <a:srgbClr val="FF0000"/>
                </a:solidFill>
              </a:rPr>
              <a:t>ELECTRODEPOSICION DE COBRE:</a:t>
            </a:r>
            <a:endParaRPr lang="es-ES" b="1" dirty="0">
              <a:solidFill>
                <a:srgbClr val="FF0000"/>
              </a:solidFill>
            </a:endParaRPr>
          </a:p>
        </p:txBody>
      </p:sp>
    </p:spTree>
    <p:extLst>
      <p:ext uri="{BB962C8B-B14F-4D97-AF65-F5344CB8AC3E}">
        <p14:creationId xmlns:p14="http://schemas.microsoft.com/office/powerpoint/2010/main" val="2593167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214282" y="285728"/>
            <a:ext cx="8352928" cy="6001643"/>
          </a:xfrm>
          <a:prstGeom prst="rect">
            <a:avLst/>
          </a:prstGeom>
        </p:spPr>
        <p:txBody>
          <a:bodyPr wrap="square">
            <a:spAutoFit/>
          </a:bodyPr>
          <a:lstStyle/>
          <a:p>
            <a:r>
              <a:rPr lang="es-ES" sz="2400" dirty="0">
                <a:solidFill>
                  <a:srgbClr val="FF0000"/>
                </a:solidFill>
              </a:rPr>
              <a:t>El electrolito </a:t>
            </a:r>
            <a:endParaRPr lang="es-ES" sz="2400" dirty="0" smtClean="0">
              <a:solidFill>
                <a:srgbClr val="FF0000"/>
              </a:solidFill>
            </a:endParaRPr>
          </a:p>
          <a:p>
            <a:endParaRPr lang="es-ES" dirty="0" smtClean="0"/>
          </a:p>
          <a:p>
            <a:r>
              <a:rPr lang="es-ES" dirty="0" smtClean="0"/>
              <a:t>Solución </a:t>
            </a:r>
            <a:r>
              <a:rPr lang="es-ES" dirty="0"/>
              <a:t>ácida de sulfato de cobre </a:t>
            </a:r>
            <a:r>
              <a:rPr lang="es-ES" dirty="0" smtClean="0"/>
              <a:t>:</a:t>
            </a:r>
          </a:p>
          <a:p>
            <a:endParaRPr lang="es-ES" dirty="0" smtClean="0"/>
          </a:p>
          <a:p>
            <a:r>
              <a:rPr lang="es-ES" dirty="0"/>
              <a:t>	</a:t>
            </a:r>
            <a:r>
              <a:rPr lang="es-ES" dirty="0" smtClean="0"/>
              <a:t>entre </a:t>
            </a:r>
            <a:r>
              <a:rPr lang="es-ES" dirty="0"/>
              <a:t>30 y </a:t>
            </a:r>
            <a:r>
              <a:rPr lang="es-ES" dirty="0" smtClean="0"/>
              <a:t>50 g/l </a:t>
            </a:r>
            <a:r>
              <a:rPr lang="es-ES" dirty="0"/>
              <a:t>de Cu</a:t>
            </a:r>
            <a:r>
              <a:rPr lang="es-ES" baseline="30000" dirty="0"/>
              <a:t>2+ </a:t>
            </a:r>
            <a:endParaRPr lang="es-ES" baseline="30000" dirty="0" smtClean="0"/>
          </a:p>
          <a:p>
            <a:r>
              <a:rPr lang="es-ES" dirty="0" smtClean="0"/>
              <a:t>	130 a 160 g/l de H</a:t>
            </a:r>
            <a:r>
              <a:rPr lang="es-ES" baseline="-25000" dirty="0" smtClean="0"/>
              <a:t>2</a:t>
            </a:r>
            <a:r>
              <a:rPr lang="es-ES" dirty="0" smtClean="0"/>
              <a:t>SO</a:t>
            </a:r>
            <a:r>
              <a:rPr lang="es-ES" baseline="-25000" dirty="0" smtClean="0"/>
              <a:t>4</a:t>
            </a:r>
          </a:p>
          <a:p>
            <a:r>
              <a:rPr lang="es-ES" dirty="0" smtClean="0"/>
              <a:t> </a:t>
            </a:r>
          </a:p>
          <a:p>
            <a:r>
              <a:rPr lang="es-ES" dirty="0" smtClean="0">
                <a:solidFill>
                  <a:srgbClr val="FF0000"/>
                </a:solidFill>
              </a:rPr>
              <a:t>Temperatura</a:t>
            </a:r>
            <a:r>
              <a:rPr lang="es-ES" dirty="0" smtClean="0"/>
              <a:t> </a:t>
            </a:r>
            <a:r>
              <a:rPr lang="es-ES" dirty="0"/>
              <a:t>de trabajo es del orden </a:t>
            </a:r>
            <a:r>
              <a:rPr lang="es-ES" dirty="0" smtClean="0"/>
              <a:t>de 40 </a:t>
            </a:r>
            <a:r>
              <a:rPr lang="es-ES" dirty="0"/>
              <a:t>°C. </a:t>
            </a:r>
            <a:endParaRPr lang="es-ES" dirty="0" smtClean="0"/>
          </a:p>
          <a:p>
            <a:endParaRPr lang="es-ES" dirty="0"/>
          </a:p>
          <a:p>
            <a:pPr algn="just"/>
            <a:r>
              <a:rPr lang="es-ES" dirty="0" smtClean="0"/>
              <a:t>La </a:t>
            </a:r>
            <a:r>
              <a:rPr lang="es-ES" dirty="0">
                <a:solidFill>
                  <a:srgbClr val="FF0000"/>
                </a:solidFill>
              </a:rPr>
              <a:t>densidad de corriente </a:t>
            </a:r>
            <a:r>
              <a:rPr lang="es-ES" dirty="0"/>
              <a:t>se mantiene entre 250 y 300 A/hm</a:t>
            </a:r>
            <a:r>
              <a:rPr lang="es-ES" baseline="30000" dirty="0"/>
              <a:t>2</a:t>
            </a:r>
            <a:r>
              <a:rPr lang="es-ES" dirty="0"/>
              <a:t>, para tener la</a:t>
            </a:r>
          </a:p>
          <a:p>
            <a:pPr algn="just"/>
            <a:r>
              <a:rPr lang="es-ES" dirty="0"/>
              <a:t>producción más alta posible compatible con una buena calidad </a:t>
            </a:r>
            <a:r>
              <a:rPr lang="es-ES" dirty="0" smtClean="0"/>
              <a:t>del depósito</a:t>
            </a:r>
            <a:r>
              <a:rPr lang="es-ES" dirty="0"/>
              <a:t>.</a:t>
            </a:r>
          </a:p>
          <a:p>
            <a:pPr algn="just"/>
            <a:endParaRPr lang="es-ES" dirty="0" smtClean="0"/>
          </a:p>
          <a:p>
            <a:pPr algn="just"/>
            <a:r>
              <a:rPr lang="es-ES" dirty="0" smtClean="0">
                <a:solidFill>
                  <a:srgbClr val="FF0000"/>
                </a:solidFill>
              </a:rPr>
              <a:t>	Cátodos </a:t>
            </a:r>
            <a:r>
              <a:rPr lang="es-ES" dirty="0">
                <a:solidFill>
                  <a:srgbClr val="FF0000"/>
                </a:solidFill>
              </a:rPr>
              <a:t>de acero inoxidable </a:t>
            </a:r>
            <a:r>
              <a:rPr lang="es-ES" dirty="0"/>
              <a:t>(1 m</a:t>
            </a:r>
            <a:r>
              <a:rPr lang="es-ES" baseline="30000" dirty="0"/>
              <a:t>2</a:t>
            </a:r>
            <a:r>
              <a:rPr lang="es-ES" dirty="0" smtClean="0"/>
              <a:t>)</a:t>
            </a:r>
            <a:endParaRPr lang="es-ES" dirty="0"/>
          </a:p>
          <a:p>
            <a:pPr algn="just"/>
            <a:r>
              <a:rPr lang="es-ES" dirty="0" smtClean="0">
                <a:solidFill>
                  <a:srgbClr val="FF0000"/>
                </a:solidFill>
              </a:rPr>
              <a:t>	Ánodos </a:t>
            </a:r>
            <a:r>
              <a:rPr lang="es-ES" dirty="0">
                <a:solidFill>
                  <a:srgbClr val="FF0000"/>
                </a:solidFill>
              </a:rPr>
              <a:t>de plomo </a:t>
            </a:r>
            <a:r>
              <a:rPr lang="es-ES" dirty="0" smtClean="0">
                <a:solidFill>
                  <a:srgbClr val="FF0000"/>
                </a:solidFill>
              </a:rPr>
              <a:t>aleado</a:t>
            </a:r>
            <a:endParaRPr lang="es-ES" dirty="0" smtClean="0"/>
          </a:p>
          <a:p>
            <a:pPr algn="just"/>
            <a:r>
              <a:rPr lang="es-ES" dirty="0" smtClean="0"/>
              <a:t> </a:t>
            </a:r>
          </a:p>
          <a:p>
            <a:pPr algn="just"/>
            <a:r>
              <a:rPr lang="es-ES" dirty="0" smtClean="0">
                <a:solidFill>
                  <a:srgbClr val="FF0000"/>
                </a:solidFill>
              </a:rPr>
              <a:t>Tiempo: </a:t>
            </a:r>
            <a:r>
              <a:rPr lang="es-ES" dirty="0" smtClean="0"/>
              <a:t>6-7 </a:t>
            </a:r>
            <a:r>
              <a:rPr lang="es-ES" dirty="0"/>
              <a:t>días recibiendo cobre </a:t>
            </a:r>
            <a:r>
              <a:rPr lang="es-ES" dirty="0" smtClean="0"/>
              <a:t>en sus </a:t>
            </a:r>
            <a:r>
              <a:rPr lang="es-ES" dirty="0"/>
              <a:t>dos caras, logrando cosechar un peso de </a:t>
            </a:r>
            <a:r>
              <a:rPr lang="es-ES" dirty="0">
                <a:solidFill>
                  <a:srgbClr val="FF0000"/>
                </a:solidFill>
              </a:rPr>
              <a:t>45 a 55 kg de cobre catódico </a:t>
            </a:r>
            <a:r>
              <a:rPr lang="es-ES" dirty="0" smtClean="0">
                <a:solidFill>
                  <a:srgbClr val="FF0000"/>
                </a:solidFill>
              </a:rPr>
              <a:t>por cara</a:t>
            </a:r>
            <a:r>
              <a:rPr lang="es-ES" dirty="0">
                <a:solidFill>
                  <a:srgbClr val="FF0000"/>
                </a:solidFill>
              </a:rPr>
              <a:t>. </a:t>
            </a:r>
            <a:endParaRPr lang="es-ES" dirty="0" smtClean="0">
              <a:solidFill>
                <a:srgbClr val="FF0000"/>
              </a:solidFill>
            </a:endParaRPr>
          </a:p>
          <a:p>
            <a:endParaRPr lang="es-ES" dirty="0"/>
          </a:p>
          <a:p>
            <a:pPr algn="just"/>
            <a:r>
              <a:rPr lang="es-ES" dirty="0" smtClean="0"/>
              <a:t>Los </a:t>
            </a:r>
            <a:r>
              <a:rPr lang="es-ES" dirty="0"/>
              <a:t>cátodos </a:t>
            </a:r>
            <a:r>
              <a:rPr lang="es-ES" dirty="0" smtClean="0"/>
              <a:t>se </a:t>
            </a:r>
            <a:r>
              <a:rPr lang="es-ES" dirty="0"/>
              <a:t>someten a </a:t>
            </a:r>
            <a:r>
              <a:rPr lang="es-ES" dirty="0" smtClean="0"/>
              <a:t>las operaciones </a:t>
            </a:r>
            <a:r>
              <a:rPr lang="es-ES" dirty="0"/>
              <a:t>de lavado, </a:t>
            </a:r>
            <a:endParaRPr lang="es-ES" dirty="0" smtClean="0"/>
          </a:p>
          <a:p>
            <a:pPr algn="just"/>
            <a:r>
              <a:rPr lang="es-ES" dirty="0" smtClean="0"/>
              <a:t>despegue </a:t>
            </a:r>
            <a:r>
              <a:rPr lang="es-ES" dirty="0"/>
              <a:t>de las láminas de cobre, encerado del </a:t>
            </a:r>
            <a:r>
              <a:rPr lang="es-ES" dirty="0" smtClean="0"/>
              <a:t>borde inferior </a:t>
            </a:r>
          </a:p>
          <a:p>
            <a:pPr algn="just"/>
            <a:r>
              <a:rPr lang="es-ES" dirty="0" smtClean="0"/>
              <a:t>y </a:t>
            </a:r>
            <a:r>
              <a:rPr lang="es-ES" dirty="0"/>
              <a:t>retorno a la celda.</a:t>
            </a:r>
          </a:p>
        </p:txBody>
      </p:sp>
      <p:pic>
        <p:nvPicPr>
          <p:cNvPr id="188418" name="Picture 2" descr="https://encrypted-tbn3.gstatic.com/images?q=tbn:ANd9GcSvK2r8Dy0KgAe7WKKt0ZZMraX9dggxhVi2SADu4WYKPtxZL_bt">
            <a:hlinkClick r:id="rId2"/>
          </p:cNvPr>
          <p:cNvPicPr>
            <a:picLocks noChangeAspect="1" noChangeArrowheads="1"/>
          </p:cNvPicPr>
          <p:nvPr/>
        </p:nvPicPr>
        <p:blipFill>
          <a:blip r:embed="rId3"/>
          <a:srcRect/>
          <a:stretch>
            <a:fillRect/>
          </a:stretch>
        </p:blipFill>
        <p:spPr bwMode="auto">
          <a:xfrm>
            <a:off x="6898717" y="4882638"/>
            <a:ext cx="2160239" cy="1642706"/>
          </a:xfrm>
          <a:prstGeom prst="rect">
            <a:avLst/>
          </a:prstGeom>
          <a:noFill/>
        </p:spPr>
      </p:pic>
      <p:pic>
        <p:nvPicPr>
          <p:cNvPr id="460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88640"/>
            <a:ext cx="359690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265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09538"/>
            <a:ext cx="8963025"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7" y="2780928"/>
            <a:ext cx="6184964" cy="385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fecha"/>
          <p:cNvSpPr>
            <a:spLocks noGrp="1"/>
          </p:cNvSpPr>
          <p:nvPr>
            <p:ph type="dt" sz="half" idx="10"/>
          </p:nvPr>
        </p:nvSpPr>
        <p:spPr/>
        <p:txBody>
          <a:bodyPr/>
          <a:lstStyle/>
          <a:p>
            <a:fld id="{2809411A-0B18-4970-A63E-3E84331794DB}"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1274387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ChangeArrowheads="1"/>
          </p:cNvSpPr>
          <p:nvPr/>
        </p:nvSpPr>
        <p:spPr bwMode="auto">
          <a:xfrm>
            <a:off x="1545220" y="1838017"/>
            <a:ext cx="5791200" cy="16002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61445" name="Group 5"/>
          <p:cNvGrpSpPr>
            <a:grpSpLocks/>
          </p:cNvGrpSpPr>
          <p:nvPr/>
        </p:nvGrpSpPr>
        <p:grpSpPr bwMode="auto">
          <a:xfrm>
            <a:off x="1524000" y="1676400"/>
            <a:ext cx="5943600" cy="3810000"/>
            <a:chOff x="960" y="1056"/>
            <a:chExt cx="3744" cy="2400"/>
          </a:xfrm>
        </p:grpSpPr>
        <p:grpSp>
          <p:nvGrpSpPr>
            <p:cNvPr id="61446" name="Group 6"/>
            <p:cNvGrpSpPr>
              <a:grpSpLocks/>
            </p:cNvGrpSpPr>
            <p:nvPr/>
          </p:nvGrpSpPr>
          <p:grpSpPr bwMode="auto">
            <a:xfrm>
              <a:off x="960" y="1056"/>
              <a:ext cx="3744" cy="2400"/>
              <a:chOff x="960" y="1056"/>
              <a:chExt cx="3744" cy="2400"/>
            </a:xfrm>
          </p:grpSpPr>
          <p:sp>
            <p:nvSpPr>
              <p:cNvPr id="61447" name="Line 7"/>
              <p:cNvSpPr>
                <a:spLocks noChangeShapeType="1"/>
              </p:cNvSpPr>
              <p:nvPr/>
            </p:nvSpPr>
            <p:spPr bwMode="auto">
              <a:xfrm>
                <a:off x="960" y="1056"/>
                <a:ext cx="3744" cy="0"/>
              </a:xfrm>
              <a:prstGeom prst="line">
                <a:avLst/>
              </a:prstGeom>
              <a:noFill/>
              <a:ln w="1016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48" name="Line 8"/>
              <p:cNvSpPr>
                <a:spLocks noChangeShapeType="1"/>
              </p:cNvSpPr>
              <p:nvPr/>
            </p:nvSpPr>
            <p:spPr bwMode="auto">
              <a:xfrm>
                <a:off x="960" y="1056"/>
                <a:ext cx="0" cy="1133"/>
              </a:xfrm>
              <a:prstGeom prst="line">
                <a:avLst/>
              </a:prstGeom>
              <a:noFill/>
              <a:ln w="1016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49" name="Line 9"/>
              <p:cNvSpPr>
                <a:spLocks noChangeShapeType="1"/>
              </p:cNvSpPr>
              <p:nvPr/>
            </p:nvSpPr>
            <p:spPr bwMode="auto">
              <a:xfrm>
                <a:off x="4704" y="1056"/>
                <a:ext cx="0" cy="2400"/>
              </a:xfrm>
              <a:prstGeom prst="line">
                <a:avLst/>
              </a:prstGeom>
              <a:noFill/>
              <a:ln w="1016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50" name="Line 10"/>
              <p:cNvSpPr>
                <a:spLocks noChangeShapeType="1"/>
              </p:cNvSpPr>
              <p:nvPr/>
            </p:nvSpPr>
            <p:spPr bwMode="auto">
              <a:xfrm>
                <a:off x="960" y="2208"/>
                <a:ext cx="3744" cy="1248"/>
              </a:xfrm>
              <a:prstGeom prst="line">
                <a:avLst/>
              </a:prstGeom>
              <a:noFill/>
              <a:ln w="1016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grpSp>
          <p:nvGrpSpPr>
            <p:cNvPr id="61451" name="Group 11"/>
            <p:cNvGrpSpPr>
              <a:grpSpLocks/>
            </p:cNvGrpSpPr>
            <p:nvPr/>
          </p:nvGrpSpPr>
          <p:grpSpPr bwMode="auto">
            <a:xfrm>
              <a:off x="1008" y="1104"/>
              <a:ext cx="3648" cy="2304"/>
              <a:chOff x="1056" y="1008"/>
              <a:chExt cx="3840" cy="2592"/>
            </a:xfrm>
          </p:grpSpPr>
          <p:sp>
            <p:nvSpPr>
              <p:cNvPr id="61452" name="Line 12"/>
              <p:cNvSpPr>
                <a:spLocks noChangeShapeType="1"/>
              </p:cNvSpPr>
              <p:nvPr/>
            </p:nvSpPr>
            <p:spPr bwMode="auto">
              <a:xfrm>
                <a:off x="1056" y="1008"/>
                <a:ext cx="3840" cy="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53" name="Line 13"/>
              <p:cNvSpPr>
                <a:spLocks noChangeShapeType="1"/>
              </p:cNvSpPr>
              <p:nvPr/>
            </p:nvSpPr>
            <p:spPr bwMode="auto">
              <a:xfrm>
                <a:off x="1056" y="1008"/>
                <a:ext cx="0" cy="12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54" name="Line 14"/>
              <p:cNvSpPr>
                <a:spLocks noChangeShapeType="1"/>
              </p:cNvSpPr>
              <p:nvPr/>
            </p:nvSpPr>
            <p:spPr bwMode="auto">
              <a:xfrm>
                <a:off x="4896" y="1008"/>
                <a:ext cx="0" cy="2592"/>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55" name="Line 15"/>
              <p:cNvSpPr>
                <a:spLocks noChangeShapeType="1"/>
              </p:cNvSpPr>
              <p:nvPr/>
            </p:nvSpPr>
            <p:spPr bwMode="auto">
              <a:xfrm>
                <a:off x="1056" y="2208"/>
                <a:ext cx="3840" cy="1392"/>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grpSp>
      <p:sp>
        <p:nvSpPr>
          <p:cNvPr id="61456" name="Rectangle 16"/>
          <p:cNvSpPr>
            <a:spLocks noChangeArrowheads="1"/>
          </p:cNvSpPr>
          <p:nvPr/>
        </p:nvSpPr>
        <p:spPr bwMode="auto">
          <a:xfrm>
            <a:off x="2743200" y="1143000"/>
            <a:ext cx="4572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57" name="Rectangle 17"/>
          <p:cNvSpPr>
            <a:spLocks noChangeArrowheads="1"/>
          </p:cNvSpPr>
          <p:nvPr/>
        </p:nvSpPr>
        <p:spPr bwMode="auto">
          <a:xfrm>
            <a:off x="4267200" y="1143000"/>
            <a:ext cx="4572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58" name="Rectangle 18"/>
          <p:cNvSpPr>
            <a:spLocks noChangeArrowheads="1"/>
          </p:cNvSpPr>
          <p:nvPr/>
        </p:nvSpPr>
        <p:spPr bwMode="auto">
          <a:xfrm>
            <a:off x="5791200" y="1143000"/>
            <a:ext cx="4572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59" name="Rectangle 19"/>
          <p:cNvSpPr>
            <a:spLocks noChangeArrowheads="1"/>
          </p:cNvSpPr>
          <p:nvPr/>
        </p:nvSpPr>
        <p:spPr bwMode="auto">
          <a:xfrm>
            <a:off x="25908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0" name="Rectangle 20"/>
          <p:cNvSpPr>
            <a:spLocks noChangeArrowheads="1"/>
          </p:cNvSpPr>
          <p:nvPr/>
        </p:nvSpPr>
        <p:spPr bwMode="auto">
          <a:xfrm>
            <a:off x="32004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1" name="Rectangle 21"/>
          <p:cNvSpPr>
            <a:spLocks noChangeArrowheads="1"/>
          </p:cNvSpPr>
          <p:nvPr/>
        </p:nvSpPr>
        <p:spPr bwMode="auto">
          <a:xfrm>
            <a:off x="41148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2" name="Rectangle 22"/>
          <p:cNvSpPr>
            <a:spLocks noChangeArrowheads="1"/>
          </p:cNvSpPr>
          <p:nvPr/>
        </p:nvSpPr>
        <p:spPr bwMode="auto">
          <a:xfrm>
            <a:off x="47244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3" name="Rectangle 23"/>
          <p:cNvSpPr>
            <a:spLocks noChangeArrowheads="1"/>
          </p:cNvSpPr>
          <p:nvPr/>
        </p:nvSpPr>
        <p:spPr bwMode="auto">
          <a:xfrm>
            <a:off x="56388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4" name="Rectangle 24"/>
          <p:cNvSpPr>
            <a:spLocks noChangeArrowheads="1"/>
          </p:cNvSpPr>
          <p:nvPr/>
        </p:nvSpPr>
        <p:spPr bwMode="auto">
          <a:xfrm>
            <a:off x="6248400" y="1524000"/>
            <a:ext cx="152400" cy="381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5" name="Line 25"/>
          <p:cNvSpPr>
            <a:spLocks noChangeShapeType="1"/>
          </p:cNvSpPr>
          <p:nvPr/>
        </p:nvSpPr>
        <p:spPr bwMode="auto">
          <a:xfrm>
            <a:off x="2971800" y="685800"/>
            <a:ext cx="5562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66" name="Line 26"/>
          <p:cNvSpPr>
            <a:spLocks noChangeShapeType="1"/>
          </p:cNvSpPr>
          <p:nvPr/>
        </p:nvSpPr>
        <p:spPr bwMode="auto">
          <a:xfrm>
            <a:off x="6019800" y="6858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67" name="Freeform 27"/>
          <p:cNvSpPr>
            <a:spLocks/>
          </p:cNvSpPr>
          <p:nvPr/>
        </p:nvSpPr>
        <p:spPr bwMode="auto">
          <a:xfrm>
            <a:off x="1630363" y="3379788"/>
            <a:ext cx="5761037" cy="2030412"/>
          </a:xfrm>
          <a:custGeom>
            <a:avLst/>
            <a:gdLst>
              <a:gd name="T0" fmla="*/ 3594 w 3629"/>
              <a:gd name="T1" fmla="*/ 25 h 1279"/>
              <a:gd name="T2" fmla="*/ 2767 w 3629"/>
              <a:gd name="T3" fmla="*/ 12 h 1279"/>
              <a:gd name="T4" fmla="*/ 1678 w 3629"/>
              <a:gd name="T5" fmla="*/ 0 h 1279"/>
              <a:gd name="T6" fmla="*/ 1052 w 3629"/>
              <a:gd name="T7" fmla="*/ 12 h 1279"/>
              <a:gd name="T8" fmla="*/ 0 w 3629"/>
              <a:gd name="T9" fmla="*/ 25 h 1279"/>
              <a:gd name="T10" fmla="*/ 3629 w 3629"/>
              <a:gd name="T11" fmla="*/ 1279 h 1279"/>
              <a:gd name="T12" fmla="*/ 3594 w 3629"/>
              <a:gd name="T13" fmla="*/ 25 h 1279"/>
            </a:gdLst>
            <a:ahLst/>
            <a:cxnLst>
              <a:cxn ang="0">
                <a:pos x="T0" y="T1"/>
              </a:cxn>
              <a:cxn ang="0">
                <a:pos x="T2" y="T3"/>
              </a:cxn>
              <a:cxn ang="0">
                <a:pos x="T4" y="T5"/>
              </a:cxn>
              <a:cxn ang="0">
                <a:pos x="T6" y="T7"/>
              </a:cxn>
              <a:cxn ang="0">
                <a:pos x="T8" y="T9"/>
              </a:cxn>
              <a:cxn ang="0">
                <a:pos x="T10" y="T11"/>
              </a:cxn>
              <a:cxn ang="0">
                <a:pos x="T12" y="T13"/>
              </a:cxn>
            </a:cxnLst>
            <a:rect l="0" t="0" r="r" b="b"/>
            <a:pathLst>
              <a:path w="3629" h="1279">
                <a:moveTo>
                  <a:pt x="3594" y="25"/>
                </a:moveTo>
                <a:cubicBezTo>
                  <a:pt x="3319" y="47"/>
                  <a:pt x="3043" y="23"/>
                  <a:pt x="2767" y="12"/>
                </a:cubicBezTo>
                <a:cubicBezTo>
                  <a:pt x="2394" y="23"/>
                  <a:pt x="2052" y="9"/>
                  <a:pt x="1678" y="0"/>
                </a:cubicBezTo>
                <a:cubicBezTo>
                  <a:pt x="1475" y="49"/>
                  <a:pt x="1256" y="18"/>
                  <a:pt x="1052" y="12"/>
                </a:cubicBezTo>
                <a:cubicBezTo>
                  <a:pt x="699" y="29"/>
                  <a:pt x="353" y="25"/>
                  <a:pt x="0" y="25"/>
                </a:cubicBezTo>
                <a:lnTo>
                  <a:pt x="3629" y="1279"/>
                </a:lnTo>
                <a:lnTo>
                  <a:pt x="3594" y="25"/>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68" name="Rectangle 28"/>
          <p:cNvSpPr>
            <a:spLocks noChangeArrowheads="1"/>
          </p:cNvSpPr>
          <p:nvPr/>
        </p:nvSpPr>
        <p:spPr bwMode="auto">
          <a:xfrm>
            <a:off x="7467600" y="4953000"/>
            <a:ext cx="381000" cy="228600"/>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69" name="Rectangle 29"/>
          <p:cNvSpPr>
            <a:spLocks noChangeArrowheads="1"/>
          </p:cNvSpPr>
          <p:nvPr/>
        </p:nvSpPr>
        <p:spPr bwMode="auto">
          <a:xfrm>
            <a:off x="7315200" y="4953000"/>
            <a:ext cx="533400" cy="228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0" name="Oval 30"/>
          <p:cNvSpPr>
            <a:spLocks noChangeArrowheads="1"/>
          </p:cNvSpPr>
          <p:nvPr/>
        </p:nvSpPr>
        <p:spPr bwMode="auto">
          <a:xfrm>
            <a:off x="2514600" y="22098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1" name="Oval 31"/>
          <p:cNvSpPr>
            <a:spLocks noChangeArrowheads="1"/>
          </p:cNvSpPr>
          <p:nvPr/>
        </p:nvSpPr>
        <p:spPr bwMode="auto">
          <a:xfrm>
            <a:off x="2590800" y="2514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2" name="Oval 32"/>
          <p:cNvSpPr>
            <a:spLocks noChangeArrowheads="1"/>
          </p:cNvSpPr>
          <p:nvPr/>
        </p:nvSpPr>
        <p:spPr bwMode="auto">
          <a:xfrm>
            <a:off x="3276600" y="2743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3" name="Oval 33"/>
          <p:cNvSpPr>
            <a:spLocks noChangeArrowheads="1"/>
          </p:cNvSpPr>
          <p:nvPr/>
        </p:nvSpPr>
        <p:spPr bwMode="auto">
          <a:xfrm>
            <a:off x="3276600" y="2286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4" name="Oval 34"/>
          <p:cNvSpPr>
            <a:spLocks noChangeArrowheads="1"/>
          </p:cNvSpPr>
          <p:nvPr/>
        </p:nvSpPr>
        <p:spPr bwMode="auto">
          <a:xfrm>
            <a:off x="6324600" y="28194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5" name="Oval 35"/>
          <p:cNvSpPr>
            <a:spLocks noChangeArrowheads="1"/>
          </p:cNvSpPr>
          <p:nvPr/>
        </p:nvSpPr>
        <p:spPr bwMode="auto">
          <a:xfrm>
            <a:off x="5638800" y="2743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6" name="Oval 36"/>
          <p:cNvSpPr>
            <a:spLocks noChangeArrowheads="1"/>
          </p:cNvSpPr>
          <p:nvPr/>
        </p:nvSpPr>
        <p:spPr bwMode="auto">
          <a:xfrm>
            <a:off x="5638800" y="24384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7" name="Oval 37"/>
          <p:cNvSpPr>
            <a:spLocks noChangeArrowheads="1"/>
          </p:cNvSpPr>
          <p:nvPr/>
        </p:nvSpPr>
        <p:spPr bwMode="auto">
          <a:xfrm>
            <a:off x="5638800" y="2133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8" name="Oval 38"/>
          <p:cNvSpPr>
            <a:spLocks noChangeArrowheads="1"/>
          </p:cNvSpPr>
          <p:nvPr/>
        </p:nvSpPr>
        <p:spPr bwMode="auto">
          <a:xfrm>
            <a:off x="6400800" y="2667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79" name="Oval 39"/>
          <p:cNvSpPr>
            <a:spLocks noChangeArrowheads="1"/>
          </p:cNvSpPr>
          <p:nvPr/>
        </p:nvSpPr>
        <p:spPr bwMode="auto">
          <a:xfrm>
            <a:off x="6324600" y="24384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0" name="Oval 40"/>
          <p:cNvSpPr>
            <a:spLocks noChangeArrowheads="1"/>
          </p:cNvSpPr>
          <p:nvPr/>
        </p:nvSpPr>
        <p:spPr bwMode="auto">
          <a:xfrm>
            <a:off x="6324600" y="2133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1" name="Oval 41"/>
          <p:cNvSpPr>
            <a:spLocks noChangeArrowheads="1"/>
          </p:cNvSpPr>
          <p:nvPr/>
        </p:nvSpPr>
        <p:spPr bwMode="auto">
          <a:xfrm>
            <a:off x="6019800" y="3048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2" name="Oval 42"/>
          <p:cNvSpPr>
            <a:spLocks noChangeArrowheads="1"/>
          </p:cNvSpPr>
          <p:nvPr/>
        </p:nvSpPr>
        <p:spPr bwMode="auto">
          <a:xfrm>
            <a:off x="4800600" y="2362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3" name="Oval 43"/>
          <p:cNvSpPr>
            <a:spLocks noChangeArrowheads="1"/>
          </p:cNvSpPr>
          <p:nvPr/>
        </p:nvSpPr>
        <p:spPr bwMode="auto">
          <a:xfrm>
            <a:off x="4800600" y="2133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4" name="Oval 44"/>
          <p:cNvSpPr>
            <a:spLocks noChangeArrowheads="1"/>
          </p:cNvSpPr>
          <p:nvPr/>
        </p:nvSpPr>
        <p:spPr bwMode="auto">
          <a:xfrm>
            <a:off x="4038600" y="2286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5" name="Oval 45"/>
          <p:cNvSpPr>
            <a:spLocks noChangeArrowheads="1"/>
          </p:cNvSpPr>
          <p:nvPr/>
        </p:nvSpPr>
        <p:spPr bwMode="auto">
          <a:xfrm>
            <a:off x="4800600" y="29718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6" name="Oval 46"/>
          <p:cNvSpPr>
            <a:spLocks noChangeArrowheads="1"/>
          </p:cNvSpPr>
          <p:nvPr/>
        </p:nvSpPr>
        <p:spPr bwMode="auto">
          <a:xfrm>
            <a:off x="4876800" y="2667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7" name="Oval 47"/>
          <p:cNvSpPr>
            <a:spLocks noChangeArrowheads="1"/>
          </p:cNvSpPr>
          <p:nvPr/>
        </p:nvSpPr>
        <p:spPr bwMode="auto">
          <a:xfrm>
            <a:off x="3962400" y="25908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8" name="Oval 48"/>
          <p:cNvSpPr>
            <a:spLocks noChangeArrowheads="1"/>
          </p:cNvSpPr>
          <p:nvPr/>
        </p:nvSpPr>
        <p:spPr bwMode="auto">
          <a:xfrm>
            <a:off x="4419600" y="3048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89" name="Oval 49"/>
          <p:cNvSpPr>
            <a:spLocks noChangeArrowheads="1"/>
          </p:cNvSpPr>
          <p:nvPr/>
        </p:nvSpPr>
        <p:spPr bwMode="auto">
          <a:xfrm>
            <a:off x="4038600" y="2743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90" name="Oval 50"/>
          <p:cNvSpPr>
            <a:spLocks noChangeArrowheads="1"/>
          </p:cNvSpPr>
          <p:nvPr/>
        </p:nvSpPr>
        <p:spPr bwMode="auto">
          <a:xfrm>
            <a:off x="3276600" y="2514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91" name="Oval 51"/>
          <p:cNvSpPr>
            <a:spLocks noChangeArrowheads="1"/>
          </p:cNvSpPr>
          <p:nvPr/>
        </p:nvSpPr>
        <p:spPr bwMode="auto">
          <a:xfrm>
            <a:off x="2743200" y="3124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92" name="Oval 52"/>
          <p:cNvSpPr>
            <a:spLocks noChangeArrowheads="1"/>
          </p:cNvSpPr>
          <p:nvPr/>
        </p:nvSpPr>
        <p:spPr bwMode="auto">
          <a:xfrm>
            <a:off x="3352800" y="3048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93" name="Oval 53"/>
          <p:cNvSpPr>
            <a:spLocks noChangeArrowheads="1"/>
          </p:cNvSpPr>
          <p:nvPr/>
        </p:nvSpPr>
        <p:spPr bwMode="auto">
          <a:xfrm>
            <a:off x="2514600" y="27432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1494" name="Line 54"/>
          <p:cNvSpPr>
            <a:spLocks noChangeShapeType="1"/>
          </p:cNvSpPr>
          <p:nvPr/>
        </p:nvSpPr>
        <p:spPr bwMode="auto">
          <a:xfrm>
            <a:off x="7467600" y="2438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95" name="Line 55"/>
          <p:cNvSpPr>
            <a:spLocks noChangeShapeType="1"/>
          </p:cNvSpPr>
          <p:nvPr/>
        </p:nvSpPr>
        <p:spPr bwMode="auto">
          <a:xfrm flipH="1">
            <a:off x="7391400" y="2362200"/>
            <a:ext cx="1066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61496" name="Group 56"/>
          <p:cNvGrpSpPr>
            <a:grpSpLocks/>
          </p:cNvGrpSpPr>
          <p:nvPr/>
        </p:nvGrpSpPr>
        <p:grpSpPr bwMode="auto">
          <a:xfrm>
            <a:off x="228600" y="4114802"/>
            <a:ext cx="3513138" cy="1179513"/>
            <a:chOff x="-101" y="2592"/>
            <a:chExt cx="2213" cy="743"/>
          </a:xfrm>
        </p:grpSpPr>
        <p:sp>
          <p:nvSpPr>
            <p:cNvPr id="61497" name="Line 57"/>
            <p:cNvSpPr>
              <a:spLocks noChangeShapeType="1"/>
            </p:cNvSpPr>
            <p:nvPr/>
          </p:nvSpPr>
          <p:spPr bwMode="auto">
            <a:xfrm flipV="1">
              <a:off x="1440" y="2592"/>
              <a:ext cx="624" cy="288"/>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498" name="Text Box 58"/>
            <p:cNvSpPr txBox="1">
              <a:spLocks noChangeArrowheads="1"/>
            </p:cNvSpPr>
            <p:nvPr/>
          </p:nvSpPr>
          <p:spPr bwMode="auto">
            <a:xfrm>
              <a:off x="-101" y="2928"/>
              <a:ext cx="221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dirty="0" err="1"/>
                <a:t>Recipiente</a:t>
              </a:r>
              <a:r>
                <a:rPr lang="en-US" altLang="es-ES" dirty="0"/>
                <a:t> de </a:t>
              </a:r>
              <a:r>
                <a:rPr lang="en-US" altLang="es-ES" dirty="0" err="1"/>
                <a:t>acero</a:t>
              </a:r>
              <a:r>
                <a:rPr lang="en-US" altLang="es-ES" dirty="0"/>
                <a:t>, </a:t>
              </a:r>
              <a:r>
                <a:rPr lang="en-US" altLang="es-ES" dirty="0" err="1"/>
                <a:t>revestido</a:t>
              </a:r>
              <a:r>
                <a:rPr lang="en-US" altLang="es-ES" dirty="0"/>
                <a:t> </a:t>
              </a:r>
            </a:p>
            <a:p>
              <a:r>
                <a:rPr lang="en-US" altLang="es-ES" dirty="0"/>
                <a:t>con carbon – </a:t>
              </a:r>
              <a:r>
                <a:rPr lang="en-US" altLang="es-ES" dirty="0" err="1"/>
                <a:t>actúa</a:t>
              </a:r>
              <a:r>
                <a:rPr lang="en-US" altLang="es-ES" dirty="0"/>
                <a:t> </a:t>
              </a:r>
              <a:r>
                <a:rPr lang="en-US" altLang="es-ES" dirty="0" err="1"/>
                <a:t>como</a:t>
              </a:r>
              <a:r>
                <a:rPr lang="en-US" altLang="es-ES" dirty="0"/>
                <a:t> </a:t>
              </a:r>
              <a:r>
                <a:rPr lang="en-US" altLang="es-ES" dirty="0" err="1"/>
                <a:t>cátodo</a:t>
              </a:r>
              <a:endParaRPr lang="en-US" altLang="es-ES" dirty="0"/>
            </a:p>
          </p:txBody>
        </p:sp>
      </p:grpSp>
      <p:grpSp>
        <p:nvGrpSpPr>
          <p:cNvPr id="61499" name="Group 59"/>
          <p:cNvGrpSpPr>
            <a:grpSpLocks/>
          </p:cNvGrpSpPr>
          <p:nvPr/>
        </p:nvGrpSpPr>
        <p:grpSpPr bwMode="auto">
          <a:xfrm>
            <a:off x="0" y="1676400"/>
            <a:ext cx="2362200" cy="923925"/>
            <a:chOff x="0" y="1056"/>
            <a:chExt cx="1488" cy="582"/>
          </a:xfrm>
        </p:grpSpPr>
        <p:sp>
          <p:nvSpPr>
            <p:cNvPr id="61500" name="Line 60"/>
            <p:cNvSpPr>
              <a:spLocks noChangeShapeType="1"/>
            </p:cNvSpPr>
            <p:nvPr/>
          </p:nvSpPr>
          <p:spPr bwMode="auto">
            <a:xfrm>
              <a:off x="624" y="1248"/>
              <a:ext cx="864" cy="144"/>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01" name="Text Box 61"/>
            <p:cNvSpPr txBox="1">
              <a:spLocks noChangeArrowheads="1"/>
            </p:cNvSpPr>
            <p:nvPr/>
          </p:nvSpPr>
          <p:spPr bwMode="auto">
            <a:xfrm>
              <a:off x="0" y="1056"/>
              <a:ext cx="684"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dirty="0" err="1"/>
                <a:t>Burbujas</a:t>
              </a:r>
              <a:endParaRPr lang="en-US" altLang="es-ES" dirty="0"/>
            </a:p>
            <a:p>
              <a:pPr algn="l"/>
              <a:r>
                <a:rPr lang="en-US" altLang="es-ES" dirty="0"/>
                <a:t>de CO</a:t>
              </a:r>
              <a:r>
                <a:rPr lang="en-US" altLang="es-ES" baseline="-25000" dirty="0"/>
                <a:t>2</a:t>
              </a:r>
              <a:r>
                <a:rPr lang="en-US" altLang="es-ES" dirty="0"/>
                <a:t> </a:t>
              </a:r>
            </a:p>
            <a:p>
              <a:pPr algn="l"/>
              <a:endParaRPr lang="en-US" altLang="es-ES" dirty="0"/>
            </a:p>
          </p:txBody>
        </p:sp>
      </p:grpSp>
      <p:sp>
        <p:nvSpPr>
          <p:cNvPr id="61502" name="Text Box 62"/>
          <p:cNvSpPr txBox="1">
            <a:spLocks noChangeArrowheads="1"/>
          </p:cNvSpPr>
          <p:nvPr/>
        </p:nvSpPr>
        <p:spPr bwMode="auto">
          <a:xfrm>
            <a:off x="5257800" y="3810000"/>
            <a:ext cx="8874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chemeClr val="accent2"/>
                </a:solidFill>
              </a:rPr>
              <a:t>Al (l)</a:t>
            </a:r>
          </a:p>
        </p:txBody>
      </p:sp>
      <p:grpSp>
        <p:nvGrpSpPr>
          <p:cNvPr id="61503" name="Group 63"/>
          <p:cNvGrpSpPr>
            <a:grpSpLocks/>
          </p:cNvGrpSpPr>
          <p:nvPr/>
        </p:nvGrpSpPr>
        <p:grpSpPr bwMode="auto">
          <a:xfrm>
            <a:off x="0" y="3088733"/>
            <a:ext cx="1905000" cy="781050"/>
            <a:chOff x="0" y="1968"/>
            <a:chExt cx="1200" cy="492"/>
          </a:xfrm>
        </p:grpSpPr>
        <p:sp>
          <p:nvSpPr>
            <p:cNvPr id="61504" name="Line 64"/>
            <p:cNvSpPr>
              <a:spLocks noChangeShapeType="1"/>
            </p:cNvSpPr>
            <p:nvPr/>
          </p:nvSpPr>
          <p:spPr bwMode="auto">
            <a:xfrm flipV="1">
              <a:off x="576" y="1968"/>
              <a:ext cx="624" cy="192"/>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2000"/>
            </a:p>
          </p:txBody>
        </p:sp>
        <p:sp>
          <p:nvSpPr>
            <p:cNvPr id="61505" name="Text Box 65"/>
            <p:cNvSpPr txBox="1">
              <a:spLocks noChangeArrowheads="1"/>
            </p:cNvSpPr>
            <p:nvPr/>
          </p:nvSpPr>
          <p:spPr bwMode="auto">
            <a:xfrm>
              <a:off x="0" y="2208"/>
              <a:ext cx="744" cy="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2000"/>
                <a:t>Al</a:t>
              </a:r>
              <a:r>
                <a:rPr lang="en-US" altLang="es-ES" sz="2000" baseline="-25000"/>
                <a:t>2</a:t>
              </a:r>
              <a:r>
                <a:rPr lang="en-US" altLang="es-ES" sz="2000"/>
                <a:t>O</a:t>
              </a:r>
              <a:r>
                <a:rPr lang="en-US" altLang="es-ES" sz="2000" baseline="-25000"/>
                <a:t>3</a:t>
              </a:r>
              <a:r>
                <a:rPr lang="en-US" altLang="es-ES" sz="2000"/>
                <a:t> (l) </a:t>
              </a:r>
            </a:p>
          </p:txBody>
        </p:sp>
      </p:grpSp>
      <p:sp>
        <p:nvSpPr>
          <p:cNvPr id="61506" name="Text Box 66"/>
          <p:cNvSpPr txBox="1">
            <a:spLocks noChangeArrowheads="1"/>
          </p:cNvSpPr>
          <p:nvPr/>
        </p:nvSpPr>
        <p:spPr bwMode="auto">
          <a:xfrm>
            <a:off x="7729538" y="4419600"/>
            <a:ext cx="10743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dirty="0" err="1"/>
              <a:t>Sangría</a:t>
            </a:r>
            <a:r>
              <a:rPr lang="en-US" altLang="es-ES" dirty="0"/>
              <a:t> </a:t>
            </a:r>
          </a:p>
          <a:p>
            <a:pPr algn="l"/>
            <a:r>
              <a:rPr lang="en-US" altLang="es-ES" dirty="0"/>
              <a:t> de Al (l)</a:t>
            </a:r>
          </a:p>
        </p:txBody>
      </p:sp>
      <p:sp>
        <p:nvSpPr>
          <p:cNvPr id="61507" name="Text Box 67"/>
          <p:cNvSpPr txBox="1">
            <a:spLocks noChangeArrowheads="1"/>
          </p:cNvSpPr>
          <p:nvPr/>
        </p:nvSpPr>
        <p:spPr bwMode="auto">
          <a:xfrm>
            <a:off x="8458200" y="1981200"/>
            <a:ext cx="395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4000">
                <a:solidFill>
                  <a:srgbClr val="FF0000"/>
                </a:solidFill>
              </a:rPr>
              <a:t>-</a:t>
            </a:r>
          </a:p>
        </p:txBody>
      </p:sp>
      <p:sp>
        <p:nvSpPr>
          <p:cNvPr id="61508" name="Text Box 68"/>
          <p:cNvSpPr txBox="1">
            <a:spLocks noChangeArrowheads="1"/>
          </p:cNvSpPr>
          <p:nvPr/>
        </p:nvSpPr>
        <p:spPr bwMode="auto">
          <a:xfrm>
            <a:off x="8458200" y="304800"/>
            <a:ext cx="403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3600">
                <a:solidFill>
                  <a:srgbClr val="FF0000"/>
                </a:solidFill>
              </a:rPr>
              <a:t>+</a:t>
            </a:r>
          </a:p>
        </p:txBody>
      </p:sp>
      <p:sp>
        <p:nvSpPr>
          <p:cNvPr id="61509" name="Text Box 69"/>
          <p:cNvSpPr txBox="1">
            <a:spLocks noChangeArrowheads="1"/>
          </p:cNvSpPr>
          <p:nvPr/>
        </p:nvSpPr>
        <p:spPr bwMode="auto">
          <a:xfrm>
            <a:off x="1905000" y="5486400"/>
            <a:ext cx="36524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2000" dirty="0" err="1">
                <a:solidFill>
                  <a:srgbClr val="33CC33"/>
                </a:solidFill>
              </a:rPr>
              <a:t>Cátodo</a:t>
            </a:r>
            <a:r>
              <a:rPr lang="en-US" altLang="es-ES" sz="2000" dirty="0">
                <a:solidFill>
                  <a:srgbClr val="33CC33"/>
                </a:solidFill>
              </a:rPr>
              <a:t>:  Al</a:t>
            </a:r>
            <a:r>
              <a:rPr lang="en-US" altLang="es-ES" sz="2000" baseline="30000" dirty="0">
                <a:solidFill>
                  <a:srgbClr val="33CC33"/>
                </a:solidFill>
              </a:rPr>
              <a:t>+3 </a:t>
            </a:r>
            <a:r>
              <a:rPr lang="en-US" altLang="es-ES" sz="2000" dirty="0">
                <a:solidFill>
                  <a:srgbClr val="33CC33"/>
                </a:solidFill>
              </a:rPr>
              <a:t>  +   3e</a:t>
            </a:r>
            <a:r>
              <a:rPr lang="en-US" altLang="es-ES" sz="2000" baseline="30000" dirty="0">
                <a:solidFill>
                  <a:srgbClr val="33CC33"/>
                </a:solidFill>
              </a:rPr>
              <a:t>-</a:t>
            </a:r>
            <a:r>
              <a:rPr lang="en-US" altLang="es-ES" sz="2000" dirty="0">
                <a:solidFill>
                  <a:srgbClr val="33CC33"/>
                </a:solidFill>
              </a:rPr>
              <a:t>  </a:t>
            </a:r>
            <a:r>
              <a:rPr lang="en-US" altLang="es-ES" sz="2000" dirty="0">
                <a:solidFill>
                  <a:srgbClr val="33CC33"/>
                </a:solidFill>
                <a:sym typeface="Wingdings" pitchFamily="2" charset="2"/>
              </a:rPr>
              <a:t>  Al (l)</a:t>
            </a:r>
            <a:endParaRPr lang="en-US" altLang="es-ES" sz="2000" dirty="0">
              <a:solidFill>
                <a:srgbClr val="33CC33"/>
              </a:solidFill>
            </a:endParaRPr>
          </a:p>
        </p:txBody>
      </p:sp>
      <p:sp>
        <p:nvSpPr>
          <p:cNvPr id="61510" name="Text Box 70"/>
          <p:cNvSpPr txBox="1">
            <a:spLocks noChangeArrowheads="1"/>
          </p:cNvSpPr>
          <p:nvPr/>
        </p:nvSpPr>
        <p:spPr bwMode="auto">
          <a:xfrm>
            <a:off x="1676400" y="5886510"/>
            <a:ext cx="4533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dirty="0" err="1">
                <a:solidFill>
                  <a:srgbClr val="33CC33"/>
                </a:solidFill>
              </a:rPr>
              <a:t>Anodo</a:t>
            </a:r>
            <a:r>
              <a:rPr lang="en-US" altLang="es-ES" dirty="0">
                <a:solidFill>
                  <a:srgbClr val="33CC33"/>
                </a:solidFill>
              </a:rPr>
              <a:t>:  2 O</a:t>
            </a:r>
            <a:r>
              <a:rPr lang="en-US" altLang="es-ES" baseline="30000" dirty="0">
                <a:solidFill>
                  <a:srgbClr val="33CC33"/>
                </a:solidFill>
              </a:rPr>
              <a:t>-2</a:t>
            </a:r>
            <a:r>
              <a:rPr lang="en-US" altLang="es-ES" dirty="0">
                <a:solidFill>
                  <a:srgbClr val="33CC33"/>
                </a:solidFill>
              </a:rPr>
              <a:t>   +   C (s)  </a:t>
            </a:r>
            <a:r>
              <a:rPr lang="en-US" altLang="es-ES" dirty="0">
                <a:solidFill>
                  <a:srgbClr val="33CC33"/>
                </a:solidFill>
                <a:sym typeface="Wingdings" pitchFamily="2" charset="2"/>
              </a:rPr>
              <a:t>  CO</a:t>
            </a:r>
            <a:r>
              <a:rPr lang="en-US" altLang="es-ES" baseline="-25000" dirty="0">
                <a:solidFill>
                  <a:srgbClr val="33CC33"/>
                </a:solidFill>
                <a:sym typeface="Wingdings" pitchFamily="2" charset="2"/>
              </a:rPr>
              <a:t>2</a:t>
            </a:r>
            <a:r>
              <a:rPr lang="en-US" altLang="es-ES" dirty="0">
                <a:solidFill>
                  <a:srgbClr val="33CC33"/>
                </a:solidFill>
                <a:sym typeface="Wingdings" pitchFamily="2" charset="2"/>
              </a:rPr>
              <a:t> (g)   +  4e</a:t>
            </a:r>
            <a:r>
              <a:rPr lang="en-US" altLang="es-ES" baseline="30000" dirty="0">
                <a:solidFill>
                  <a:srgbClr val="33CC33"/>
                </a:solidFill>
                <a:sym typeface="Wingdings" pitchFamily="2" charset="2"/>
              </a:rPr>
              <a:t>-</a:t>
            </a:r>
            <a:endParaRPr lang="en-US" altLang="es-ES" baseline="30000" dirty="0">
              <a:solidFill>
                <a:srgbClr val="33CC33"/>
              </a:solidFill>
            </a:endParaRPr>
          </a:p>
        </p:txBody>
      </p:sp>
      <p:sp>
        <p:nvSpPr>
          <p:cNvPr id="61511" name="Text Box 71"/>
          <p:cNvSpPr txBox="1">
            <a:spLocks noChangeArrowheads="1"/>
          </p:cNvSpPr>
          <p:nvPr/>
        </p:nvSpPr>
        <p:spPr bwMode="auto">
          <a:xfrm>
            <a:off x="8023225" y="914400"/>
            <a:ext cx="1301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t>Desde </a:t>
            </a:r>
          </a:p>
          <a:p>
            <a:pPr algn="l"/>
            <a:r>
              <a:rPr lang="en-US" altLang="es-ES"/>
              <a:t>la f.e.m.</a:t>
            </a:r>
          </a:p>
        </p:txBody>
      </p:sp>
      <p:sp>
        <p:nvSpPr>
          <p:cNvPr id="61512" name="Text Box 72"/>
          <p:cNvSpPr txBox="1">
            <a:spLocks noChangeArrowheads="1"/>
          </p:cNvSpPr>
          <p:nvPr/>
        </p:nvSpPr>
        <p:spPr bwMode="auto">
          <a:xfrm>
            <a:off x="3352800" y="1981200"/>
            <a:ext cx="71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chemeClr val="accent2"/>
                </a:solidFill>
              </a:rPr>
              <a:t>Al</a:t>
            </a:r>
            <a:r>
              <a:rPr lang="en-US" altLang="es-ES" baseline="30000">
                <a:solidFill>
                  <a:schemeClr val="accent2"/>
                </a:solidFill>
              </a:rPr>
              <a:t>+3</a:t>
            </a:r>
          </a:p>
        </p:txBody>
      </p:sp>
      <p:sp>
        <p:nvSpPr>
          <p:cNvPr id="61513" name="Text Box 73"/>
          <p:cNvSpPr txBox="1">
            <a:spLocks noChangeArrowheads="1"/>
          </p:cNvSpPr>
          <p:nvPr/>
        </p:nvSpPr>
        <p:spPr bwMode="auto">
          <a:xfrm>
            <a:off x="4953000" y="2895600"/>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chemeClr val="accent2"/>
                </a:solidFill>
              </a:rPr>
              <a:t>O</a:t>
            </a:r>
            <a:r>
              <a:rPr lang="en-US" altLang="es-ES" baseline="30000">
                <a:solidFill>
                  <a:schemeClr val="accent2"/>
                </a:solidFill>
              </a:rPr>
              <a:t>-2</a:t>
            </a:r>
          </a:p>
        </p:txBody>
      </p:sp>
      <p:sp>
        <p:nvSpPr>
          <p:cNvPr id="61514" name="Text Box 74"/>
          <p:cNvSpPr txBox="1">
            <a:spLocks noChangeArrowheads="1"/>
          </p:cNvSpPr>
          <p:nvPr/>
        </p:nvSpPr>
        <p:spPr bwMode="auto">
          <a:xfrm>
            <a:off x="1981200" y="2590800"/>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s-ES">
                <a:solidFill>
                  <a:schemeClr val="accent2"/>
                </a:solidFill>
              </a:rPr>
              <a:t>O</a:t>
            </a:r>
            <a:r>
              <a:rPr lang="en-US" altLang="es-ES" baseline="30000">
                <a:solidFill>
                  <a:schemeClr val="accent2"/>
                </a:solidFill>
              </a:rPr>
              <a:t>-2</a:t>
            </a:r>
          </a:p>
        </p:txBody>
      </p:sp>
      <p:sp>
        <p:nvSpPr>
          <p:cNvPr id="61515" name="Text Box 75"/>
          <p:cNvSpPr txBox="1">
            <a:spLocks noChangeArrowheads="1"/>
          </p:cNvSpPr>
          <p:nvPr/>
        </p:nvSpPr>
        <p:spPr bwMode="auto">
          <a:xfrm>
            <a:off x="6629400" y="2133600"/>
            <a:ext cx="71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chemeClr val="accent2"/>
                </a:solidFill>
              </a:rPr>
              <a:t>Al</a:t>
            </a:r>
            <a:r>
              <a:rPr lang="en-US" altLang="es-ES" baseline="30000">
                <a:solidFill>
                  <a:schemeClr val="accent2"/>
                </a:solidFill>
              </a:rPr>
              <a:t>+3</a:t>
            </a:r>
          </a:p>
        </p:txBody>
      </p:sp>
      <p:sp>
        <p:nvSpPr>
          <p:cNvPr id="61516" name="Text Box 76"/>
          <p:cNvSpPr txBox="1">
            <a:spLocks noChangeArrowheads="1"/>
          </p:cNvSpPr>
          <p:nvPr/>
        </p:nvSpPr>
        <p:spPr bwMode="auto">
          <a:xfrm>
            <a:off x="6324600" y="2895600"/>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chemeClr val="accent2"/>
                </a:solidFill>
              </a:rPr>
              <a:t>O</a:t>
            </a:r>
            <a:r>
              <a:rPr lang="en-US" altLang="es-ES" baseline="30000">
                <a:solidFill>
                  <a:schemeClr val="accent2"/>
                </a:solidFill>
              </a:rPr>
              <a:t>-2</a:t>
            </a:r>
          </a:p>
        </p:txBody>
      </p:sp>
      <p:sp>
        <p:nvSpPr>
          <p:cNvPr id="61517" name="Line 77"/>
          <p:cNvSpPr>
            <a:spLocks noChangeShapeType="1"/>
          </p:cNvSpPr>
          <p:nvPr/>
        </p:nvSpPr>
        <p:spPr bwMode="auto">
          <a:xfrm>
            <a:off x="2971800" y="6858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18" name="Line 78"/>
          <p:cNvSpPr>
            <a:spLocks noChangeShapeType="1"/>
          </p:cNvSpPr>
          <p:nvPr/>
        </p:nvSpPr>
        <p:spPr bwMode="auto">
          <a:xfrm>
            <a:off x="4495800" y="6858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19" name="Line 79"/>
          <p:cNvSpPr>
            <a:spLocks noChangeShapeType="1"/>
          </p:cNvSpPr>
          <p:nvPr/>
        </p:nvSpPr>
        <p:spPr bwMode="auto">
          <a:xfrm>
            <a:off x="1905000" y="533400"/>
            <a:ext cx="762000" cy="7620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20" name="Text Box 80"/>
          <p:cNvSpPr txBox="1">
            <a:spLocks noChangeArrowheads="1"/>
          </p:cNvSpPr>
          <p:nvPr/>
        </p:nvSpPr>
        <p:spPr bwMode="auto">
          <a:xfrm>
            <a:off x="533400" y="0"/>
            <a:ext cx="20008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dirty="0" err="1"/>
              <a:t>Ánodos</a:t>
            </a:r>
            <a:r>
              <a:rPr lang="en-US" altLang="es-ES" dirty="0"/>
              <a:t> de </a:t>
            </a:r>
            <a:r>
              <a:rPr lang="en-US" altLang="es-ES" dirty="0" err="1"/>
              <a:t>grafito</a:t>
            </a:r>
            <a:endParaRPr lang="en-US" altLang="es-ES" dirty="0"/>
          </a:p>
        </p:txBody>
      </p:sp>
      <p:sp>
        <p:nvSpPr>
          <p:cNvPr id="61521" name="Line 81"/>
          <p:cNvSpPr>
            <a:spLocks noChangeShapeType="1"/>
          </p:cNvSpPr>
          <p:nvPr/>
        </p:nvSpPr>
        <p:spPr bwMode="auto">
          <a:xfrm>
            <a:off x="1905000" y="533400"/>
            <a:ext cx="2286000" cy="7620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22" name="Line 82"/>
          <p:cNvSpPr>
            <a:spLocks noChangeShapeType="1"/>
          </p:cNvSpPr>
          <p:nvPr/>
        </p:nvSpPr>
        <p:spPr bwMode="auto">
          <a:xfrm>
            <a:off x="1905000" y="533400"/>
            <a:ext cx="3810000" cy="7620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1523" name="Text Box 83"/>
          <p:cNvSpPr txBox="1">
            <a:spLocks noChangeArrowheads="1"/>
          </p:cNvSpPr>
          <p:nvPr/>
        </p:nvSpPr>
        <p:spPr bwMode="auto">
          <a:xfrm>
            <a:off x="8270875" y="2438400"/>
            <a:ext cx="873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sz="2800">
                <a:sym typeface="Wingdings" pitchFamily="2" charset="2"/>
              </a:rPr>
              <a:t></a:t>
            </a:r>
            <a:r>
              <a:rPr lang="en-US" altLang="es-ES">
                <a:sym typeface="Wingdings" pitchFamily="2" charset="2"/>
              </a:rPr>
              <a:t> </a:t>
            </a:r>
            <a:r>
              <a:rPr lang="en-US" altLang="es-ES">
                <a:solidFill>
                  <a:srgbClr val="FF0000"/>
                </a:solidFill>
                <a:sym typeface="Wingdings" pitchFamily="2" charset="2"/>
              </a:rPr>
              <a:t>e</a:t>
            </a:r>
            <a:r>
              <a:rPr lang="en-US" altLang="es-ES" baseline="30000">
                <a:solidFill>
                  <a:srgbClr val="FF0000"/>
                </a:solidFill>
                <a:sym typeface="Wingdings" pitchFamily="2" charset="2"/>
              </a:rPr>
              <a:t>-</a:t>
            </a:r>
            <a:endParaRPr lang="en-US" altLang="es-ES" baseline="30000">
              <a:solidFill>
                <a:srgbClr val="FF0000"/>
              </a:solidFill>
            </a:endParaRPr>
          </a:p>
        </p:txBody>
      </p:sp>
      <p:sp>
        <p:nvSpPr>
          <p:cNvPr id="61524" name="Text Box 84"/>
          <p:cNvSpPr txBox="1">
            <a:spLocks noChangeArrowheads="1"/>
          </p:cNvSpPr>
          <p:nvPr/>
        </p:nvSpPr>
        <p:spPr bwMode="auto">
          <a:xfrm>
            <a:off x="7239000" y="0"/>
            <a:ext cx="873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a:solidFill>
                  <a:srgbClr val="FF0000"/>
                </a:solidFill>
              </a:rPr>
              <a:t>e</a:t>
            </a:r>
            <a:r>
              <a:rPr lang="en-US" altLang="es-ES" baseline="30000">
                <a:solidFill>
                  <a:srgbClr val="FF0000"/>
                </a:solidFill>
              </a:rPr>
              <a:t>-</a:t>
            </a:r>
            <a:r>
              <a:rPr lang="en-US" altLang="es-ES"/>
              <a:t> </a:t>
            </a:r>
            <a:r>
              <a:rPr lang="en-US" altLang="es-ES" sz="2800">
                <a:sym typeface="Wingdings" pitchFamily="2" charset="2"/>
              </a:rPr>
              <a:t></a:t>
            </a:r>
            <a:endParaRPr lang="en-US" altLang="es-ES" sz="2800"/>
          </a:p>
        </p:txBody>
      </p:sp>
      <p:sp>
        <p:nvSpPr>
          <p:cNvPr id="2" name="1 Rectángulo"/>
          <p:cNvSpPr/>
          <p:nvPr/>
        </p:nvSpPr>
        <p:spPr>
          <a:xfrm>
            <a:off x="131342" y="5517178"/>
            <a:ext cx="1776833" cy="369332"/>
          </a:xfrm>
          <a:prstGeom prst="rect">
            <a:avLst/>
          </a:prstGeom>
        </p:spPr>
        <p:txBody>
          <a:bodyPr wrap="none">
            <a:spAutoFit/>
          </a:bodyPr>
          <a:lstStyle/>
          <a:p>
            <a:r>
              <a:rPr lang="en-US" altLang="es-ES" dirty="0"/>
              <a:t>El </a:t>
            </a:r>
            <a:r>
              <a:rPr lang="en-US" altLang="es-ES" dirty="0" err="1"/>
              <a:t>Proceso</a:t>
            </a:r>
            <a:r>
              <a:rPr lang="en-US" altLang="es-ES" dirty="0"/>
              <a:t> Hall </a:t>
            </a:r>
          </a:p>
        </p:txBody>
      </p:sp>
      <p:sp>
        <p:nvSpPr>
          <p:cNvPr id="84" name="Text Box 8"/>
          <p:cNvSpPr txBox="1">
            <a:spLocks noChangeArrowheads="1"/>
          </p:cNvSpPr>
          <p:nvPr/>
        </p:nvSpPr>
        <p:spPr bwMode="auto">
          <a:xfrm>
            <a:off x="1534610" y="6309320"/>
            <a:ext cx="49633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S" dirty="0">
                <a:solidFill>
                  <a:srgbClr val="0000FF"/>
                </a:solidFill>
              </a:rPr>
              <a:t>4 Al</a:t>
            </a:r>
            <a:r>
              <a:rPr lang="en-US" altLang="es-ES" baseline="30000" dirty="0">
                <a:solidFill>
                  <a:srgbClr val="0000FF"/>
                </a:solidFill>
              </a:rPr>
              <a:t>+3</a:t>
            </a:r>
            <a:r>
              <a:rPr lang="en-US" altLang="es-ES" dirty="0">
                <a:solidFill>
                  <a:srgbClr val="0000FF"/>
                </a:solidFill>
              </a:rPr>
              <a:t> + 6 O</a:t>
            </a:r>
            <a:r>
              <a:rPr lang="en-US" altLang="es-ES" baseline="30000" dirty="0">
                <a:solidFill>
                  <a:srgbClr val="0000FF"/>
                </a:solidFill>
              </a:rPr>
              <a:t>-2</a:t>
            </a:r>
            <a:r>
              <a:rPr lang="en-US" altLang="es-ES" dirty="0">
                <a:solidFill>
                  <a:srgbClr val="0000FF"/>
                </a:solidFill>
              </a:rPr>
              <a:t>  +  3 C (s)  </a:t>
            </a:r>
            <a:r>
              <a:rPr lang="en-US" altLang="es-ES" dirty="0">
                <a:solidFill>
                  <a:srgbClr val="0000FF"/>
                </a:solidFill>
                <a:sym typeface="Wingdings" pitchFamily="2" charset="2"/>
              </a:rPr>
              <a:t> 4 Al (l)  +  3 CO</a:t>
            </a:r>
            <a:r>
              <a:rPr lang="en-US" altLang="es-ES" baseline="-25000" dirty="0">
                <a:solidFill>
                  <a:srgbClr val="0000FF"/>
                </a:solidFill>
                <a:sym typeface="Wingdings" pitchFamily="2" charset="2"/>
              </a:rPr>
              <a:t>2</a:t>
            </a:r>
            <a:r>
              <a:rPr lang="en-US" altLang="es-ES" dirty="0">
                <a:solidFill>
                  <a:srgbClr val="0000FF"/>
                </a:solidFill>
                <a:sym typeface="Wingdings" pitchFamily="2" charset="2"/>
              </a:rPr>
              <a:t> (g)</a:t>
            </a:r>
            <a:endParaRPr lang="en-US" altLang="es-ES" dirty="0">
              <a:solidFill>
                <a:srgbClr val="0000FF"/>
              </a:solidFill>
            </a:endParaRPr>
          </a:p>
        </p:txBody>
      </p:sp>
      <p:sp>
        <p:nvSpPr>
          <p:cNvPr id="85" name="Text Box 11"/>
          <p:cNvSpPr txBox="1">
            <a:spLocks noChangeArrowheads="1"/>
          </p:cNvSpPr>
          <p:nvPr/>
        </p:nvSpPr>
        <p:spPr bwMode="auto">
          <a:xfrm>
            <a:off x="6433506" y="5662989"/>
            <a:ext cx="2427920" cy="923330"/>
          </a:xfrm>
          <a:prstGeom prst="rect">
            <a:avLst/>
          </a:prstGeom>
          <a:noFill/>
          <a:ln>
            <a:noFill/>
          </a:ln>
          <a:effectLst/>
          <a:extLst>
            <a:ext uri="{909E8E84-426E-40DD-AFC4-6F175D3DCCD1}">
              <a14:hiddenFill xmlns:a14="http://schemas.microsoft.com/office/drawing/2010/main">
                <a:gradFill rotWithShape="1">
                  <a:gsLst>
                    <a:gs pos="0">
                      <a:srgbClr val="FF8200"/>
                    </a:gs>
                    <a:gs pos="10001">
                      <a:srgbClr val="FF0000"/>
                    </a:gs>
                    <a:gs pos="35001">
                      <a:srgbClr val="BA0066"/>
                    </a:gs>
                    <a:gs pos="70000">
                      <a:srgbClr val="66008F"/>
                    </a:gs>
                    <a:gs pos="100000">
                      <a:srgbClr val="000082"/>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ES" dirty="0"/>
              <a:t>Los </a:t>
            </a:r>
            <a:r>
              <a:rPr lang="en-US" altLang="es-ES" dirty="0" err="1"/>
              <a:t>ánodos</a:t>
            </a:r>
            <a:r>
              <a:rPr lang="en-US" altLang="es-ES" dirty="0"/>
              <a:t> de </a:t>
            </a:r>
            <a:r>
              <a:rPr lang="en-US" altLang="es-ES" dirty="0" err="1"/>
              <a:t>grafito</a:t>
            </a:r>
            <a:r>
              <a:rPr lang="en-US" altLang="es-ES" dirty="0"/>
              <a:t> se </a:t>
            </a:r>
            <a:r>
              <a:rPr lang="en-US" altLang="es-ES" dirty="0" err="1"/>
              <a:t>consumen</a:t>
            </a:r>
            <a:r>
              <a:rPr lang="en-US" altLang="es-ES" dirty="0"/>
              <a:t> </a:t>
            </a:r>
            <a:r>
              <a:rPr lang="en-US" altLang="es-ES" dirty="0" err="1"/>
              <a:t>durante</a:t>
            </a:r>
            <a:r>
              <a:rPr lang="en-US" altLang="es-ES" dirty="0"/>
              <a:t> el </a:t>
            </a:r>
            <a:r>
              <a:rPr lang="en-US" altLang="es-ES" dirty="0" err="1"/>
              <a:t>proceso</a:t>
            </a:r>
            <a:endParaRPr lang="en-US" altLang="es-ES" dirty="0"/>
          </a:p>
        </p:txBody>
      </p:sp>
    </p:spTree>
    <p:extLst>
      <p:ext uri="{BB962C8B-B14F-4D97-AF65-F5344CB8AC3E}">
        <p14:creationId xmlns:p14="http://schemas.microsoft.com/office/powerpoint/2010/main" val="3542854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indefinite" accel="50000" decel="50000" fill="hold" grpId="0" nodeType="withEffect">
                                  <p:stCondLst>
                                    <p:cond delay="0"/>
                                  </p:stCondLst>
                                  <p:childTnLst>
                                    <p:animMotion origin="layout" path="M 3.05556E-6 2.96296E-6 L -0.08559 -0.0044 " pathEditMode="relative" rAng="0" ptsTypes="AA">
                                      <p:cBhvr>
                                        <p:cTn id="6" dur="2000" fill="hold"/>
                                        <p:tgtEl>
                                          <p:spTgt spid="61523"/>
                                        </p:tgtEl>
                                        <p:attrNameLst>
                                          <p:attrName>ppt_x</p:attrName>
                                          <p:attrName>ppt_y</p:attrName>
                                        </p:attrNameLst>
                                      </p:cBhvr>
                                      <p:rCtr x="-4288" y="-231"/>
                                    </p:animMotion>
                                  </p:childTnLst>
                                </p:cTn>
                              </p:par>
                              <p:par>
                                <p:cTn id="7" presetID="63" presetClass="path" presetSubtype="0" repeatCount="indefinite" accel="50000" decel="50000" fill="hold" grpId="0" nodeType="withEffect">
                                  <p:stCondLst>
                                    <p:cond delay="0"/>
                                  </p:stCondLst>
                                  <p:childTnLst>
                                    <p:animMotion origin="layout" path="M 2.77778E-7 -1.48148E-6 L 0.11059 -0.0044 " pathEditMode="relative" rAng="0" ptsTypes="AA">
                                      <p:cBhvr>
                                        <p:cTn id="8" dur="2000" fill="hold"/>
                                        <p:tgtEl>
                                          <p:spTgt spid="61524"/>
                                        </p:tgtEl>
                                        <p:attrNameLst>
                                          <p:attrName>ppt_x</p:attrName>
                                          <p:attrName>ppt_y</p:attrName>
                                        </p:attrNameLst>
                                      </p:cBhvr>
                                      <p:rCtr x="5521" y="-231"/>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61503"/>
                                        </p:tgtEl>
                                        <p:attrNameLst>
                                          <p:attrName>style.visibility</p:attrName>
                                        </p:attrNameLst>
                                      </p:cBhvr>
                                      <p:to>
                                        <p:strVal val="visible"/>
                                      </p:to>
                                    </p:set>
                                    <p:animEffect transition="in" filter="dissolve">
                                      <p:cBhvr>
                                        <p:cTn id="13" dur="500"/>
                                        <p:tgtEl>
                                          <p:spTgt spid="6150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1499"/>
                                        </p:tgtEl>
                                        <p:attrNameLst>
                                          <p:attrName>style.visibility</p:attrName>
                                        </p:attrNameLst>
                                      </p:cBhvr>
                                      <p:to>
                                        <p:strVal val="visible"/>
                                      </p:to>
                                    </p:set>
                                    <p:animEffect transition="in" filter="dissolve">
                                      <p:cBhvr>
                                        <p:cTn id="18" dur="500"/>
                                        <p:tgtEl>
                                          <p:spTgt spid="614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61496"/>
                                        </p:tgtEl>
                                        <p:attrNameLst>
                                          <p:attrName>style.visibility</p:attrName>
                                        </p:attrNameLst>
                                      </p:cBhvr>
                                      <p:to>
                                        <p:strVal val="visible"/>
                                      </p:to>
                                    </p:set>
                                    <p:animEffect transition="in" filter="dissolve">
                                      <p:cBhvr>
                                        <p:cTn id="23" dur="500"/>
                                        <p:tgtEl>
                                          <p:spTgt spid="614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1502"/>
                                        </p:tgtEl>
                                        <p:attrNameLst>
                                          <p:attrName>style.visibility</p:attrName>
                                        </p:attrNameLst>
                                      </p:cBhvr>
                                      <p:to>
                                        <p:strVal val="visible"/>
                                      </p:to>
                                    </p:set>
                                    <p:animEffect transition="in" filter="dissolve">
                                      <p:cBhvr>
                                        <p:cTn id="28" dur="500"/>
                                        <p:tgtEl>
                                          <p:spTgt spid="615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1520"/>
                                        </p:tgtEl>
                                        <p:attrNameLst>
                                          <p:attrName>style.visibility</p:attrName>
                                        </p:attrNameLst>
                                      </p:cBhvr>
                                      <p:to>
                                        <p:strVal val="visible"/>
                                      </p:to>
                                    </p:set>
                                    <p:animEffect transition="in" filter="dissolve">
                                      <p:cBhvr>
                                        <p:cTn id="33" dur="500"/>
                                        <p:tgtEl>
                                          <p:spTgt spid="615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1522"/>
                                        </p:tgtEl>
                                        <p:attrNameLst>
                                          <p:attrName>style.visibility</p:attrName>
                                        </p:attrNameLst>
                                      </p:cBhvr>
                                      <p:to>
                                        <p:strVal val="visible"/>
                                      </p:to>
                                    </p:set>
                                    <p:animEffect transition="in" filter="dissolve">
                                      <p:cBhvr>
                                        <p:cTn id="36" dur="500"/>
                                        <p:tgtEl>
                                          <p:spTgt spid="615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1521"/>
                                        </p:tgtEl>
                                        <p:attrNameLst>
                                          <p:attrName>style.visibility</p:attrName>
                                        </p:attrNameLst>
                                      </p:cBhvr>
                                      <p:to>
                                        <p:strVal val="visible"/>
                                      </p:to>
                                    </p:set>
                                    <p:animEffect transition="in" filter="dissolve">
                                      <p:cBhvr>
                                        <p:cTn id="39" dur="500"/>
                                        <p:tgtEl>
                                          <p:spTgt spid="6152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1519"/>
                                        </p:tgtEl>
                                        <p:attrNameLst>
                                          <p:attrName>style.visibility</p:attrName>
                                        </p:attrNameLst>
                                      </p:cBhvr>
                                      <p:to>
                                        <p:strVal val="visible"/>
                                      </p:to>
                                    </p:set>
                                    <p:animEffect transition="in" filter="dissolve">
                                      <p:cBhvr>
                                        <p:cTn id="42" dur="500"/>
                                        <p:tgtEl>
                                          <p:spTgt spid="615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61509"/>
                                        </p:tgtEl>
                                        <p:attrNameLst>
                                          <p:attrName>style.visibility</p:attrName>
                                        </p:attrNameLst>
                                      </p:cBhvr>
                                      <p:to>
                                        <p:strVal val="visible"/>
                                      </p:to>
                                    </p:set>
                                    <p:animScale>
                                      <p:cBhvr>
                                        <p:cTn id="47" dur="1000" decel="50000" fill="hold">
                                          <p:stCondLst>
                                            <p:cond delay="0"/>
                                          </p:stCondLst>
                                        </p:cTn>
                                        <p:tgtEl>
                                          <p:spTgt spid="6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61509"/>
                                        </p:tgtEl>
                                        <p:attrNameLst>
                                          <p:attrName>ppt_x</p:attrName>
                                          <p:attrName>ppt_y</p:attrName>
                                        </p:attrNameLst>
                                      </p:cBhvr>
                                    </p:animMotion>
                                    <p:animEffect transition="in" filter="fade">
                                      <p:cBhvr>
                                        <p:cTn id="49" dur="1000"/>
                                        <p:tgtEl>
                                          <p:spTgt spid="615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2" presetClass="entr" presetSubtype="0" fill="hold" grpId="0" nodeType="clickEffect">
                                  <p:stCondLst>
                                    <p:cond delay="0"/>
                                  </p:stCondLst>
                                  <p:childTnLst>
                                    <p:set>
                                      <p:cBhvr>
                                        <p:cTn id="53" dur="1" fill="hold">
                                          <p:stCondLst>
                                            <p:cond delay="0"/>
                                          </p:stCondLst>
                                        </p:cTn>
                                        <p:tgtEl>
                                          <p:spTgt spid="61510"/>
                                        </p:tgtEl>
                                        <p:attrNameLst>
                                          <p:attrName>style.visibility</p:attrName>
                                        </p:attrNameLst>
                                      </p:cBhvr>
                                      <p:to>
                                        <p:strVal val="visible"/>
                                      </p:to>
                                    </p:set>
                                    <p:animScale>
                                      <p:cBhvr>
                                        <p:cTn id="54" dur="1000" decel="50000" fill="hold">
                                          <p:stCondLst>
                                            <p:cond delay="0"/>
                                          </p:stCondLst>
                                        </p:cTn>
                                        <p:tgtEl>
                                          <p:spTgt spid="615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61510"/>
                                        </p:tgtEl>
                                        <p:attrNameLst>
                                          <p:attrName>ppt_x</p:attrName>
                                          <p:attrName>ppt_y</p:attrName>
                                        </p:attrNameLst>
                                      </p:cBhvr>
                                    </p:animMotion>
                                    <p:animEffect transition="in" filter="fade">
                                      <p:cBhvr>
                                        <p:cTn id="56" dur="1000"/>
                                        <p:tgtEl>
                                          <p:spTgt spid="6151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dissolve">
                                      <p:cBhvr>
                                        <p:cTn id="61" dur="500"/>
                                        <p:tgtEl>
                                          <p:spTgt spid="84"/>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grpId="0" nodeType="clickEffect">
                                  <p:stCondLst>
                                    <p:cond delay="0"/>
                                  </p:stCondLst>
                                  <p:childTnLst>
                                    <p:set>
                                      <p:cBhvr>
                                        <p:cTn id="65" dur="1" fill="hold">
                                          <p:stCondLst>
                                            <p:cond delay="0"/>
                                          </p:stCondLst>
                                        </p:cTn>
                                        <p:tgtEl>
                                          <p:spTgt spid="85"/>
                                        </p:tgtEl>
                                        <p:attrNameLst>
                                          <p:attrName>style.visibility</p:attrName>
                                        </p:attrNameLst>
                                      </p:cBhvr>
                                      <p:to>
                                        <p:strVal val="visible"/>
                                      </p:to>
                                    </p:set>
                                    <p:animScale>
                                      <p:cBhvr>
                                        <p:cTn id="66" dur="10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85"/>
                                        </p:tgtEl>
                                        <p:attrNameLst>
                                          <p:attrName>ppt_x</p:attrName>
                                          <p:attrName>ppt_y</p:attrName>
                                        </p:attrNameLst>
                                      </p:cBhvr>
                                    </p:animMotion>
                                    <p:animEffect transition="in" filter="fade">
                                      <p:cBhvr>
                                        <p:cTn id="68"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2" grpId="0" animBg="1"/>
      <p:bldP spid="61509" grpId="0"/>
      <p:bldP spid="61510" grpId="0"/>
      <p:bldP spid="61519" grpId="0" animBg="1"/>
      <p:bldP spid="61520" grpId="0"/>
      <p:bldP spid="61521" grpId="0" animBg="1"/>
      <p:bldP spid="61522" grpId="0" animBg="1"/>
      <p:bldP spid="61523" grpId="0"/>
      <p:bldP spid="61524" grpId="0"/>
      <p:bldP spid="84" grpId="0"/>
      <p:bldP spid="8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62" y="934854"/>
            <a:ext cx="453694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908344" y="1664804"/>
            <a:ext cx="3816424" cy="1754326"/>
          </a:xfrm>
          <a:prstGeom prst="rect">
            <a:avLst/>
          </a:prstGeom>
        </p:spPr>
        <p:txBody>
          <a:bodyPr wrap="square">
            <a:spAutoFit/>
          </a:bodyPr>
          <a:lstStyle/>
          <a:p>
            <a:pPr algn="just"/>
            <a:r>
              <a:rPr lang="es-ES" dirty="0" smtClean="0">
                <a:solidFill>
                  <a:srgbClr val="FF0000"/>
                </a:solidFill>
              </a:rPr>
              <a:t>metales </a:t>
            </a:r>
            <a:r>
              <a:rPr lang="es-ES" dirty="0">
                <a:solidFill>
                  <a:srgbClr val="FF0000"/>
                </a:solidFill>
              </a:rPr>
              <a:t>menos nobles </a:t>
            </a:r>
            <a:r>
              <a:rPr lang="es-ES" dirty="0"/>
              <a:t>que el </a:t>
            </a:r>
            <a:r>
              <a:rPr lang="es-ES" dirty="0" smtClean="0"/>
              <a:t>cobre por </a:t>
            </a:r>
            <a:r>
              <a:rPr lang="es-ES" dirty="0"/>
              <a:t>debajo de los valores admisibles, pues, en caso contrario, es factible la deposición de los mismos en el cátodo y, por tanto, su impurificación</a:t>
            </a:r>
            <a:r>
              <a:rPr lang="es-ES" dirty="0" smtClean="0"/>
              <a:t>.(Fe)</a:t>
            </a:r>
            <a:endParaRPr lang="es-ES" dirty="0"/>
          </a:p>
        </p:txBody>
      </p:sp>
      <p:sp>
        <p:nvSpPr>
          <p:cNvPr id="3" name="2 Rectángulo"/>
          <p:cNvSpPr/>
          <p:nvPr/>
        </p:nvSpPr>
        <p:spPr>
          <a:xfrm>
            <a:off x="327410" y="4765398"/>
            <a:ext cx="4572000" cy="1754326"/>
          </a:xfrm>
          <a:prstGeom prst="rect">
            <a:avLst/>
          </a:prstGeom>
        </p:spPr>
        <p:txBody>
          <a:bodyPr>
            <a:spAutoFit/>
          </a:bodyPr>
          <a:lstStyle/>
          <a:p>
            <a:pPr algn="just"/>
            <a:r>
              <a:rPr lang="es-ES" dirty="0">
                <a:solidFill>
                  <a:srgbClr val="FF0000"/>
                </a:solidFill>
              </a:rPr>
              <a:t>Metales más electropositivos</a:t>
            </a:r>
            <a:r>
              <a:rPr lang="es-ES" dirty="0"/>
              <a:t>, se desprenden del ánodo a medida que se va desgastando el mismo, pero no se disuelven, sino que se depositan en el fondo de la cuba y forman los llamados </a:t>
            </a:r>
            <a:r>
              <a:rPr lang="es-ES" dirty="0">
                <a:solidFill>
                  <a:srgbClr val="FF0000"/>
                </a:solidFill>
              </a:rPr>
              <a:t>"lodos anódicos</a:t>
            </a:r>
            <a:r>
              <a:rPr lang="es-ES" dirty="0"/>
              <a:t>“ (metales preciosos)</a:t>
            </a:r>
          </a:p>
        </p:txBody>
      </p:sp>
      <p:cxnSp>
        <p:nvCxnSpPr>
          <p:cNvPr id="5" name="4 Conector recto de flecha"/>
          <p:cNvCxnSpPr/>
          <p:nvPr/>
        </p:nvCxnSpPr>
        <p:spPr>
          <a:xfrm flipV="1">
            <a:off x="506876" y="3851178"/>
            <a:ext cx="144016" cy="1080120"/>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a:off x="3491880" y="1772816"/>
            <a:ext cx="1416464" cy="684076"/>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5076055" y="226968"/>
            <a:ext cx="4047881" cy="1015663"/>
          </a:xfrm>
          <a:prstGeom prst="rect">
            <a:avLst/>
          </a:prstGeom>
        </p:spPr>
        <p:txBody>
          <a:bodyPr wrap="square">
            <a:spAutoFit/>
          </a:bodyPr>
          <a:lstStyle/>
          <a:p>
            <a:r>
              <a:rPr lang="es-ES" sz="2000" dirty="0" smtClean="0">
                <a:solidFill>
                  <a:srgbClr val="FF0000"/>
                </a:solidFill>
              </a:rPr>
              <a:t>EL COBRE DEL ÁNODO SE DISUELVE EN LA SOLUCIÓN DE LA CUBA DE ELECTRÓLISIS </a:t>
            </a:r>
            <a:endParaRPr lang="es-ES" sz="2000" dirty="0">
              <a:solidFill>
                <a:srgbClr val="FF0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839898"/>
            <a:ext cx="3943923" cy="10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62462" y="332656"/>
            <a:ext cx="2364750" cy="461665"/>
          </a:xfrm>
          <a:prstGeom prst="rect">
            <a:avLst/>
          </a:prstGeom>
          <a:noFill/>
        </p:spPr>
        <p:txBody>
          <a:bodyPr wrap="none" rtlCol="0">
            <a:spAutoFit/>
          </a:bodyPr>
          <a:lstStyle/>
          <a:p>
            <a:r>
              <a:rPr lang="es-ES" sz="2400" b="1" dirty="0" smtClean="0">
                <a:solidFill>
                  <a:schemeClr val="accent1"/>
                </a:solidFill>
              </a:rPr>
              <a:t>ELECTROAFINO</a:t>
            </a:r>
            <a:endParaRPr lang="es-ES" sz="2400" b="1" dirty="0">
              <a:solidFill>
                <a:schemeClr val="accent1"/>
              </a:solidFill>
            </a:endParaRPr>
          </a:p>
        </p:txBody>
      </p:sp>
      <p:sp>
        <p:nvSpPr>
          <p:cNvPr id="6" name="5 Marcador de fecha"/>
          <p:cNvSpPr>
            <a:spLocks noGrp="1"/>
          </p:cNvSpPr>
          <p:nvPr>
            <p:ph type="dt" sz="half" idx="10"/>
          </p:nvPr>
        </p:nvSpPr>
        <p:spPr/>
        <p:txBody>
          <a:bodyPr/>
          <a:lstStyle/>
          <a:p>
            <a:fld id="{5ED40ECF-C93D-451C-AFBF-B61E021E9BBC}" type="datetime1">
              <a:rPr lang="es-ES" smtClean="0"/>
              <a:pPr/>
              <a:t>06/11/2013</a:t>
            </a:fld>
            <a:endParaRPr lang="es-ES"/>
          </a:p>
        </p:txBody>
      </p:sp>
      <p:sp>
        <p:nvSpPr>
          <p:cNvPr id="7" name="6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40338620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41859" y="598830"/>
            <a:ext cx="8568952" cy="6278642"/>
          </a:xfrm>
          <a:prstGeom prst="rect">
            <a:avLst/>
          </a:prstGeom>
        </p:spPr>
        <p:txBody>
          <a:bodyPr wrap="square">
            <a:spAutoFit/>
          </a:bodyPr>
          <a:lstStyle/>
          <a:p>
            <a:endParaRPr lang="es-ES" dirty="0" smtClean="0"/>
          </a:p>
          <a:p>
            <a:endParaRPr lang="es-ES" dirty="0" smtClean="0"/>
          </a:p>
          <a:p>
            <a:endParaRPr lang="es-ES" dirty="0"/>
          </a:p>
          <a:p>
            <a:endParaRPr lang="es-ES" dirty="0" smtClean="0"/>
          </a:p>
          <a:p>
            <a:r>
              <a:rPr lang="es-ES" dirty="0" smtClean="0"/>
              <a:t>En </a:t>
            </a:r>
            <a:r>
              <a:rPr lang="es-ES" dirty="0"/>
              <a:t>cada cuba </a:t>
            </a:r>
            <a:r>
              <a:rPr lang="es-ES" dirty="0" smtClean="0"/>
              <a:t>46  ánodos</a:t>
            </a:r>
          </a:p>
          <a:p>
            <a:endParaRPr lang="es-ES" dirty="0"/>
          </a:p>
          <a:p>
            <a:r>
              <a:rPr lang="es-ES" dirty="0"/>
              <a:t>P</a:t>
            </a:r>
            <a:r>
              <a:rPr lang="es-ES" dirty="0" smtClean="0"/>
              <a:t>ermanencia </a:t>
            </a:r>
            <a:r>
              <a:rPr lang="es-ES" dirty="0"/>
              <a:t>en la cuba es de 21 - 28 </a:t>
            </a:r>
            <a:r>
              <a:rPr lang="es-ES" dirty="0" err="1" smtClean="0"/>
              <a:t>dias</a:t>
            </a:r>
            <a:endParaRPr lang="es-ES" dirty="0" smtClean="0"/>
          </a:p>
          <a:p>
            <a:endParaRPr lang="es-ES" dirty="0"/>
          </a:p>
          <a:p>
            <a:r>
              <a:rPr lang="es-ES" dirty="0"/>
              <a:t>C</a:t>
            </a:r>
            <a:r>
              <a:rPr lang="es-ES" dirty="0" smtClean="0"/>
              <a:t>átodos </a:t>
            </a:r>
            <a:r>
              <a:rPr lang="es-ES" dirty="0"/>
              <a:t>se retiran dos veces durante el mismo período</a:t>
            </a:r>
            <a:r>
              <a:rPr lang="es-ES" dirty="0" smtClean="0"/>
              <a:t>.</a:t>
            </a:r>
          </a:p>
          <a:p>
            <a:endParaRPr lang="es-ES" dirty="0"/>
          </a:p>
          <a:p>
            <a:r>
              <a:rPr lang="es-ES" dirty="0" smtClean="0"/>
              <a:t>A los </a:t>
            </a:r>
            <a:r>
              <a:rPr lang="es-ES" dirty="0"/>
              <a:t>21 - 28 </a:t>
            </a:r>
            <a:r>
              <a:rPr lang="es-ES" dirty="0" smtClean="0"/>
              <a:t>días, </a:t>
            </a:r>
            <a:r>
              <a:rPr lang="es-ES" dirty="0"/>
              <a:t>se retira el desecho anódico y se envía a los hornos para su posterior reutilización</a:t>
            </a:r>
            <a:r>
              <a:rPr lang="es-ES" dirty="0" smtClean="0"/>
              <a:t>.</a:t>
            </a:r>
          </a:p>
          <a:p>
            <a:endParaRPr lang="es-ES" dirty="0"/>
          </a:p>
          <a:p>
            <a:r>
              <a:rPr lang="es-ES" dirty="0"/>
              <a:t>El peso del ánodo suele ser de 350 Kilos y el del cátodo de 140 - 150</a:t>
            </a:r>
            <a:r>
              <a:rPr lang="es-ES" dirty="0" smtClean="0"/>
              <a:t>.</a:t>
            </a:r>
          </a:p>
          <a:p>
            <a:endParaRPr lang="es-ES" dirty="0"/>
          </a:p>
          <a:p>
            <a:r>
              <a:rPr lang="es-ES" dirty="0"/>
              <a:t>La densidad de corriente es de 225 A/m2, y el potencial está comprendido entre 0.2 - 0.3 voltios. </a:t>
            </a:r>
            <a:endParaRPr lang="es-ES" dirty="0" smtClean="0"/>
          </a:p>
          <a:p>
            <a:endParaRPr lang="es-ES" dirty="0"/>
          </a:p>
          <a:p>
            <a:r>
              <a:rPr lang="es-ES" dirty="0" smtClean="0"/>
              <a:t>La </a:t>
            </a:r>
            <a:r>
              <a:rPr lang="es-ES" dirty="0"/>
              <a:t>temperatura del proceso es de 50 - 60°C y el rendimiento Faraday que se consigue se sitúa alrededor del 95 %, siendo el consumo específico 0.250 </a:t>
            </a:r>
            <a:r>
              <a:rPr lang="es-ES" dirty="0" err="1"/>
              <a:t>KWh</a:t>
            </a:r>
            <a:r>
              <a:rPr lang="es-ES" dirty="0"/>
              <a:t>/Kg</a:t>
            </a:r>
            <a:r>
              <a:rPr lang="es-ES" dirty="0" smtClean="0"/>
              <a:t>.</a:t>
            </a:r>
          </a:p>
          <a:p>
            <a:endParaRPr lang="es-ES" dirty="0"/>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
        <p:nvSpPr>
          <p:cNvPr id="5" name="4 Rectángulo"/>
          <p:cNvSpPr/>
          <p:nvPr/>
        </p:nvSpPr>
        <p:spPr>
          <a:xfrm>
            <a:off x="350297" y="764704"/>
            <a:ext cx="8378080" cy="923330"/>
          </a:xfrm>
          <a:prstGeom prst="rect">
            <a:avLst/>
          </a:prstGeom>
        </p:spPr>
        <p:txBody>
          <a:bodyPr wrap="square">
            <a:spAutoFit/>
          </a:bodyPr>
          <a:lstStyle/>
          <a:p>
            <a:r>
              <a:rPr lang="es-ES" dirty="0"/>
              <a:t>Las cubas industriales tienen unas dimensiones de </a:t>
            </a:r>
            <a:r>
              <a:rPr lang="es-ES" dirty="0">
                <a:solidFill>
                  <a:srgbClr val="FF3399"/>
                </a:solidFill>
              </a:rPr>
              <a:t>4.8 1.1 * 1.2 m </a:t>
            </a:r>
            <a:r>
              <a:rPr lang="es-ES" dirty="0"/>
              <a:t>y </a:t>
            </a:r>
            <a:r>
              <a:rPr lang="es-ES" dirty="0">
                <a:solidFill>
                  <a:srgbClr val="FF3399"/>
                </a:solidFill>
              </a:rPr>
              <a:t>&lt; 50 m</a:t>
            </a:r>
            <a:r>
              <a:rPr lang="es-ES" dirty="0"/>
              <a:t>m de espesor, y se encuentran revestidas de plomo o, </a:t>
            </a:r>
            <a:r>
              <a:rPr lang="es-ES" dirty="0" smtClean="0"/>
              <a:t>de </a:t>
            </a:r>
            <a:r>
              <a:rPr lang="es-ES" dirty="0"/>
              <a:t>PVC, para resistir el ataque de los ácidos. </a:t>
            </a:r>
          </a:p>
        </p:txBody>
      </p:sp>
      <p:sp>
        <p:nvSpPr>
          <p:cNvPr id="6" name="5 Rectángulo"/>
          <p:cNvSpPr/>
          <p:nvPr/>
        </p:nvSpPr>
        <p:spPr>
          <a:xfrm>
            <a:off x="341859" y="116632"/>
            <a:ext cx="3964547" cy="461665"/>
          </a:xfrm>
          <a:prstGeom prst="rect">
            <a:avLst/>
          </a:prstGeom>
        </p:spPr>
        <p:txBody>
          <a:bodyPr wrap="none">
            <a:spAutoFit/>
          </a:bodyPr>
          <a:lstStyle/>
          <a:p>
            <a:r>
              <a:rPr lang="es-ES" sz="2400" dirty="0" err="1">
                <a:solidFill>
                  <a:srgbClr val="FF3399"/>
                </a:solidFill>
              </a:rPr>
              <a:t>Parametros</a:t>
            </a:r>
            <a:r>
              <a:rPr lang="es-ES" sz="2400" dirty="0">
                <a:solidFill>
                  <a:srgbClr val="FF3399"/>
                </a:solidFill>
              </a:rPr>
              <a:t> </a:t>
            </a:r>
            <a:r>
              <a:rPr lang="es-ES" sz="2400" dirty="0" err="1">
                <a:solidFill>
                  <a:srgbClr val="FF3399"/>
                </a:solidFill>
              </a:rPr>
              <a:t>electroafino</a:t>
            </a:r>
            <a:r>
              <a:rPr lang="es-ES" sz="2400" dirty="0">
                <a:solidFill>
                  <a:srgbClr val="FF3399"/>
                </a:solidFill>
              </a:rPr>
              <a:t> Cu</a:t>
            </a:r>
          </a:p>
        </p:txBody>
      </p:sp>
    </p:spTree>
    <p:extLst>
      <p:ext uri="{BB962C8B-B14F-4D97-AF65-F5344CB8AC3E}">
        <p14:creationId xmlns:p14="http://schemas.microsoft.com/office/powerpoint/2010/main" val="23856219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611560" y="4581128"/>
            <a:ext cx="7920880" cy="1477328"/>
          </a:xfrm>
          <a:prstGeom prst="rect">
            <a:avLst/>
          </a:prstGeom>
        </p:spPr>
        <p:txBody>
          <a:bodyPr wrap="square">
            <a:spAutoFit/>
          </a:bodyPr>
          <a:lstStyle/>
          <a:p>
            <a:r>
              <a:rPr lang="es-ES_tradnl" dirty="0" smtClean="0"/>
              <a:t>Obtener </a:t>
            </a:r>
            <a:r>
              <a:rPr lang="es-ES_tradnl" dirty="0"/>
              <a:t>manganeso metálico a partir del bióxido de manganeso, mediante una reducción </a:t>
            </a:r>
            <a:r>
              <a:rPr lang="es-ES_tradnl" dirty="0" err="1"/>
              <a:t>metalotérmica</a:t>
            </a:r>
            <a:r>
              <a:rPr lang="es-ES_tradnl" dirty="0"/>
              <a:t> con aluminio, de acuerdo con la siguiente reacción</a:t>
            </a:r>
            <a:endParaRPr lang="es-ES" dirty="0"/>
          </a:p>
          <a:p>
            <a:r>
              <a:rPr lang="es-ES_tradnl" dirty="0"/>
              <a:t> </a:t>
            </a:r>
            <a:endParaRPr lang="es-ES" dirty="0"/>
          </a:p>
          <a:p>
            <a:r>
              <a:rPr lang="es-ES_tradnl" dirty="0" smtClean="0"/>
              <a:t>		3MnO</a:t>
            </a:r>
            <a:r>
              <a:rPr lang="es-ES_tradnl" baseline="-25000" dirty="0" smtClean="0"/>
              <a:t>2</a:t>
            </a:r>
            <a:r>
              <a:rPr lang="es-ES_tradnl" dirty="0" smtClean="0"/>
              <a:t> </a:t>
            </a:r>
            <a:r>
              <a:rPr lang="es-ES_tradnl" dirty="0"/>
              <a:t>+</a:t>
            </a:r>
            <a:r>
              <a:rPr lang="es-ES_tradnl" dirty="0" smtClean="0"/>
              <a:t>4Al </a:t>
            </a:r>
            <a:r>
              <a:rPr lang="es-ES_tradnl" dirty="0"/>
              <a:t>= 3Mn +</a:t>
            </a:r>
            <a:r>
              <a:rPr lang="es-ES_tradnl" dirty="0" smtClean="0"/>
              <a:t>2Al</a:t>
            </a:r>
            <a:r>
              <a:rPr lang="es-ES_tradnl" baseline="-25000" dirty="0" smtClean="0"/>
              <a:t>2</a:t>
            </a:r>
            <a:r>
              <a:rPr lang="es-ES_tradnl" dirty="0" smtClean="0"/>
              <a:t>0</a:t>
            </a:r>
            <a:r>
              <a:rPr lang="es-ES_tradnl" baseline="-25000" dirty="0" smtClean="0"/>
              <a:t>3</a:t>
            </a:r>
            <a:endParaRPr lang="es-ES" dirty="0"/>
          </a:p>
        </p:txBody>
      </p:sp>
      <p:sp>
        <p:nvSpPr>
          <p:cNvPr id="5" name="4 Rectángulo"/>
          <p:cNvSpPr/>
          <p:nvPr/>
        </p:nvSpPr>
        <p:spPr>
          <a:xfrm>
            <a:off x="934863" y="548680"/>
            <a:ext cx="7776864" cy="1477328"/>
          </a:xfrm>
          <a:prstGeom prst="rect">
            <a:avLst/>
          </a:prstGeom>
          <a:solidFill>
            <a:schemeClr val="accent3">
              <a:lumMod val="40000"/>
              <a:lumOff val="60000"/>
            </a:schemeClr>
          </a:solidFill>
        </p:spPr>
        <p:txBody>
          <a:bodyPr wrap="square">
            <a:spAutoFit/>
          </a:bodyPr>
          <a:lstStyle/>
          <a:p>
            <a:pPr algn="just"/>
            <a:r>
              <a:rPr lang="es-ES" dirty="0" smtClean="0"/>
              <a:t>Los </a:t>
            </a:r>
            <a:r>
              <a:rPr lang="es-ES" dirty="0"/>
              <a:t>principales reductores utilizados industrialmente son el carbono, el monóxido de carbono y el hidrógeno. Sin embargo, también se pueden utilizar como reductores otros metales que formen óxidos más estables (AGO para la reacción de formación del óxido más negativa) que el óxido metálico a reducir.</a:t>
            </a:r>
          </a:p>
        </p:txBody>
      </p:sp>
      <p:sp>
        <p:nvSpPr>
          <p:cNvPr id="6" name="5 Rectángulo"/>
          <p:cNvSpPr/>
          <p:nvPr/>
        </p:nvSpPr>
        <p:spPr>
          <a:xfrm>
            <a:off x="467544" y="2708920"/>
            <a:ext cx="8208912" cy="1508105"/>
          </a:xfrm>
          <a:prstGeom prst="rect">
            <a:avLst/>
          </a:prstGeom>
          <a:solidFill>
            <a:srgbClr val="FFCCFF"/>
          </a:solidFill>
        </p:spPr>
        <p:txBody>
          <a:bodyPr wrap="square">
            <a:spAutoFit/>
          </a:bodyPr>
          <a:lstStyle/>
          <a:p>
            <a:pPr algn="just"/>
            <a:r>
              <a:rPr lang="es-ES" dirty="0"/>
              <a:t>Las reducciones </a:t>
            </a:r>
            <a:r>
              <a:rPr lang="es-ES" sz="2000" b="1" dirty="0" err="1"/>
              <a:t>metalotérmicas</a:t>
            </a:r>
            <a:r>
              <a:rPr lang="es-ES" sz="2000" b="1" dirty="0"/>
              <a:t> </a:t>
            </a:r>
            <a:r>
              <a:rPr lang="es-ES" dirty="0"/>
              <a:t>se utilizan, normalmente, cuando el metal a obtener forma carburos estables (Titanio, Cromo o Niobio) durante el proceso de reducción con carbono, o bien, para menas muy refractarias cuya reducción con los reductores clásicos presenta problemas por la alta temperatura que se </a:t>
            </a:r>
            <a:r>
              <a:rPr lang="es-ES" dirty="0" smtClean="0"/>
              <a:t>necesita</a:t>
            </a:r>
            <a:endParaRPr lang="es-ES" dirty="0"/>
          </a:p>
        </p:txBody>
      </p:sp>
      <p:sp>
        <p:nvSpPr>
          <p:cNvPr id="7" name="6 CuadroTexto"/>
          <p:cNvSpPr txBox="1"/>
          <p:nvPr/>
        </p:nvSpPr>
        <p:spPr>
          <a:xfrm>
            <a:off x="3224853" y="129772"/>
            <a:ext cx="1837939" cy="369332"/>
          </a:xfrm>
          <a:prstGeom prst="rect">
            <a:avLst/>
          </a:prstGeom>
          <a:noFill/>
        </p:spPr>
        <p:txBody>
          <a:bodyPr wrap="none" rtlCol="0">
            <a:spAutoFit/>
          </a:bodyPr>
          <a:lstStyle/>
          <a:p>
            <a:r>
              <a:rPr lang="es-ES" b="1" dirty="0" smtClean="0">
                <a:solidFill>
                  <a:srgbClr val="FF3399"/>
                </a:solidFill>
              </a:rPr>
              <a:t>METALOTERMIA</a:t>
            </a:r>
            <a:endParaRPr lang="es-ES" b="1" dirty="0">
              <a:solidFill>
                <a:srgbClr val="FF3399"/>
              </a:solidFill>
            </a:endParaRPr>
          </a:p>
        </p:txBody>
      </p:sp>
    </p:spTree>
    <p:extLst>
      <p:ext uri="{BB962C8B-B14F-4D97-AF65-F5344CB8AC3E}">
        <p14:creationId xmlns:p14="http://schemas.microsoft.com/office/powerpoint/2010/main" val="39925073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472020" y="6367038"/>
            <a:ext cx="3352801" cy="365125"/>
          </a:xfrm>
        </p:spPr>
        <p:txBody>
          <a:bodyPr/>
          <a:lstStyle/>
          <a:p>
            <a:r>
              <a:rPr lang="es-ES" smtClean="0"/>
              <a:t>Máster de Materiales 2013</a:t>
            </a:r>
            <a:endParaRPr lang="es-ES"/>
          </a:p>
        </p:txBody>
      </p:sp>
      <p:sp>
        <p:nvSpPr>
          <p:cNvPr id="4" name="3 Rectángulo"/>
          <p:cNvSpPr/>
          <p:nvPr/>
        </p:nvSpPr>
        <p:spPr>
          <a:xfrm>
            <a:off x="266629" y="908720"/>
            <a:ext cx="3811948" cy="1600438"/>
          </a:xfrm>
          <a:prstGeom prst="rect">
            <a:avLst/>
          </a:prstGeom>
        </p:spPr>
        <p:txBody>
          <a:bodyPr wrap="square">
            <a:spAutoFit/>
          </a:bodyPr>
          <a:lstStyle/>
          <a:p>
            <a:pPr algn="just"/>
            <a:r>
              <a:rPr lang="es-ES" sz="1400" dirty="0"/>
              <a:t>Si se supone que los óxidos y las fases reducidas son sólidos puros, y que MO es el óxido metálico hipotético que se quiere reducir, puede utilizarse el diagrama de </a:t>
            </a:r>
            <a:r>
              <a:rPr lang="es-ES" sz="1400" dirty="0" err="1"/>
              <a:t>Ellinghan</a:t>
            </a:r>
            <a:r>
              <a:rPr lang="es-ES" sz="1400" dirty="0"/>
              <a:t> para la formación de óxidos </a:t>
            </a:r>
            <a:r>
              <a:rPr lang="es-ES" sz="1400" dirty="0" smtClean="0"/>
              <a:t>para </a:t>
            </a:r>
            <a:r>
              <a:rPr lang="es-ES" sz="1400" dirty="0"/>
              <a:t>evaluar las posibilidades de distintos agentes reductores metálicos</a:t>
            </a:r>
          </a:p>
        </p:txBody>
      </p:sp>
      <p:sp>
        <p:nvSpPr>
          <p:cNvPr id="5" name="4 Rectángulo"/>
          <p:cNvSpPr/>
          <p:nvPr/>
        </p:nvSpPr>
        <p:spPr>
          <a:xfrm>
            <a:off x="228938" y="3140968"/>
            <a:ext cx="4176464" cy="2246769"/>
          </a:xfrm>
          <a:prstGeom prst="rect">
            <a:avLst/>
          </a:prstGeom>
        </p:spPr>
        <p:txBody>
          <a:bodyPr wrap="square">
            <a:spAutoFit/>
          </a:bodyPr>
          <a:lstStyle/>
          <a:p>
            <a:pPr algn="just"/>
            <a:r>
              <a:rPr lang="es-ES" sz="1400" dirty="0" smtClean="0"/>
              <a:t>la línea de formación del óxido de aluminio está desplazada hacia la parte baja del diagrama: alto valor negativo de su energía libre de formación -</a:t>
            </a:r>
            <a:r>
              <a:rPr lang="es-ES" sz="1400" dirty="0" err="1" smtClean="0"/>
              <a:t>AGo</a:t>
            </a:r>
            <a:r>
              <a:rPr lang="es-ES" sz="1400" dirty="0" smtClean="0"/>
              <a:t>- para toda la gama de temperaturas para la que está representada.</a:t>
            </a:r>
          </a:p>
          <a:p>
            <a:pPr algn="just"/>
            <a:endParaRPr lang="es-ES" sz="1400" dirty="0" smtClean="0"/>
          </a:p>
          <a:p>
            <a:pPr algn="just"/>
            <a:r>
              <a:rPr lang="es-ES" sz="1400" dirty="0" smtClean="0"/>
              <a:t>El aluminio tiene una elevada afinidad por el oxígeno y, por tanto, se puede utilizar como agente reductor de la mayoría de los óxidos: Excepción: Li, Mg, Ca y pocos más.</a:t>
            </a:r>
            <a:endParaRPr lang="es-ES" sz="1400" dirty="0"/>
          </a:p>
        </p:txBody>
      </p:sp>
      <p:sp>
        <p:nvSpPr>
          <p:cNvPr id="6" name="5 Rectángulo"/>
          <p:cNvSpPr/>
          <p:nvPr/>
        </p:nvSpPr>
        <p:spPr>
          <a:xfrm>
            <a:off x="6876256" y="5733256"/>
            <a:ext cx="1584176" cy="144016"/>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1231662" y="5877272"/>
            <a:ext cx="2117887" cy="369332"/>
          </a:xfrm>
          <a:prstGeom prst="rect">
            <a:avLst/>
          </a:prstGeom>
        </p:spPr>
        <p:txBody>
          <a:bodyPr wrap="none">
            <a:spAutoFit/>
          </a:bodyPr>
          <a:lstStyle/>
          <a:p>
            <a:r>
              <a:rPr lang="es-ES_tradnl" dirty="0" smtClean="0"/>
              <a:t>3MO+2Al </a:t>
            </a:r>
            <a:r>
              <a:rPr lang="es-ES_tradnl" dirty="0"/>
              <a:t>=</a:t>
            </a:r>
            <a:r>
              <a:rPr lang="es-ES_tradnl" dirty="0" smtClean="0"/>
              <a:t>M+Al203</a:t>
            </a:r>
            <a:endParaRPr lang="es-ES" dirty="0"/>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520" y="308476"/>
            <a:ext cx="4320480" cy="656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p:cNvCxnSpPr/>
          <p:nvPr/>
        </p:nvCxnSpPr>
        <p:spPr>
          <a:xfrm flipV="1">
            <a:off x="5508104" y="5229200"/>
            <a:ext cx="432048" cy="288032"/>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5232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539552" y="692696"/>
            <a:ext cx="35557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s-ES" altLang="es-ES" sz="2800" b="1" dirty="0" smtClean="0">
                <a:latin typeface="Times New Roman" pitchFamily="18" charset="0"/>
              </a:rPr>
              <a:t>Aluminotermia </a:t>
            </a:r>
            <a:r>
              <a:rPr lang="es-ES" altLang="es-ES" sz="2800" b="1" dirty="0">
                <a:latin typeface="Times New Roman" pitchFamily="18" charset="0"/>
              </a:rPr>
              <a:t>del Fe</a:t>
            </a:r>
          </a:p>
        </p:txBody>
      </p:sp>
      <p:sp>
        <p:nvSpPr>
          <p:cNvPr id="9220" name="Rectangle 4"/>
          <p:cNvSpPr>
            <a:spLocks noChangeArrowheads="1"/>
          </p:cNvSpPr>
          <p:nvPr/>
        </p:nvSpPr>
        <p:spPr bwMode="auto">
          <a:xfrm>
            <a:off x="6929438" y="6400800"/>
            <a:ext cx="2214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sz="1200" b="1">
                <a:latin typeface="Times New Roman" pitchFamily="18" charset="0"/>
              </a:rPr>
              <a:t>Laboratorio de Metalotecnia</a:t>
            </a:r>
          </a:p>
          <a:p>
            <a:pPr algn="ctr"/>
            <a:r>
              <a:rPr lang="es-ES" altLang="es-ES" sz="1200" b="1">
                <a:latin typeface="Times New Roman" pitchFamily="18" charset="0"/>
              </a:rPr>
              <a:t>E.T.S.I.M.O.</a:t>
            </a:r>
          </a:p>
        </p:txBody>
      </p:sp>
      <p:sp>
        <p:nvSpPr>
          <p:cNvPr id="9222" name="Text Box 6"/>
          <p:cNvSpPr txBox="1">
            <a:spLocks noChangeArrowheads="1"/>
          </p:cNvSpPr>
          <p:nvPr/>
        </p:nvSpPr>
        <p:spPr bwMode="auto">
          <a:xfrm>
            <a:off x="827584" y="1988840"/>
            <a:ext cx="792003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2000" b="1" dirty="0">
                <a:solidFill>
                  <a:srgbClr val="FF0000"/>
                </a:solidFill>
                <a:latin typeface="Times New Roman" pitchFamily="18" charset="0"/>
              </a:rPr>
              <a:t>3 </a:t>
            </a:r>
            <a:r>
              <a:rPr lang="es-ES" altLang="es-ES" sz="2000" b="1" dirty="0" err="1">
                <a:solidFill>
                  <a:srgbClr val="FF0000"/>
                </a:solidFill>
                <a:latin typeface="Times New Roman" pitchFamily="18" charset="0"/>
              </a:rPr>
              <a:t>FeO</a:t>
            </a:r>
            <a:r>
              <a:rPr lang="es-ES" altLang="es-ES" sz="2000" b="1" dirty="0">
                <a:solidFill>
                  <a:srgbClr val="FF0000"/>
                </a:solidFill>
                <a:latin typeface="Times New Roman" pitchFamily="18" charset="0"/>
              </a:rPr>
              <a:t> (s) </a:t>
            </a:r>
            <a:r>
              <a:rPr lang="en-US" altLang="es-ES" sz="2000" b="1" dirty="0">
                <a:solidFill>
                  <a:srgbClr val="FF0000"/>
                </a:solidFill>
                <a:latin typeface="Times New Roman" pitchFamily="18" charset="0"/>
                <a:cs typeface="Tahoma" pitchFamily="34" charset="0"/>
              </a:rPr>
              <a:t>+ 2 Al (s) </a:t>
            </a:r>
            <a:r>
              <a:rPr lang="en-US" altLang="es-ES" sz="2000" b="1" dirty="0">
                <a:solidFill>
                  <a:srgbClr val="FF0000"/>
                </a:solidFill>
                <a:latin typeface="Times New Roman" pitchFamily="18" charset="0"/>
                <a:cs typeface="Tahoma" pitchFamily="34" charset="0"/>
                <a:sym typeface="Wingdings 3" pitchFamily="18" charset="2"/>
              </a:rPr>
              <a:t> Al</a:t>
            </a:r>
            <a:r>
              <a:rPr lang="en-US" altLang="es-ES" sz="2000" b="1" baseline="-25000" dirty="0">
                <a:solidFill>
                  <a:srgbClr val="FF0000"/>
                </a:solidFill>
                <a:latin typeface="Times New Roman" pitchFamily="18" charset="0"/>
                <a:cs typeface="Tahoma" pitchFamily="34" charset="0"/>
                <a:sym typeface="Wingdings 3" pitchFamily="18" charset="2"/>
              </a:rPr>
              <a:t>2</a:t>
            </a:r>
            <a:r>
              <a:rPr lang="en-US" altLang="es-ES" sz="2000" b="1" dirty="0">
                <a:solidFill>
                  <a:srgbClr val="FF0000"/>
                </a:solidFill>
                <a:latin typeface="Times New Roman" pitchFamily="18" charset="0"/>
                <a:cs typeface="Tahoma" pitchFamily="34" charset="0"/>
                <a:sym typeface="Wingdings 3" pitchFamily="18" charset="2"/>
              </a:rPr>
              <a:t>O</a:t>
            </a:r>
            <a:r>
              <a:rPr lang="en-US" altLang="es-ES" sz="2000" b="1" baseline="-25000" dirty="0">
                <a:solidFill>
                  <a:srgbClr val="FF0000"/>
                </a:solidFill>
                <a:latin typeface="Times New Roman" pitchFamily="18" charset="0"/>
                <a:cs typeface="Tahoma" pitchFamily="34" charset="0"/>
                <a:sym typeface="Wingdings 3" pitchFamily="18" charset="2"/>
              </a:rPr>
              <a:t>3</a:t>
            </a:r>
            <a:r>
              <a:rPr lang="en-US" altLang="es-ES" sz="2000" b="1" dirty="0">
                <a:solidFill>
                  <a:srgbClr val="FF0000"/>
                </a:solidFill>
                <a:latin typeface="Times New Roman" pitchFamily="18" charset="0"/>
                <a:cs typeface="Tahoma" pitchFamily="34" charset="0"/>
                <a:sym typeface="Wingdings 3" pitchFamily="18" charset="2"/>
              </a:rPr>
              <a:t> (s) + 3 Fe (s) + </a:t>
            </a:r>
            <a:r>
              <a:rPr lang="en-US" altLang="es-ES" sz="2000" b="1" dirty="0" err="1">
                <a:solidFill>
                  <a:srgbClr val="FF0000"/>
                </a:solidFill>
                <a:latin typeface="Times New Roman" pitchFamily="18" charset="0"/>
                <a:cs typeface="Tahoma" pitchFamily="34" charset="0"/>
                <a:sym typeface="Wingdings 3" pitchFamily="18" charset="2"/>
              </a:rPr>
              <a:t>Calor</a:t>
            </a:r>
            <a:endParaRPr lang="en-US" altLang="es-ES" sz="2000" b="1" dirty="0">
              <a:solidFill>
                <a:srgbClr val="FF0000"/>
              </a:solidFill>
              <a:latin typeface="Times New Roman" pitchFamily="18" charset="0"/>
              <a:cs typeface="Tahoma" pitchFamily="34" charset="0"/>
              <a:sym typeface="Wingdings 3" pitchFamily="18" charset="2"/>
            </a:endParaRPr>
          </a:p>
          <a:p>
            <a:pPr>
              <a:spcBef>
                <a:spcPct val="50000"/>
              </a:spcBef>
            </a:pPr>
            <a:r>
              <a:rPr lang="en-US" altLang="es-ES" b="1" dirty="0" err="1">
                <a:solidFill>
                  <a:srgbClr val="FF0000"/>
                </a:solidFill>
                <a:latin typeface="Times New Roman" pitchFamily="18" charset="0"/>
                <a:sym typeface="Wingdings 3" pitchFamily="18" charset="2"/>
              </a:rPr>
              <a:t>Datos</a:t>
            </a:r>
            <a:r>
              <a:rPr lang="en-US" altLang="es-ES" b="1" dirty="0">
                <a:solidFill>
                  <a:srgbClr val="FF0000"/>
                </a:solidFill>
                <a:latin typeface="Times New Roman" pitchFamily="18" charset="0"/>
                <a:sym typeface="Wingdings 3" pitchFamily="18" charset="2"/>
              </a:rPr>
              <a:t>:</a:t>
            </a:r>
            <a:endParaRPr lang="en-US" altLang="es-ES" b="1" dirty="0">
              <a:solidFill>
                <a:srgbClr val="FF0000"/>
              </a:solidFill>
              <a:latin typeface="Times New Roman" pitchFamily="18" charset="0"/>
              <a:cs typeface="Tahoma" pitchFamily="34" charset="0"/>
              <a:sym typeface="Wingdings 3" pitchFamily="18" charset="2"/>
            </a:endParaRPr>
          </a:p>
        </p:txBody>
      </p:sp>
      <p:graphicFrame>
        <p:nvGraphicFramePr>
          <p:cNvPr id="9223" name="Object 7"/>
          <p:cNvGraphicFramePr>
            <a:graphicFrameLocks noChangeAspect="1"/>
          </p:cNvGraphicFramePr>
          <p:nvPr>
            <p:extLst>
              <p:ext uri="{D42A27DB-BD31-4B8C-83A1-F6EECF244321}">
                <p14:modId xmlns:p14="http://schemas.microsoft.com/office/powerpoint/2010/main" val="2493005075"/>
              </p:ext>
            </p:extLst>
          </p:nvPr>
        </p:nvGraphicFramePr>
        <p:xfrm>
          <a:off x="1835696" y="2564904"/>
          <a:ext cx="3469059" cy="631537"/>
        </p:xfrm>
        <a:graphic>
          <a:graphicData uri="http://schemas.openxmlformats.org/presentationml/2006/ole">
            <mc:AlternateContent xmlns:mc="http://schemas.openxmlformats.org/markup-compatibility/2006">
              <mc:Choice xmlns:v="urn:schemas-microsoft-com:vml" Requires="v">
                <p:oleObj spid="_x0000_s53272" name="Ecuación" r:id="rId3" imgW="2514600" imgH="457200" progId="Equation.3">
                  <p:embed/>
                </p:oleObj>
              </mc:Choice>
              <mc:Fallback>
                <p:oleObj name="Ecuación" r:id="rId3" imgW="25146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564904"/>
                        <a:ext cx="3469059" cy="631537"/>
                      </a:xfrm>
                      <a:prstGeom prst="rect">
                        <a:avLst/>
                      </a:prstGeom>
                      <a:solidFill>
                        <a:srgbClr val="FFFF00"/>
                      </a:solidFill>
                      <a:ln w="38100">
                        <a:solidFill>
                          <a:srgbClr val="00FF00"/>
                        </a:solidFill>
                        <a:miter lim="800000"/>
                        <a:headEnd/>
                        <a:tailEnd/>
                      </a:ln>
                      <a:effectLst/>
                      <a:extLst/>
                    </p:spPr>
                  </p:pic>
                </p:oleObj>
              </mc:Fallback>
            </mc:AlternateContent>
          </a:graphicData>
        </a:graphic>
      </p:graphicFrame>
      <p:sp>
        <p:nvSpPr>
          <p:cNvPr id="9224" name="Text Box 8"/>
          <p:cNvSpPr txBox="1">
            <a:spLocks noChangeArrowheads="1"/>
          </p:cNvSpPr>
          <p:nvPr/>
        </p:nvSpPr>
        <p:spPr bwMode="auto">
          <a:xfrm>
            <a:off x="1187624" y="3476403"/>
            <a:ext cx="403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2400" b="1" dirty="0">
                <a:latin typeface="Times New Roman" pitchFamily="18" charset="0"/>
              </a:rPr>
              <a:t>Calor liberado por Kg de Fe:</a:t>
            </a:r>
          </a:p>
        </p:txBody>
      </p:sp>
      <p:sp>
        <p:nvSpPr>
          <p:cNvPr id="9225" name="Text Box 9"/>
          <p:cNvSpPr txBox="1">
            <a:spLocks noChangeArrowheads="1"/>
          </p:cNvSpPr>
          <p:nvPr/>
        </p:nvSpPr>
        <p:spPr bwMode="auto">
          <a:xfrm>
            <a:off x="1299592" y="4373083"/>
            <a:ext cx="676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2400" b="1" dirty="0">
                <a:solidFill>
                  <a:srgbClr val="FF0000"/>
                </a:solidFill>
                <a:latin typeface="Times New Roman" pitchFamily="18" charset="0"/>
                <a:sym typeface="Symbol" pitchFamily="18" charset="2"/>
              </a:rPr>
              <a:t>G (25) = 1675,5 </a:t>
            </a:r>
            <a:r>
              <a:rPr lang="es-ES" altLang="es-ES" sz="2400" b="1" dirty="0">
                <a:solidFill>
                  <a:srgbClr val="FF0000"/>
                </a:solidFill>
                <a:latin typeface="Times New Roman" pitchFamily="18" charset="0"/>
                <a:cs typeface="Tahoma" pitchFamily="34" charset="0"/>
                <a:sym typeface="Symbol" pitchFamily="18" charset="2"/>
              </a:rPr>
              <a:t>– 3 .  268,6  869,7 KJ/3 moles Fe</a:t>
            </a:r>
          </a:p>
        </p:txBody>
      </p:sp>
      <p:graphicFrame>
        <p:nvGraphicFramePr>
          <p:cNvPr id="9226" name="Object 10"/>
          <p:cNvGraphicFramePr>
            <a:graphicFrameLocks noChangeAspect="1"/>
          </p:cNvGraphicFramePr>
          <p:nvPr>
            <p:extLst>
              <p:ext uri="{D42A27DB-BD31-4B8C-83A1-F6EECF244321}">
                <p14:modId xmlns:p14="http://schemas.microsoft.com/office/powerpoint/2010/main" val="1556541035"/>
              </p:ext>
            </p:extLst>
          </p:nvPr>
        </p:nvGraphicFramePr>
        <p:xfrm>
          <a:off x="1979191" y="5301208"/>
          <a:ext cx="4842297" cy="738400"/>
        </p:xfrm>
        <a:graphic>
          <a:graphicData uri="http://schemas.openxmlformats.org/presentationml/2006/ole">
            <mc:AlternateContent xmlns:mc="http://schemas.openxmlformats.org/markup-compatibility/2006">
              <mc:Choice xmlns:v="urn:schemas-microsoft-com:vml" Requires="v">
                <p:oleObj spid="_x0000_s53273" name="Ecuación" r:id="rId5" imgW="2831760" imgH="431640" progId="Equation.3">
                  <p:embed/>
                </p:oleObj>
              </mc:Choice>
              <mc:Fallback>
                <p:oleObj name="Ecuación" r:id="rId5" imgW="28317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191" y="5301208"/>
                        <a:ext cx="4842297" cy="738400"/>
                      </a:xfrm>
                      <a:prstGeom prst="rect">
                        <a:avLst/>
                      </a:prstGeom>
                      <a:solidFill>
                        <a:srgbClr val="FFFF00"/>
                      </a:solidFill>
                      <a:ln w="38100">
                        <a:solidFill>
                          <a:srgbClr val="00FF00"/>
                        </a:solidFill>
                        <a:miter lim="800000"/>
                        <a:headEnd/>
                        <a:tailEnd/>
                      </a:ln>
                      <a:effectLst/>
                      <a:extLst/>
                    </p:spPr>
                  </p:pic>
                </p:oleObj>
              </mc:Fallback>
            </mc:AlternateContent>
          </a:graphicData>
        </a:graphic>
      </p:graphicFrame>
      <p:sp>
        <p:nvSpPr>
          <p:cNvPr id="2" name="1 Rectángulo"/>
          <p:cNvSpPr/>
          <p:nvPr/>
        </p:nvSpPr>
        <p:spPr>
          <a:xfrm>
            <a:off x="4355976" y="264676"/>
            <a:ext cx="4572000" cy="1600438"/>
          </a:xfrm>
          <a:prstGeom prst="rect">
            <a:avLst/>
          </a:prstGeom>
        </p:spPr>
        <p:txBody>
          <a:bodyPr>
            <a:spAutoFit/>
          </a:bodyPr>
          <a:lstStyle/>
          <a:p>
            <a:pPr algn="just"/>
            <a:r>
              <a:rPr lang="es-ES" sz="1400" dirty="0"/>
              <a:t>Otra aplicación de esta técnica es la producción de ferroaleaciones bajas en carbono, como es el caso de la obtención </a:t>
            </a:r>
            <a:r>
              <a:rPr lang="es-ES" sz="1400" dirty="0" err="1"/>
              <a:t>aluminotérmica</a:t>
            </a:r>
            <a:r>
              <a:rPr lang="es-ES" sz="1400" dirty="0"/>
              <a:t> de </a:t>
            </a:r>
            <a:r>
              <a:rPr lang="es-ES" sz="1400" dirty="0" err="1"/>
              <a:t>ferrotitanio</a:t>
            </a:r>
            <a:r>
              <a:rPr lang="es-ES" sz="1400" dirty="0"/>
              <a:t>, </a:t>
            </a:r>
            <a:r>
              <a:rPr lang="es-ES" sz="1400" dirty="0" err="1"/>
              <a:t>ferrovanadio</a:t>
            </a:r>
            <a:r>
              <a:rPr lang="es-ES" sz="1400" dirty="0"/>
              <a:t> y </a:t>
            </a:r>
            <a:r>
              <a:rPr lang="es-ES" sz="1400" dirty="0" err="1"/>
              <a:t>ferroniobio</a:t>
            </a:r>
            <a:r>
              <a:rPr lang="es-ES" sz="1400" dirty="0"/>
              <a:t>, y la producción </a:t>
            </a:r>
            <a:r>
              <a:rPr lang="es-ES" sz="1400" dirty="0" err="1"/>
              <a:t>silicotermica</a:t>
            </a:r>
            <a:r>
              <a:rPr lang="es-ES" sz="1400" dirty="0"/>
              <a:t> de ferrocromo en hornos eléctricos de arco, agregando chatarra férrea, o mineral de hierro en la cantidad adecuada</a:t>
            </a:r>
          </a:p>
        </p:txBody>
      </p:sp>
    </p:spTree>
    <p:extLst>
      <p:ext uri="{BB962C8B-B14F-4D97-AF65-F5344CB8AC3E}">
        <p14:creationId xmlns:p14="http://schemas.microsoft.com/office/powerpoint/2010/main" val="3058981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smtClean="0"/>
              <a:t>Máster de Materiales 2013</a:t>
            </a:r>
            <a:endParaRPr lang="es-ES" sz="1600"/>
          </a:p>
        </p:txBody>
      </p:sp>
      <p:pic>
        <p:nvPicPr>
          <p:cNvPr id="150530" name="Picture 2"/>
          <p:cNvPicPr>
            <a:picLocks noChangeAspect="1" noChangeArrowheads="1"/>
          </p:cNvPicPr>
          <p:nvPr/>
        </p:nvPicPr>
        <p:blipFill>
          <a:blip r:embed="rId2"/>
          <a:srcRect/>
          <a:stretch>
            <a:fillRect/>
          </a:stretch>
        </p:blipFill>
        <p:spPr bwMode="auto">
          <a:xfrm>
            <a:off x="871538" y="614363"/>
            <a:ext cx="7400925" cy="5629275"/>
          </a:xfrm>
          <a:prstGeom prst="rect">
            <a:avLst/>
          </a:prstGeom>
          <a:noFill/>
          <a:ln w="9525">
            <a:noFill/>
            <a:miter lim="800000"/>
            <a:headEnd/>
            <a:tailEnd/>
          </a:ln>
          <a:effectLst/>
        </p:spPr>
      </p:pic>
      <p:pic>
        <p:nvPicPr>
          <p:cNvPr id="150531" name="Picture 3"/>
          <p:cNvPicPr>
            <a:picLocks noChangeAspect="1" noChangeArrowheads="1"/>
          </p:cNvPicPr>
          <p:nvPr/>
        </p:nvPicPr>
        <p:blipFill>
          <a:blip r:embed="rId3"/>
          <a:srcRect/>
          <a:stretch>
            <a:fillRect/>
          </a:stretch>
        </p:blipFill>
        <p:spPr bwMode="auto">
          <a:xfrm>
            <a:off x="2571736" y="1000108"/>
            <a:ext cx="638175" cy="619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7D0E9A1-DC57-4F74-92C5-FCE61140A350}"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1008063"/>
            <a:ext cx="45815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7835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37920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0688"/>
            <a:ext cx="5766809" cy="314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782" y="3861048"/>
            <a:ext cx="3887024" cy="272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6" name="Rectangle 2"/>
          <p:cNvSpPr txBox="1">
            <a:spLocks noChangeArrowheads="1"/>
          </p:cNvSpPr>
          <p:nvPr/>
        </p:nvSpPr>
        <p:spPr>
          <a:xfrm>
            <a:off x="467544" y="204207"/>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solidFill>
                  <a:srgbClr val="FF0066"/>
                </a:solidFill>
              </a:rPr>
              <a:t>Trituración</a:t>
            </a:r>
          </a:p>
        </p:txBody>
      </p:sp>
      <p:sp>
        <p:nvSpPr>
          <p:cNvPr id="4" name="3 Rectángulo"/>
          <p:cNvSpPr/>
          <p:nvPr/>
        </p:nvSpPr>
        <p:spPr>
          <a:xfrm>
            <a:off x="257782" y="4624242"/>
            <a:ext cx="4098194" cy="1200329"/>
          </a:xfrm>
          <a:prstGeom prst="rect">
            <a:avLst/>
          </a:prstGeom>
        </p:spPr>
        <p:txBody>
          <a:bodyPr wrap="square">
            <a:spAutoFit/>
          </a:bodyPr>
          <a:lstStyle/>
          <a:p>
            <a:pPr algn="just"/>
            <a:r>
              <a:rPr lang="es-ES" dirty="0"/>
              <a:t>La trituración es la primera etapa mecánica en el proceso </a:t>
            </a:r>
            <a:r>
              <a:rPr lang="es-ES" dirty="0" smtClean="0"/>
              <a:t>:el </a:t>
            </a:r>
            <a:r>
              <a:rPr lang="es-ES" dirty="0"/>
              <a:t>principal objetivo es la liberación de los minerales </a:t>
            </a:r>
            <a:r>
              <a:rPr lang="es-ES" dirty="0" smtClean="0"/>
              <a:t> valiosos </a:t>
            </a:r>
            <a:r>
              <a:rPr lang="es-ES" dirty="0"/>
              <a:t>de la ganga.</a:t>
            </a:r>
          </a:p>
        </p:txBody>
      </p:sp>
      <p:pic>
        <p:nvPicPr>
          <p:cNvPr id="17409" name="Picture 1"/>
          <p:cNvPicPr>
            <a:picLocks noChangeAspect="1" noChangeArrowheads="1"/>
          </p:cNvPicPr>
          <p:nvPr/>
        </p:nvPicPr>
        <p:blipFill>
          <a:blip r:embed="rId4"/>
          <a:srcRect/>
          <a:stretch>
            <a:fillRect/>
          </a:stretch>
        </p:blipFill>
        <p:spPr bwMode="auto">
          <a:xfrm>
            <a:off x="6072199" y="1357298"/>
            <a:ext cx="3071802" cy="2357454"/>
          </a:xfrm>
          <a:prstGeom prst="rect">
            <a:avLst/>
          </a:prstGeom>
          <a:noFill/>
          <a:ln w="9525">
            <a:noFill/>
            <a:miter lim="800000"/>
            <a:headEnd/>
            <a:tailEnd/>
          </a:ln>
          <a:effectLst/>
        </p:spPr>
      </p:pic>
    </p:spTree>
    <p:extLst>
      <p:ext uri="{BB962C8B-B14F-4D97-AF65-F5344CB8AC3E}">
        <p14:creationId xmlns:p14="http://schemas.microsoft.com/office/powerpoint/2010/main" val="467533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i00.i.aliimg.com/img/pb/649/922/500/500922649_755.jpg">
            <a:hlinkClick r:id="rId2"/>
          </p:cNvPr>
          <p:cNvPicPr>
            <a:picLocks noChangeAspect="1" noChangeArrowheads="1"/>
          </p:cNvPicPr>
          <p:nvPr/>
        </p:nvPicPr>
        <p:blipFill>
          <a:blip r:embed="rId3"/>
          <a:srcRect/>
          <a:stretch>
            <a:fillRect/>
          </a:stretch>
        </p:blipFill>
        <p:spPr bwMode="auto">
          <a:xfrm>
            <a:off x="1785918" y="3943350"/>
            <a:ext cx="6858016" cy="2914650"/>
          </a:xfrm>
          <a:prstGeom prst="rect">
            <a:avLst/>
          </a:prstGeom>
          <a:noFill/>
        </p:spPr>
      </p:pic>
      <p:sp>
        <p:nvSpPr>
          <p:cNvPr id="23554" name="Rectangle 2"/>
          <p:cNvSpPr>
            <a:spLocks noGrp="1" noChangeArrowheads="1"/>
          </p:cNvSpPr>
          <p:nvPr>
            <p:ph type="title"/>
          </p:nvPr>
        </p:nvSpPr>
        <p:spPr>
          <a:xfrm>
            <a:off x="519703" y="188640"/>
            <a:ext cx="8229600" cy="1143000"/>
          </a:xfrm>
        </p:spPr>
        <p:txBody>
          <a:bodyPr/>
          <a:lstStyle/>
          <a:p>
            <a:pPr eaLnBrk="1" hangingPunct="1"/>
            <a:r>
              <a:rPr lang="es-ES" dirty="0" smtClean="0">
                <a:solidFill>
                  <a:srgbClr val="FF0066"/>
                </a:solidFill>
              </a:rPr>
              <a:t>Molienda</a:t>
            </a:r>
          </a:p>
        </p:txBody>
      </p:sp>
      <p:sp>
        <p:nvSpPr>
          <p:cNvPr id="23555" name="Rectangle 3"/>
          <p:cNvSpPr>
            <a:spLocks noGrp="1" noChangeArrowheads="1"/>
          </p:cNvSpPr>
          <p:nvPr>
            <p:ph type="body" idx="4294967295"/>
          </p:nvPr>
        </p:nvSpPr>
        <p:spPr>
          <a:xfrm>
            <a:off x="142844" y="1000108"/>
            <a:ext cx="8229600" cy="4525963"/>
          </a:xfrm>
          <a:prstGeom prst="rect">
            <a:avLst/>
          </a:prstGeom>
        </p:spPr>
        <p:txBody>
          <a:bodyPr/>
          <a:lstStyle/>
          <a:p>
            <a:pPr eaLnBrk="1" hangingPunct="1"/>
            <a:r>
              <a:rPr lang="es-ES" sz="3200" b="1" dirty="0" smtClean="0">
                <a:solidFill>
                  <a:srgbClr val="FF0000"/>
                </a:solidFill>
              </a:rPr>
              <a:t>Seca </a:t>
            </a:r>
            <a:r>
              <a:rPr lang="es-ES" dirty="0" smtClean="0">
                <a:solidFill>
                  <a:schemeClr val="tx1"/>
                </a:solidFill>
              </a:rPr>
              <a:t>: reduce el tamaño del mineral a unos 12 </a:t>
            </a:r>
            <a:r>
              <a:rPr lang="es-ES" dirty="0" err="1" smtClean="0">
                <a:solidFill>
                  <a:schemeClr val="tx1"/>
                </a:solidFill>
              </a:rPr>
              <a:t>mm.</a:t>
            </a:r>
            <a:r>
              <a:rPr lang="es-ES" dirty="0" smtClean="0">
                <a:solidFill>
                  <a:schemeClr val="tx1"/>
                </a:solidFill>
              </a:rPr>
              <a:t> de diámetro.</a:t>
            </a:r>
          </a:p>
          <a:p>
            <a:pPr algn="ctr" eaLnBrk="1" hangingPunct="1">
              <a:buFontTx/>
              <a:buNone/>
            </a:pPr>
            <a:endParaRPr lang="es-ES" dirty="0" smtClean="0">
              <a:solidFill>
                <a:schemeClr val="tx1"/>
              </a:solidFill>
            </a:endParaRPr>
          </a:p>
        </p:txBody>
      </p:sp>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20" y="1857364"/>
            <a:ext cx="3553086" cy="242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378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702" y="1714488"/>
            <a:ext cx="2269986" cy="191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1" name="Picture 1"/>
          <p:cNvPicPr>
            <a:picLocks noChangeAspect="1" noChangeArrowheads="1"/>
          </p:cNvPicPr>
          <p:nvPr/>
        </p:nvPicPr>
        <p:blipFill>
          <a:blip r:embed="rId6"/>
          <a:srcRect/>
          <a:stretch>
            <a:fillRect/>
          </a:stretch>
        </p:blipFill>
        <p:spPr bwMode="auto">
          <a:xfrm>
            <a:off x="285720" y="285728"/>
            <a:ext cx="3643338" cy="67783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7"/>
          <a:srcRect/>
          <a:stretch>
            <a:fillRect/>
          </a:stretch>
        </p:blipFill>
        <p:spPr bwMode="auto">
          <a:xfrm>
            <a:off x="0" y="0"/>
            <a:ext cx="785786" cy="1000108"/>
          </a:xfrm>
          <a:prstGeom prst="rect">
            <a:avLst/>
          </a:prstGeom>
          <a:noFill/>
          <a:ln w="9525">
            <a:noFill/>
            <a:miter lim="800000"/>
            <a:headEnd/>
            <a:tailEnd/>
          </a:ln>
          <a:effectLst/>
        </p:spPr>
      </p:pic>
      <p:sp>
        <p:nvSpPr>
          <p:cNvPr id="11" name="10 CuadroTexto"/>
          <p:cNvSpPr txBox="1"/>
          <p:nvPr/>
        </p:nvSpPr>
        <p:spPr>
          <a:xfrm>
            <a:off x="4071934" y="214290"/>
            <a:ext cx="1334437" cy="923330"/>
          </a:xfrm>
          <a:prstGeom prst="rect">
            <a:avLst/>
          </a:prstGeom>
          <a:noFill/>
        </p:spPr>
        <p:txBody>
          <a:bodyPr wrap="square" rtlCol="0">
            <a:spAutoFit/>
          </a:bodyPr>
          <a:lstStyle/>
          <a:p>
            <a:r>
              <a:rPr lang="es-ES" dirty="0" smtClean="0">
                <a:solidFill>
                  <a:srgbClr val="0070C0"/>
                </a:solidFill>
              </a:rPr>
              <a:t>SECA</a:t>
            </a:r>
          </a:p>
          <a:p>
            <a:endParaRPr lang="es-ES" dirty="0" smtClean="0">
              <a:solidFill>
                <a:srgbClr val="FF0000"/>
              </a:solidFill>
            </a:endParaRPr>
          </a:p>
          <a:p>
            <a:r>
              <a:rPr lang="es-ES" dirty="0" smtClean="0">
                <a:solidFill>
                  <a:srgbClr val="FF3399"/>
                </a:solidFill>
              </a:rPr>
              <a:t>HUMEDA</a:t>
            </a:r>
            <a:endParaRPr lang="es-ES" dirty="0">
              <a:solidFill>
                <a:srgbClr val="FF3399"/>
              </a:solidFill>
            </a:endParaRPr>
          </a:p>
        </p:txBody>
      </p:sp>
      <p:sp>
        <p:nvSpPr>
          <p:cNvPr id="12" name="11 Flecha derecha"/>
          <p:cNvSpPr/>
          <p:nvPr/>
        </p:nvSpPr>
        <p:spPr>
          <a:xfrm rot="20723632">
            <a:off x="3527223" y="281732"/>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derecha"/>
          <p:cNvSpPr/>
          <p:nvPr/>
        </p:nvSpPr>
        <p:spPr>
          <a:xfrm rot="1925587">
            <a:off x="3363784" y="638980"/>
            <a:ext cx="840643" cy="285752"/>
          </a:xfrm>
          <a:prstGeom prst="right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pic>
        <p:nvPicPr>
          <p:cNvPr id="15368" name="Picture 8" descr="https://encrypted-tbn0.gstatic.com/images?q=tbn:ANd9GcRlALhz5aHJoBMdy7RlpiTA55Z_lZpPq82JiQqpZZJ5yiAnB8W7"/>
          <p:cNvPicPr>
            <a:picLocks noChangeAspect="1" noChangeArrowheads="1"/>
          </p:cNvPicPr>
          <p:nvPr/>
        </p:nvPicPr>
        <p:blipFill>
          <a:blip r:embed="rId8"/>
          <a:srcRect/>
          <a:stretch>
            <a:fillRect/>
          </a:stretch>
        </p:blipFill>
        <p:spPr bwMode="auto">
          <a:xfrm>
            <a:off x="4000496" y="2000240"/>
            <a:ext cx="2457465" cy="1857388"/>
          </a:xfrm>
          <a:prstGeom prst="rect">
            <a:avLst/>
          </a:prstGeom>
          <a:noFill/>
        </p:spPr>
      </p:pic>
    </p:spTree>
    <p:extLst>
      <p:ext uri="{BB962C8B-B14F-4D97-AF65-F5344CB8AC3E}">
        <p14:creationId xmlns:p14="http://schemas.microsoft.com/office/powerpoint/2010/main" val="2785084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4294967295"/>
          </p:nvPr>
        </p:nvSpPr>
        <p:spPr>
          <a:xfrm>
            <a:off x="457200" y="549275"/>
            <a:ext cx="8229600" cy="5576888"/>
          </a:xfrm>
          <a:prstGeom prst="rect">
            <a:avLst/>
          </a:prstGeom>
        </p:spPr>
        <p:txBody>
          <a:bodyPr/>
          <a:lstStyle/>
          <a:p>
            <a:pPr lvl="2" eaLnBrk="1" hangingPunct="1">
              <a:buFontTx/>
              <a:buNone/>
            </a:pPr>
            <a:r>
              <a:rPr lang="es-ES" sz="3200" b="1" dirty="0">
                <a:solidFill>
                  <a:srgbClr val="FF0000"/>
                </a:solidFill>
              </a:rPr>
              <a:t>Húmeda: </a:t>
            </a:r>
            <a:r>
              <a:rPr lang="es-ES" sz="2800" dirty="0" smtClean="0">
                <a:solidFill>
                  <a:schemeClr val="tx1"/>
                </a:solidFill>
              </a:rPr>
              <a:t>se obtienen partículas de 0,2 </a:t>
            </a:r>
            <a:r>
              <a:rPr lang="es-ES" sz="2800" dirty="0" err="1" smtClean="0">
                <a:solidFill>
                  <a:schemeClr val="tx1"/>
                </a:solidFill>
              </a:rPr>
              <a:t>mm.</a:t>
            </a:r>
            <a:endParaRPr lang="es-ES" sz="2800" dirty="0" smtClean="0">
              <a:solidFill>
                <a:schemeClr val="tx1"/>
              </a:solidFill>
            </a:endParaRP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934" y="3357562"/>
            <a:ext cx="4929190" cy="336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14338" name="AutoShape 2" descr="data:image/jpeg;base64,/9j/4AAQSkZJRgABAQAAAQABAAD/2wCEAAkGBhQSERUUExQWFRUWGBoaGBgXGB0aHBoaGBoYHRgaHBwYGyYeGBskGhwcHy8gJCcpLCwsFx4xNTAqNSYrLCkBCQoKDgwOGg8PGiwlHyQsLCwsLC8sLCksLCwsLCwsLCwsLCwsLCksLCwsLCwpLCwpLCwsLCwsLCwsLCwsKSwsKf/AABEIAMQBAQMBIgACEQEDEQH/xAAbAAACAwEBAQAAAAAAAAAAAAAEBQIDBgABB//EAEsQAAECAwUFBQUECAIHCQAAAAECEQADIQQFEjFBBlFhcYETIpGhsTJCUsHRI3Lh8BQVFjNigpLxVNIHJFOTorLiFzRDY3ODpMLT/8QAGQEAAwEBAQAAAAAAAAAAAAAAAQIDAAQF/8QALBEAAgICAgEEAgEDBQEAAAAAAAECEQMhEjFBEyJRYQQycVKR8EOBobHRFP/aAAwDAQACEQMRAD8AXS0htfWC7HdSplSwTvIiEjs5QxKBJOQ084harbNm0yT8Iy61rHidnaHKtSJAKZSXPxEUf87oAWtay6lhXAhvCOlSiA9R1+ogoTKVHiAfSHSSAOdk0NjcDTKCL9k9ol8lSwWLUKaUPGrjrFey5BUtmyGXOJXza1CjkCoIAd+cc+/UHvRn5atzHyi+WsuzEE/nfEP0ZByb88442UpyUR5xYAX3uBj0jVj0iuyVJ7SYydzF/HSLVXolFJctX3jV/N/TlChskJFHdubj1ofGLpaGDhQJ05x7dUybOUwSVpJ73cIA6igbjDS3WWQkNirqEsd1Kd0ZQsnTpmsHsm0c6VQLPI1HnGgsW3Lt2ieqfpGYXaEswQKarqfIAeLxETX/AD8oaOScf1YHCL8H0Wy39JmZLAO40iy0q7wYg1S39UfOBMguReakFwohsnrlFZZ5SVNEvSXg+g2qypXRSQX1bKFdr2WQQcFCdDlAFh2rV7yQreQa/hDizbQyl0Jwn+KL8sGX9u/7CVOHRmbRstMSQ4cPp+aQuVZS+oj6EuYCKEEOOMQN2y1JDpGQrrEH+M3JqD8FFm/qMdddqVIcpDuGhJa0FSiTqfWN7adnBmgwsOz8zNu89conKOSGpIopxezOWW6lLBISS2dOMRXdjPURsLDds5CcIDPnXjE/2Yc1UI3pzl0mb1IrtmNkyGoBEUWSuTV5+sbgbMITUqPkIIslzymcpBJho/j5LoX1oiSwIQmUoFGJRyMK5t0KUaJPhG/RZ0jJI8IsaOr/AOWT7ZP1/owidm5q/cbn+MESNjSokkgNTwjZGBLPakgKdQHeOZAjP8eKatg9WVaFMnYyWM1E8g0HydnJCfdfmYsm35ITnMB5OfSBZm1UoZBauSW/5mh+OCPx/wBi8sjDf1RJ/wBmnwjoV/tij/Zr/wCH6x0NzwfX9jVk+z5TaZDt+dIlKsw3Rof2cmLXgSHUkOQ/1i79lp6c5aulfSOGK0dDaE/6tPY9oymxs+mX1gQyuPiIfTbqmJGEhQBzFW8ICmWQjSMAJ2X9tX3fnFN+SyVtqV06wds9JZZofZq+WZy6R5eRSJjqISyjmnFnwNIj/qDeBDLUEVU6jqN26OkzZk1bSka5Jcny+kaTZ66Jc6erEMSUglWgPw0FAK5cI21mkIlhkJSgbkgD0zhnJIVswB2bUljOWJQNWPeX0SPrFiBIl+xLxn4ptfBAp4vB+0c8qnnckAD1PmYVhMLbY6RK029a6KUW+EUSOgpAxTFpRHikwBqKGj0GJHOIhVIxj1EXTkhoGOnH8I5S84a6AXSp5TUGDpd4JPtUhUgvFiVkZGBSZh9ZZoHsrKfTzjRWS9ltUBYDVSYwvbFagEjCKUBLBtTxOp/tBht5ltg1dzvaj5hoaLcH7WLJKS2byVe0s5nCf4qReJwfMVjFS79eimVE/wBYoPskpOodweh+kXf5ORVaJekn0a6Zb5YNZieT/SIrvSWN55JMZKXai46fKDVWsfEPERn+XP4RlhQ1m38nIIV1YRQm/SkYQkcyYSqtAfMRX2lcj0ESeebd2UWKJoFX0v8AhHT8YEm3vMPvnow+UL1W3+EhhmWEDTLbwH9T+ghXkm+2xlCK8F1otqjmpR5kwDMtFYhMtR4eBMUqxEuyvAfN4XthoLlzormrMUBC9xHNTejQGuSSM09S/qTDGDsJ/Jj2FPZD4keA+kdBMbGxbRy/0lUwuAoNly0DxrLPa0rSFJqCHHLrHy+XJ4tVod3JMmuQhRYB2dgAM846MOZrRGeNG3xJc+cL7ctBIBQlQepbLxDHxgmwSzhAWcR3sX84IVIBzrzr65R2OLkjn6Zm58+WopCEke1rwOgoISos8tU5YmBJDuMWJnYaJBJjU2mwpQhJYAgmrBy+LMwru62S5M+YpeoDEB926POnCstSOhP26Ltm7GEIWrClOJVML+ynLPi8NJswJSVHIAk9IlhYQt2jtGGSRqpk+OfkDHM+wrZmbXaQuupL+MDFMeoMSUYdsslRAxWtUXM8VzVBCSpZwpGZ9OZfSECUqRrwqeWsA2i9paSWJXnll4mF9ot67QrAhJCXoPmo74c3dsepX7wsakJ3w+o/sDsVfr3+CnOLbPegWWAqd0aVWysiWBiSpRIol6neaU68IYWXZ4JBoAG9lAI8Tmo9YR5IGozSJfA9RFqZJOSScqAE5xtJN0pDskcAzZcdawLfc0p+xlllK9oj3E8G1MBZL8AtdGWwkKwpGNeoB7qd+I68h46R72ZB76sR+FIy9ILUgJHZy6N7RG/nv9I9sUrClqd01JGYL+YMUTDRRZgke0FNvUn6EwaLOlsQq75ZRYQxPJ8oHtZZigHJzuP0MG0+xaplSV97IafKGlllhRIoKPQct8TukyF4SpgW7wKvedLUaghxLmWZLuRmdFGj0h1ib3aFc68CrsksKkE5gkD0ESQiXrX+YmGCrZIBLJ9yjJPHfELNecoIAwKJ3hCd8H01dWDn9C1crUJTl8JMRTLUch4IbSHU29nJaVMqGy57uce/rxQykr6qI+UN6cfn/gHN/AknWKaQkYVuXajacIpkXXOUMSULIOpP1hrbL9W6fs0hic17wYHsd7qTKA+wS2WJVeoBpG4Rvs3KXwCK2fmlyUpHNQ5b4rl7MrU7GWAACxL5jg8HL2gW376zJ5BR+RgX9eqTla0Cg9mUTkGGad0GoGuR37Ir+OX4H/LHsVftEf8AGH/cfhHRvb/lf+guQCkV6nSG+zlqSiaUqZ1IIFNTkMtWjOyrSty7Znf9YlZ7fMYFm/mMSxScHZaStUfV00A5Qvn2wy3LqVww0HVqxiFX3OwZnMe8rjwipV6zjQlRH3z9I7J/k2tI51i3saW/akqmy5akhivNw43UetaQamyvaRkXzpuD5Rml2hWMnA5BFeTHVO+NLs1NXMK1LfugAOXqc9BpHBNuTtlq4rQ8Waxmdq7Q6kI3AqPWg9D4xpDGIva0Y5yzo7D+Wny84mts0UUoESCYggQVJlQWyh7LlxlbytKrVNEuX7CTQ7zkVfIcOcPto7Xgk4U+3M7o3ge8fCnWL9jbhKQFEDPX85wb4rkzBuz+zSJSElWE4qb3Jh9MliUjErvHIUYkk0A8vCC5SC5ybQAZb3gVKe1muFMmUWGVT7x+XjHNbk9k3I67rA/2inxqBd6NwHAN1eDbPJDBTKBZqmvVixMTJCiAFVDEgNloDwPyj1SgpWF6hlEA+D8DFowRFzbBrbaxJkmapLKAYDich84yU1SkS8RrNmEknUbz0dhxPCG1/wBr7S0okJyQApX3lewD0r1hYs41lQyHdT90PXqXV1ikqTpeCuNav5BZAws7QTJ9s7iIGtBwmuQiVlXkNTE9lwpU+tdC1B58oHtACgWfUbovnLaozyNPPlA86YGc6fOHFF9ntikLLMHA0G8bxDdN5LPveQHoIzkxwojNwPUwzsqyohKQ5P5fOKCNDD9OWGdR3Z6HTxaBjalrcAq5B6dBBcmx7gogHvFwMStz4qJHDNoumj3EpKTmWw0HN6E/IwrmahOQp9SepMSEk5kNucZw4mEIT+7ppkXOgzq8VybOUiqXUcySPyBwgcjCRUpWbEcxEZ9mOdS8N0yca8WBwmgqAHGZ47unGLbQ4HsB8hV6nLTr0h0/ABXc9ymashTgJz38uBjtoLk7HvJcp9Ivst8/oszApPdIdRFS+85PR35wJtJtRLmoCJZc60IoI6oKDhvsm3Ll9CZ+cewJ2p3+cexzjlSNupRr2Cqfx/hFkvbaWT+4Ifev8IyCbIQDRun4mJSZR5R0elAXkzbJ22ljKQT/AO5/0wXd+0apysMqyKWaZLpUsHOFhXfGJs4YF90a7Zi9BLkBKcIWVHGVZEBSSjUUFX6xlig+w8mFTdrChZQuzFKgSC8wU8ExvdnZj2ZKsOHG6md6ZCrbg/WPml8q7SaEJwElRSkoSwYqGFg5YcOMfVpEoISlAySAB0DRzZoxj0a2zy3T8CCr4Uk9YwiQdY1G01paW3xKA6Cp+UZwKiUVopEnZ01g1NM4DlKFS+TQXMnhKCt3CQT4B4WXwUM5b7R2tqOZSg4BzHtf8T+Ebu6kIRKCgCMTJyL7hTdGK2buxZU5AJPervfWPoEmSQUCmFI6vkG6PC55U+Ij6LprSpRwj2QyQN+QHjHXfZQlAdLFmU4qWJJfgS56xRegUooQksSSp3b2Rv0qYnNu9WEtNmO3xUfoMonEg+g6QoEYsJSTSoY0f89Y8kLcFTFJOb6AfLXrAky7VYDhmzCpqOqj9BAt9vJss1RmLJCMNTR1d0eZjoiJS+TPXZaCoT7Sc5q1FObsThljolz0gqWjAARuy/IgaXKwyZaBvf8ApGEa73i3EciDpUbzpviblR2qJXakYgDTwiNnDIc6ZZ/npElVLaUf88otEgLz0yI/tWDDbM9EFGjnVh40gWbuJEHqlA0oAA5rkPV9BA8qxlSFzAMKEhRSCS6iBmpWbQ/QghtKGq++nIxoLgsWCXjYuqiTTM7h59IQG85qu4uSiUToc8NDi73GnGsay7LfiCMRQlIS6agPo5BPBXjDOXgzToMwFIACGA/iHjA0jFVQQe8XqQKaeUE2m0JUkgKTVgS4oCWPk8WLmpAoocK+EIwIBmElY7pdNSHGZcCr5s/9Uez5qgk90ilKg1NBrviy71uCpQZSi5G7IDyEe2kOpA0dz0H1I8IHkJTZBhYYCwFKp+sdaT3gyTSrU1oKvzgnWFptzy5i1d0tR+TCvP1ikWK0Za8bXjWtRBDk/QeUZ3twFa+EO7WoDXzhJMWlwX1rHQKF9qfhjo87UcfAx7C8TCeXYkjCd/0iSpbaflhBRnywoHEC6sq6mmkH2OyIUtALEhSnYFu6tD5j4S3WG9RNWbiDruo4jhMvg8xLtyeCLNcsxSQApIqciMglxUBs4MmXeVia0lYCyJqTgID4JRIdmyWum9J3RVYbrIIcYGU7q34VCnGJrLYXAv2YsfZ2lEyfMQEIOJRxChA7r/zNH0BW1lkCQsz5YSokJU9DhAxMcixLR8qslnKZTFTqUWOfuO4L8VJ8IKvCyES5SRVkYm3GYST5YY00pMFGxv8AvJE5Usy1haMLhSS4OI5g8hC5BgdKAhkjJICRySAPlBCDvib0VRZZ7CkhQqyuPWnWApltBsUxksxwg78Sh9TDLD3SxZn39Yz82d/qPOYPX8IWPYW2aPZGz90HEdKctPnGxlILkuWLU3N9Yymy0hKUpdsRDitagV8GjR2eampDVLnnTPpHNlknIVo87MmeBiPcSkPRziJJ8QIOUlXxe8NAaboXWZIVOUv7uEg0Iwnxz1eCLVaAFBiXHGld8ZPwTcbGCgSzFq1o7jdCPbdTyUI+OagdAX+UeXjfwlhJYlRLAAsGpiJ4D5wHbb3M1ICkyy6hhoSzZmrbwOsdKehY42pJglptGFSRVghPTE6j6wb2RSgqUMKWcksPWAZMxyVFmoKcEgH0g68ZKlyiihBpxoacNI4s+SOKuXk64pvSAbQQlRKalw5enhXlpFSLSVFhv0oCD1+ekSmWAJKXbEQAVGpYHedOAguXISkEABg7dST4ViuKSnG10GSrRTNBKQl/3iqt8Kc9ecPZdjBl4CKEEHkrP1hNZj9qhOWFApxNYeomxZkWYGdsvaE2kSzOC0rLIWtyoAaHfRw2+Nrd9lEsFKcknCCc+6Kv/NiPWAZNnVOnheKiFqIBG5mqDvPlB0oLIdOFlElnOpJ3QGzNtns5IK0Dc6vAMP8AmidplgJKmDpBIoNIoeZjJCUlQAd1UqTl3c2HpFdrtKmIUhQdhRjmRxEC9mCLNYEBAGBJYDQQMuxoKyMCWSAwYMCSX60EXm2KH/hq8v8ANA0u1VUalzok7hSgjIx6LCj4QGrQQhvyUP0Z27y1D/iLw6m25OFQdixzBGnEQg2jtqMMtGJmLmhqwyFOMVimYx8+X3uvzAi9VnQUK7odjVqxVMWCoAa/V4Km/u1b2+YiruxQZ46B+yTx8Y8h6AajZq7ZUyeEMlK1JU4l1UCGcHG6QG1zrwhhb7u7OapMpIHZ9oFuoe+kGWoAB2Io9KpOeia5CtF6qwpwgy1KS4LOQkHnUkQ22gl9rPeUkg4CCCghBJWglWL2SE4CBm2I6GEfVB86LkIUEoChXAkHvEABLg5ip8IETeISAFYioFuDFQBL5v8AQRO3WhK+5JPaLSGmUKMKi1NHGeVI6apSWbulRFSGzAo5GTvlEo97Q1gllskspSoiYAa0BOeeTQQqzyaKEwjDUApzIqxcnVqxBM7GgEHCGOJRBZ3qK6h/J4umNgKSsKcgOOp47vOHk0g3YKlafiflWLhPSBUKbw9YJkSZWFu8JhLIGBRCt4xCgIEQwEpDAZcPlE2zIib2dJZLaM+/pCOaSqzhKEKACgWI3Hf5w0KSkMSzM5puGg4xRsxdItPaoBUAHGIh3dxT+8aL8ozHl1z2CA3up8kiGCbUQ9Mj4+cTFwGWgETxhQADiQfdofeLVEUrC3OEBYpXCRnl7SR5RwShO7odSTPbHaQJh3slv6atBkyeCMTO/wCdIXq7q6pD0BZW4c210gpaSWoRl6CGx90wsVXrMUqahKRmB5n+0WpmfaED2UjCDvbM/wBTnwiy0SymYpW5ACeKlE+gr0EByipmAAH8VH3NlHYmKepH2alAAEAVAyxKY5cGhvNvRMtKXCi4oGGpJqSd0UzEoEspQ5JplQhKlBxrp5xTeqCUBs6ekRnhx52+SuiOTJKLjR20QSFS1KoQN9BUcgYkqcC/eam+IbQHHgatD5tnFaiEglRA8z5Rz/gwl6dNHTJqkX2Kb/rBOmFJ8vSGNqmnsyQdRlzEILBeDlwpkuUqNK4AG8jqTpFlqvMibgcFBS74NQU0cZR2z0TUXLpBlx3kyMQDupfD3j+EOrGr7NI3ARk9nyAlfahIZSykcHJSzl60h/Z5aMIOIgNU4z9YTItgDJS+8vmB5QNaLUkrCH7zgnl/eK7KcZUUzCzhmbJhvFawNeFiONKgp1EgVGgBOkIu6Zh0tVICsxoeKj6mIS1TWAOA9D9Yqsk5TUQGc+9XPlAQS21IGEltw8SIQbTkFUoHcojk4+kPrwCjLYgp7yBoc1BtYzG1s5pqEqSSoIGFqBiVZ5x2Y9NMR7M2q1FM1gkEEO5FH71KD8vF16XkZSayw+7fw8IBnzFpIUVFKWdg2hyA1gG2Xv22aWLjw9Y6Uk9k3oN/XUv/AA0v+lMdAFd3nHRuKNs+hqlALcFQLby1W3ceGkXIvOeLvwllzE9xSVEJAb2SlSQyWDVYhwaRRJvBKi+obPm5+UHTJyMJKiAaMNc897Vzjhi+y7F94XmufgSFFLFy0sFLhJopSB1qItEpa5gClqVLDYsBK+mF9eIhdZJKgFGYkKftWIYZNqngCHNcoIk2ALUlWIpwhKjR3eoqKsOUd2L2wak7OfP75pxVGglXPZzLl9ihUxOMviKioEPmDlXRsmjPLV2aliekoJUpjLOQYMCkpAOuo6xprFLWhKs5iSpx3sq6EnSm7hA1qscpZTRnXmQS4KkpJ71XdY8443ytUi8Ut8mM7dZh2ctCWJlYVhzhdhmfvEnzhJapRwpZOq6jfjUw+kMhLEoFfaKCWSA+dKtiqcjucRfdU7tElmUkggLSXqFEtWr1q4GUUbciS0ZE3UtRUVYsJcsKEMN5G8ecPblu5NlmEuMKyA5USQdAcRp0pBM4kJNSC2o+ReKLbKTMOBylyVPhOgSaZOTuhYY+baKTlSHVpLyVgtr6/WMjfV8hIUUlSqBLCrKBGdaBnqN4jT2mbK7JQXNACqH7Njo4YCn4xkZkuUFKCXKZgLYiyQRmSGfJvCJelLHtjYYrJewqwXhKnKUEd4pBfMfeyrQjzhqqarFXCG0OocjIVBpxFYzkyWizSj2KE4lP7Lk4iKAEuW4avBFy2yfMKwpGSte6CCNHZzwrCOEHbRVxcaTfZShc0WpZWVlBCiCP3aXUAAKYn0entQbap0tHeUQgaAkBs99YGvJJbDMVhr3U1JahoE5eUVou+YqssAPkpq+JeHjFtXI2Tin7Sa7QBiALugYTwIAHqIvsNn+0kVLFFoSQ+bqlkE7yACBzMFybjWc2xHACWb2RXOmYyEXLu0SwCopKg7BjR9xdnbRqtnCShzTUX/lUc0nU0/oVypbS0HdjqfvUrFdtu1UyWU4goqYnCQ3J1EPvMESrbLRRQSSCojEx4uOghVeO0XaO1SMjx0846cWNxl/uBz9qJqutKZZlqmdmpnBzd2SWYsaDfrHlkvuSg9mVBSkpYKxM55pAByq+UAmWtYHbHAklsOvk5qwg+RcUtChgCcjXM1+9w0iuVQi+wwlJlttvtARUBTVJGm925wLIvDtg8siWKg8Buc0rxIgyVJHZlCUgJJqktowFAG0fXOFt73QDLAUooLigqGD+ygeznwiUY/JaWTVRVD2xWAoOJMyYkZsCCKCpUHPhE500lQJtDqHsulgHpUYvPjCm6vs5ZZRAr7Rqab/doNPGBbVJQQAkcHrqQo5101hnBUSs1yJk7/aSldCPmYnY5U1CWwpU2uI/5RGauy7VE0URVvPnujW3cgCWkqXUjfC+lFg5MqtE2cQB2ZooKfENH41rCa+7JMmz0zMBLJCWI556AVzjR3lOUmWVo7xGmlATU8hGfvbaCZKQnt5KpaZqe6vMAtkaODw4xVYdKSF5+DJXhd82YpQModmhLuQurh2SQRiJ4QnVdZM4ol1UGGBTpLsMlEYVgcC/CN5ZdqULCEgMSwr4RC8L6UlWAs/AxRKSA2mxJ+x834kef0joU/rVe4/79f0joa5ApGgk2oTJQmd2alLgrszrArmqSftEkairVgyzykTJRVLmJmJAOJNCw1BSajLI7oS2G8FFJ7cFS6KEyUOymlmzKe7MPqIIsShOWlQwWlQzU/6Nak5jvJbDNDGub7o5pYovopyY0stlSkAh5YxE0NHKFClaaU3gRfLmzkh0yu3DAOkgKpqajzBiuzWj7VUszgrDhPZrRgmoCqEqLstJ0Obw3sNiCKAqS3N3fUH6RpXGv4AtmguWcVSgGBLVST3kvoW9WEDrmKSgJmDEe6Qoh2ZSS2LXLn5RVZ7KJpViQFYTRYJQuueFSS4rxgW9biK5f2U5acSklpr1CMbJx/WvdisJe0m1s8TbaJBRQhOIJLgFhorTTOG1nlYEoCUDCwypmz0PH+InnCiZYZqEkzkhZCQCpJwENUkqTnQj2uMXS79H2QSoBwxCwTrRlJ16Nyjmm+MolUr6KrCmamUkLJevtBxmd9MqRG3zUKSAtAOdUuCO6k92h8G0ED3daDLSUhRwpUoYkkKRmTVSHCauGU0WWm3DvYkJUMBqmhJwr1FOGWsdWBVNCZtxZXfkuUrEUTDLqAzEoBYuCzkZHTMCBRcSFMqXPC8IJIIcORqpBJT1Tuiq0T5U5M4BapRROwHtASC2PIpL4TpTdA8mx2hC5IAxhCJpWEd4YiJuF0EYiXwiqcwHaOvLFSSOfFKULKLxsU0qTLGErUgFklxjLthOZDDzh5cOzs+WJhnTCAsukFWJSQ1AQ/zeDdn7oNnlibOPaWlSe+o1wA1wJ3AcN26Eu0m05ALFo4HDk9HV6jS2FyJy0pI7ZTpmYQFVSpIUxoS4O5jTjBCL+CEJFAQGOWkZS3WpJTZsS1yyuYllJRjcuCUKGIEP8QdoaSNn2ClkpmFSlFKMRADkkAgsSa6Ft0UlFVsW34JWzahRPddXJ8/lC6+LwnqWHIAOgLmnh+TDFN3qICllCAa4EJ6ClPOOmW4SgrDR9SMRHIZDrCddIPG1TBLJYH76kgjD7xw13B4stMiUUYcNTmpKUpHmk4jzED2W8lTxjSFaglbUajuSyYjhAUXOM6ZgDN6mquQA5wOLe2MkoqjpuLs+zQMnHtEmpJclyWam7OJn7Ozywo1DuAMT1yBy8jF0lKidAH/lyTo+bQUpNBjIUBk4YDkP7Qf5CKETlqI7N0NuAFNxJDjkGEMZBwkEgKPHL6np4xRNvBgwahLnDTOjaZcIgieVJcEua5coKVgCbTPSRUAULAb2PHjpugRMlc1QRLAJKQ2mv01iUqTkC5rXrDmfYDZsE0hgqgS7EhtSMgXyfwiqiI5A1gueclJOE0zIUacTpBabKoAPjTwISY0N3X6BITMKAlBWECrVNBvDdYaLtAPtIV4BQ8iYWWFPyKpv4Miq1LEoSxXHNAYAh6eyQ47u+uUIbRe8mZ/qs9c0hKzhLJCQqoLmtHoKBo3lolyjqEn+k+cLLXcstVSlKqagHzjRVasLlZkV7PIIDTlgCoPd9cIcRXPuZeLEialRDZ7wN7EiGVq2bSkkoBT92YtPliI8oTzrtmVdc47gezWA38qFHqTAr7MT/QbV/wCT4f8ATHQN+jT/AI//AI4//aOhaDYBZAMBT2eAipDumozTw8Il3SU404SC6VKcjgyxVPI0iN32IywRNmJSMggLxK1ZkoduTiI2K9ZYCkylLWrRE0sD92hPBiekamEcW68Z5SEpUl2o47w34VHMUyj3ZW/bSid2U1RmIYkBeYI3HMCKZ6VFmUkKOihT7p48q0i6xziJiQsFKqt7yTQ5KzTyMNy8Ao2dkvOUpSmmBCkrKSFqCajQKH/2ENZqlMlKnISrEGFVZmhyUK5CsfO7yu1561od1EGooXAOeUG3Db50q0y0OtKFKSCg+yQVB2BcZaiCoRfWgbN/ZJ2KaplYEkDCnIvrQxbarrSqq5aVN7yaH8YTKviXQTBgJS7gYk+0QzZjLSD7NbFABSFY0bx30+HtCNX9SE/gUWXZGQlZmyWE1RJOKhcmuEhjnFF5oXJSozZeNLEEhNWIIqtPM5vnD+7pyJaSlSVAE4sR7wL8Wy6Qwl2cEPLXTc7jwOXRoaC2mjSb6Z8vtt1SFItaVqUnFM7T7RlpDY6pKE4gMVSCCRxhjctzidNsc9SkTFWeVNV2qCCFKLywHAD0NXDuitY0S7tkWgTEzJdUqUCuWSlVSc8n84vuy5pdns+CS5QMnzqpSi78VRbncaESpia97wIBYwqsFzpXK7ZRONRdJYKSlOgpko5k8YjfwIURqSAOsG7L3UhAtHY40YgFKQV4kv3qpxAkGuRJ0yiDVR0V8gt3kqmrGNLpIzdiS+4RfLs03s1kigWvAUgGlGyJrzY8IrsVnxeye89WOFRY8c+jwVKBTqp1rW2Yb2QGiclaKC2dalqVMBBCQojEqgoQzamm58ooWElDJTjL+8C3QO5HPwgiZZiVKNQCdebxeizhPHicvqercoKCL5dhUtichyAHIZJHCCU2MJDgPUBzkK+J8o8m29idTpuH0gKbbVKdzTdpAT5LQegi0W1IViFTVzzbppAU20FbVeuX4aiI4MQEXy5ISMRoBmTDcRbJJlYhXwhhdl0LmMlCSzgEsSE8yIaWbZ9pC5iw32eNDEVcOHOnJusaDZK0A2SSCQFNUUdyTp5xaML7JSnXQtRdsmVIXUKmpUxPvBpgFE+6CPEHOA9vCyJCeH+UQ9vr/upJqSSxzzUSB5CM1txa0TVyezUFAAimhByislSEi7YRZLMj9GswUhJxzQCSGcBy5YsSwZzvjUY84xO1zSLvlTBNLJIIypiBcggPSsZGz7dkkHtHJ1xsd2S2NOeh30nTrQ2j6vaVUMJrTQk0yeMXYv8ASkp1hUrGhNQrHUjJhRoa2nbGz4lJWWIAc5ti8IHFpdGtGdvXbS0SlLYpUAogBSeLZhoEl/6UW/eSAf8A01/JQ+cJ77eYo4KgqUX4PTkWjOT7Ooq9hgKMK5ebw6xRfaA5vwfQf+1SR/h5/ij/ADR0fOuyO5XgY9hvQgL6kj6BYJI7RGFAxFwdA4evMb4CvKypTNUlyaNjar5KzFQ7jpDu4bIpRQtNQFlyTQBqsl3eucdtrZcK5ZqSoFyeBDDgwOTRyOVOjoa0LrZektKEJWgroA+hNKkmGFx3jiKRLXjS4BRM9tOTkHVn48xCiZJ+yBPAjoYXWSSy3T7qwr0hqTQl7PoalzMYEmaHZ+zUxxb+6andSGFgvCXiAmgyFOP4pRO+tZZjKXnfclSgChSmYOnulLE1D1Jrwyzh3dt4KUj/ABcsCrUnoHX2/wCZ+cZBY+vGyP72FlLTUOksskB/dNYUGzzZISpJKC57yTmC+ozh9aTMC1KkEOVE4Sl+6QDk/HSOst6SyCmYkyVGhbvSyTvSfZ5Q7jfTBGVFtnvsiXLVNGIlNVChcTCNKEZFue+GUmdLXWWoYsqHCp+RzhXeNlH2SQUpSUrYodSfaCnA3PpGcvJKsZJAeveS4BzLt1jOK8ir6NzZbSUYgEipqCMJffSiukEKUDKoGYAEcQIxtl2lCGSqYhaNQopIbdnT8I091W9E2WoISQBWpcVeiTuppGivs0kYu9pp/SUHcpLeIjWX3LEtyqWhJUCy0FiTq6aepjH3+GnA6gj1jT7STpqggTEMUk1GRcfhvgySapgV2IrvucTV0NdAoNlxhlNTNlpFSAVLUK6EgA8NYBukFK0h2D9K840VnlqUn3FMtYZRqEhRpxbPwiKTa0Ub2ZWfPAIapEAz7UVGppuGUa9OzksO4J3A6Do3jAs/ZJB9glPA94edfOETV+4o+tGVwk0YV/PWLJdlp+fyIbz9npqKtj+7+NR08oUTpqsWHCzaEN4gxaNeBGeqnJTkATxy+phHe9uaWpS1EajgxDt0g+1DAknM+kNLZ/o8VaJCVy5gKgkOFa0rXSLRSQkmayzS1IuxSFghaZasQOmKoz0YtD+75IEmVTJCOndEYu6xaEXZNkzgDgSkS1JOLGFknN65gaRuZScKEjckDyEURJiy809mEqSlSvtEnCCTk6iwJLZaCMxthOM0iYlJGBJoQxfEkO2bM8Or1vWbKmySUPiWcMsGrJSXJI94gu2jQp2nvPHInLCSMeBJQqiknju18IWTtDRVM+XbTbTTZsoSVN2SCaceB3VjHKVkPzrDi+rQ0xaUgkYjC6aRg4nhlv8AT1h46Qs3bJ2ab3FZilI97QuCVEuzvnTKK7KQ3DlDAXe5CinAHSNQH482hmIGyJCmFN3echn1i5UkdqkEOkvnm1WzjSWCxAyyzU3NlpWFNqkfaBIzA/D88ofVbF8gnYp3Dy+kdBX6tXvPgPpHQK+hjQbHzWQpJNSpwCCCygkVB5GPNvB3JKv4lDyDekVrUkKYnD3lBJyIq4Y6elIGv+1LXZmWkgoW4KgzgOCRv9oGPGpuSkj0H1QplK+zPWALPOZZ5fn0gu7rdgDs+8cGrDKzWqyWgvRCi4rR9/OOja8EKsowBX1EGWCQZc1C0k0UKgsYvlXHhfCXetfrF8qyzAR3SeVR+EIp0ObW1oQsnGpSSRLWFpUxBwB6anwiozVhLzALTLFO0RSYkfxb/wCYdYClyCoustuD0aIy7ywqUmQe8M1fTQxRZL8aA8ehgMOCUZCiWXM0KSCQg4SND9Yib4knuz5Zlfxo7yf5hmPPnHsq0KXLGMJlntWUpIZ8SfaYUemmcRnKWljPliajITpdFgCgffyU0WqyXRfJuQIPayRLmjekA+lQeTw8u68hMCkCWUEJclwRmzDWMvZrDmuyTCTqAWWPvIOfmIeXBea5kxSZqE48B74oSxFCN+vSAopM0m6MltOGmx9SKApNQCCMjHy3bSkwRvbqvoqlgzEFAAAcggZDfvi0GumTeyyfs/KNQMPLKF9iQwtHALI4F15bo0aZgMZ6wB1WlO8KHipf1gTik00FNtbLtnWXJOKveLPpQQbMu/4T4xmkWFaAznN6UaCpN7TZdD3uefjHK5xemivGS2mNJlnIzEUTrOlYZQChxDxZZ9okGinSeOXjBjS11DcwYHCL/VhU2u0Ze2bIyVkEYkMQWFQW4GOsN1zpCyUqCkkKo5AqCzjVqRopljPul+Bp5wJNdPtAjjp4iNc4h9shbsdNUAJU1GAgBQSoFyXVizzIOXBoJ2qVPGESVlASlS1avhG/PMjxi8KiM0lWZPsqTmclZw6zKtg9Pdoz21t5EmyLBGJKVKLH3lJTSmuecYe9NoZqp6gsqAU2JIq5AZPHWNpb9lHAwKdjQGlAKDnxMYy+7ptCJ3aKlKCc3AxBIGSEke8dToMqmDzTDxpGWvC7iJhKu6CVFhUuSe7TUan1hffADsnTcIcz7SpW53IPDKg4s3KE17zQkcd2/nFIysnJUrIXRLq+gd6U4Rqb2nApSA6h2gcJzLIJYV474yF3WoYm1OrsY0E2bLYdoAA1K5nU+EdCfgh9je7kTAiYJSqHC+IYVB0gsWOddXgG1WlSZoK6qCdTTOuQ5aCAbIvCSZc1QJ48mffHlovLFMdVe7h3GkPpibQZ+uOA8fxj2F3ao+E+UdGtfJt/BtbFIBKia+1n/C1edYCtNpVMkzJaj3ZSVKTvcFqnWh8hHR0eSv2PTfRnLGt0GK51mSClhu9ax7HRZdkJBNmvmbKolVAGY1B5/hGzu29llINKjd+MdHQs4opHosNqVNmAKJbcKCCrOlpy24R0dAkMhr2pw4dMQV1AI8Kx83mbR2iRaJi5c1aVY1Al3cAmigXChwIjo6HgwNH0K5yLXYEWxSRLnOQ8p0jNnZyx5ECG+yF7rmzlomYVFCSyyO+1KEjMdI6Oi67Od9CPbtPfHOGl13xMQJIcKBSn2qtRqHMeMdHQjdNBgrs0ixhUoJJGFGOnvHjw5NGfEwmdNGisT9XPrHR0Nl8Cw8gVivqYlKySFYUpYKrmtIzzyJ1jRz5YZPFIPjHR0SypcEysf2AbTZwA8B4iguklPIx0dHKUYzum95iyQpi2rQ5xUjo6Kpk2gSbZwdGO8Uhd+kELKcwNTn5R0dDNaGj2WlURKo6OiJUVXjs7Z5z9pKST8Q7qv6ksY+YbebJypE5OFUxWP4yCzZMQkHxJj2OiuJtMlkSMQuxpTNAzD68OUeXnMIKQ59kKz1MdHR3R2zlB5dvWCK13/wBoMTPJIJrWOjodijLsBHR0dEilI//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340" name="AutoShape 4" descr="data:image/jpeg;base64,/9j/4AAQSkZJRgABAQAAAQABAAD/2wCEAAkGBhQSERUUExQWFRUWGBoaGBgXGB0aHBoaGBoYHRgaHBwYGyYeGBskGhwcHy8gJCcpLCwsFx4xNTAqNSYrLCkBCQoKDgwOGg8PGiwlHyQsLCwsLC8sLCksLCwsLCwsLCwsLCwsLCksLCwsLCwpLCwpLCwsLCwsLCwsLCwsKSwsKf/AABEIAMQBAQMBIgACEQEDEQH/xAAbAAACAwEBAQAAAAAAAAAAAAAEBQIDBgABB//EAEsQAAECAwUFBQUECAIHCQAAAAECEQADIQQFEjFBBlFhcYETIpGhsTJCUsHRI3Lh8BQVFjNigpLxVNIHJFOTorLiFzRDY3ODpMLT/8QAGQEAAwEBAQAAAAAAAAAAAAAAAQIDAAQF/8QALBEAAgICAgEEAgEDBQEAAAAAAAECEQMhEjFBEyJRYQQycVKR8EOBobHRFP/aAAwDAQACEQMRAD8AXS0htfWC7HdSplSwTvIiEjs5QxKBJOQ084harbNm0yT8Iy61rHidnaHKtSJAKZSXPxEUf87oAWtay6lhXAhvCOlSiA9R1+ogoTKVHiAfSHSSAOdk0NjcDTKCL9k9ol8lSwWLUKaUPGrjrFey5BUtmyGXOJXza1CjkCoIAd+cc+/UHvRn5atzHyi+WsuzEE/nfEP0ZByb88442UpyUR5xYAX3uBj0jVj0iuyVJ7SYydzF/HSLVXolFJctX3jV/N/TlChskJFHdubj1ofGLpaGDhQJ05x7dUybOUwSVpJ73cIA6igbjDS3WWQkNirqEsd1Kd0ZQsnTpmsHsm0c6VQLPI1HnGgsW3Lt2ieqfpGYXaEswQKarqfIAeLxETX/AD8oaOScf1YHCL8H0Wy39JmZLAO40iy0q7wYg1S39UfOBMguReakFwohsnrlFZZ5SVNEvSXg+g2qypXRSQX1bKFdr2WQQcFCdDlAFh2rV7yQreQa/hDizbQyl0Jwn+KL8sGX9u/7CVOHRmbRstMSQ4cPp+aQuVZS+oj6EuYCKEEOOMQN2y1JDpGQrrEH+M3JqD8FFm/qMdddqVIcpDuGhJa0FSiTqfWN7adnBmgwsOz8zNu89conKOSGpIopxezOWW6lLBISS2dOMRXdjPURsLDds5CcIDPnXjE/2Yc1UI3pzl0mb1IrtmNkyGoBEUWSuTV5+sbgbMITUqPkIIslzymcpBJho/j5LoX1oiSwIQmUoFGJRyMK5t0KUaJPhG/RZ0jJI8IsaOr/AOWT7ZP1/owidm5q/cbn+MESNjSokkgNTwjZGBLPakgKdQHeOZAjP8eKatg9WVaFMnYyWM1E8g0HydnJCfdfmYsm35ITnMB5OfSBZm1UoZBauSW/5mh+OCPx/wBi8sjDf1RJ/wBmnwjoV/tij/Zr/wCH6x0NzwfX9jVk+z5TaZDt+dIlKsw3Rof2cmLXgSHUkOQ/1i79lp6c5aulfSOGK0dDaE/6tPY9oymxs+mX1gQyuPiIfTbqmJGEhQBzFW8ICmWQjSMAJ2X9tX3fnFN+SyVtqV06wds9JZZofZq+WZy6R5eRSJjqISyjmnFnwNIj/qDeBDLUEVU6jqN26OkzZk1bSka5Jcny+kaTZ66Jc6erEMSUglWgPw0FAK5cI21mkIlhkJSgbkgD0zhnJIVswB2bUljOWJQNWPeX0SPrFiBIl+xLxn4ptfBAp4vB+0c8qnnckAD1PmYVhMLbY6RK029a6KUW+EUSOgpAxTFpRHikwBqKGj0GJHOIhVIxj1EXTkhoGOnH8I5S84a6AXSp5TUGDpd4JPtUhUgvFiVkZGBSZh9ZZoHsrKfTzjRWS9ltUBYDVSYwvbFagEjCKUBLBtTxOp/tBht5ltg1dzvaj5hoaLcH7WLJKS2byVe0s5nCf4qReJwfMVjFS79eimVE/wBYoPskpOodweh+kXf5ORVaJekn0a6Zb5YNZieT/SIrvSWN55JMZKXai46fKDVWsfEPERn+XP4RlhQ1m38nIIV1YRQm/SkYQkcyYSqtAfMRX2lcj0ESeebd2UWKJoFX0v8AhHT8YEm3vMPvnow+UL1W3+EhhmWEDTLbwH9T+ghXkm+2xlCK8F1otqjmpR5kwDMtFYhMtR4eBMUqxEuyvAfN4XthoLlzormrMUBC9xHNTejQGuSSM09S/qTDGDsJ/Jj2FPZD4keA+kdBMbGxbRy/0lUwuAoNly0DxrLPa0rSFJqCHHLrHy+XJ4tVod3JMmuQhRYB2dgAM846MOZrRGeNG3xJc+cL7ctBIBQlQepbLxDHxgmwSzhAWcR3sX84IVIBzrzr65R2OLkjn6Zm58+WopCEke1rwOgoISos8tU5YmBJDuMWJnYaJBJjU2mwpQhJYAgmrBy+LMwru62S5M+YpeoDEB926POnCstSOhP26Ltm7GEIWrClOJVML+ynLPi8NJswJSVHIAk9IlhYQt2jtGGSRqpk+OfkDHM+wrZmbXaQuupL+MDFMeoMSUYdsslRAxWtUXM8VzVBCSpZwpGZ9OZfSECUqRrwqeWsA2i9paSWJXnll4mF9ot67QrAhJCXoPmo74c3dsepX7wsakJ3w+o/sDsVfr3+CnOLbPegWWAqd0aVWysiWBiSpRIol6neaU68IYWXZ4JBoAG9lAI8Tmo9YR5IGozSJfA9RFqZJOSScqAE5xtJN0pDskcAzZcdawLfc0p+xlllK9oj3E8G1MBZL8AtdGWwkKwpGNeoB7qd+I68h46R72ZB76sR+FIy9ILUgJHZy6N7RG/nv9I9sUrClqd01JGYL+YMUTDRRZgke0FNvUn6EwaLOlsQq75ZRYQxPJ8oHtZZigHJzuP0MG0+xaplSV97IafKGlllhRIoKPQct8TukyF4SpgW7wKvedLUaghxLmWZLuRmdFGj0h1ib3aFc68CrsksKkE5gkD0ESQiXrX+YmGCrZIBLJ9yjJPHfELNecoIAwKJ3hCd8H01dWDn9C1crUJTl8JMRTLUch4IbSHU29nJaVMqGy57uce/rxQykr6qI+UN6cfn/gHN/AknWKaQkYVuXajacIpkXXOUMSULIOpP1hrbL9W6fs0hic17wYHsd7qTKA+wS2WJVeoBpG4Rvs3KXwCK2fmlyUpHNQ5b4rl7MrU7GWAACxL5jg8HL2gW376zJ5BR+RgX9eqTla0Cg9mUTkGGad0GoGuR37Ir+OX4H/LHsVftEf8AGH/cfhHRvb/lf+guQCkV6nSG+zlqSiaUqZ1IIFNTkMtWjOyrSty7Znf9YlZ7fMYFm/mMSxScHZaStUfV00A5Qvn2wy3LqVww0HVqxiFX3OwZnMe8rjwipV6zjQlRH3z9I7J/k2tI51i3saW/akqmy5akhivNw43UetaQamyvaRkXzpuD5Rml2hWMnA5BFeTHVO+NLs1NXMK1LfugAOXqc9BpHBNuTtlq4rQ8Waxmdq7Q6kI3AqPWg9D4xpDGIva0Y5yzo7D+Wny84mts0UUoESCYggQVJlQWyh7LlxlbytKrVNEuX7CTQ7zkVfIcOcPto7Xgk4U+3M7o3ge8fCnWL9jbhKQFEDPX85wb4rkzBuz+zSJSElWE4qb3Jh9MliUjErvHIUYkk0A8vCC5SC5ybQAZb3gVKe1muFMmUWGVT7x+XjHNbk9k3I67rA/2inxqBd6NwHAN1eDbPJDBTKBZqmvVixMTJCiAFVDEgNloDwPyj1SgpWF6hlEA+D8DFowRFzbBrbaxJkmapLKAYDich84yU1SkS8RrNmEknUbz0dhxPCG1/wBr7S0okJyQApX3lewD0r1hYs41lQyHdT90PXqXV1ikqTpeCuNav5BZAws7QTJ9s7iIGtBwmuQiVlXkNTE9lwpU+tdC1B58oHtACgWfUbovnLaozyNPPlA86YGc6fOHFF9ntikLLMHA0G8bxDdN5LPveQHoIzkxwojNwPUwzsqyohKQ5P5fOKCNDD9OWGdR3Z6HTxaBjalrcAq5B6dBBcmx7gogHvFwMStz4qJHDNoumj3EpKTmWw0HN6E/IwrmahOQp9SepMSEk5kNucZw4mEIT+7ppkXOgzq8VybOUiqXUcySPyBwgcjCRUpWbEcxEZ9mOdS8N0yca8WBwmgqAHGZ47unGLbQ4HsB8hV6nLTr0h0/ABXc9ymashTgJz38uBjtoLk7HvJcp9Ivst8/oszApPdIdRFS+85PR35wJtJtRLmoCJZc60IoI6oKDhvsm3Ll9CZ+cewJ2p3+cexzjlSNupRr2Cqfx/hFkvbaWT+4Ifev8IyCbIQDRun4mJSZR5R0elAXkzbJ22ljKQT/AO5/0wXd+0apysMqyKWaZLpUsHOFhXfGJs4YF90a7Zi9BLkBKcIWVHGVZEBSSjUUFX6xlig+w8mFTdrChZQuzFKgSC8wU8ExvdnZj2ZKsOHG6md6ZCrbg/WPml8q7SaEJwElRSkoSwYqGFg5YcOMfVpEoISlAySAB0DRzZoxj0a2zy3T8CCr4Uk9YwiQdY1G01paW3xKA6Cp+UZwKiUVopEnZ01g1NM4DlKFS+TQXMnhKCt3CQT4B4WXwUM5b7R2tqOZSg4BzHtf8T+Ebu6kIRKCgCMTJyL7hTdGK2buxZU5AJPervfWPoEmSQUCmFI6vkG6PC55U+Ij6LprSpRwj2QyQN+QHjHXfZQlAdLFmU4qWJJfgS56xRegUooQksSSp3b2Rv0qYnNu9WEtNmO3xUfoMonEg+g6QoEYsJSTSoY0f89Y8kLcFTFJOb6AfLXrAky7VYDhmzCpqOqj9BAt9vJss1RmLJCMNTR1d0eZjoiJS+TPXZaCoT7Sc5q1FObsThljolz0gqWjAARuy/IgaXKwyZaBvf8ApGEa73i3EciDpUbzpviblR2qJXakYgDTwiNnDIc6ZZ/npElVLaUf88otEgLz0yI/tWDDbM9EFGjnVh40gWbuJEHqlA0oAA5rkPV9BA8qxlSFzAMKEhRSCS6iBmpWbQ/QghtKGq++nIxoLgsWCXjYuqiTTM7h59IQG85qu4uSiUToc8NDi73GnGsay7LfiCMRQlIS6agPo5BPBXjDOXgzToMwFIACGA/iHjA0jFVQQe8XqQKaeUE2m0JUkgKTVgS4oCWPk8WLmpAoocK+EIwIBmElY7pdNSHGZcCr5s/9Uez5qgk90ilKg1NBrviy71uCpQZSi5G7IDyEe2kOpA0dz0H1I8IHkJTZBhYYCwFKp+sdaT3gyTSrU1oKvzgnWFptzy5i1d0tR+TCvP1ikWK0Za8bXjWtRBDk/QeUZ3twFa+EO7WoDXzhJMWlwX1rHQKF9qfhjo87UcfAx7C8TCeXYkjCd/0iSpbaflhBRnywoHEC6sq6mmkH2OyIUtALEhSnYFu6tD5j4S3WG9RNWbiDruo4jhMvg8xLtyeCLNcsxSQApIqciMglxUBs4MmXeVia0lYCyJqTgID4JRIdmyWum9J3RVYbrIIcYGU7q34VCnGJrLYXAv2YsfZ2lEyfMQEIOJRxChA7r/zNH0BW1lkCQsz5YSokJU9DhAxMcixLR8qslnKZTFTqUWOfuO4L8VJ8IKvCyES5SRVkYm3GYST5YY00pMFGxv8AvJE5Usy1haMLhSS4OI5g8hC5BgdKAhkjJICRySAPlBCDvib0VRZZ7CkhQqyuPWnWApltBsUxksxwg78Sh9TDLD3SxZn39Yz82d/qPOYPX8IWPYW2aPZGz90HEdKctPnGxlILkuWLU3N9Yymy0hKUpdsRDitagV8GjR2eampDVLnnTPpHNlknIVo87MmeBiPcSkPRziJJ8QIOUlXxe8NAaboXWZIVOUv7uEg0Iwnxz1eCLVaAFBiXHGld8ZPwTcbGCgSzFq1o7jdCPbdTyUI+OagdAX+UeXjfwlhJYlRLAAsGpiJ4D5wHbb3M1ICkyy6hhoSzZmrbwOsdKehY42pJglptGFSRVghPTE6j6wb2RSgqUMKWcksPWAZMxyVFmoKcEgH0g68ZKlyiihBpxoacNI4s+SOKuXk64pvSAbQQlRKalw5enhXlpFSLSVFhv0oCD1+ekSmWAJKXbEQAVGpYHedOAguXISkEABg7dST4ViuKSnG10GSrRTNBKQl/3iqt8Kc9ecPZdjBl4CKEEHkrP1hNZj9qhOWFApxNYeomxZkWYGdsvaE2kSzOC0rLIWtyoAaHfRw2+Nrd9lEsFKcknCCc+6Kv/NiPWAZNnVOnheKiFqIBG5mqDvPlB0oLIdOFlElnOpJ3QGzNtns5IK0Dc6vAMP8AmidplgJKmDpBIoNIoeZjJCUlQAd1UqTl3c2HpFdrtKmIUhQdhRjmRxEC9mCLNYEBAGBJYDQQMuxoKyMCWSAwYMCSX60EXm2KH/hq8v8ANA0u1VUalzok7hSgjIx6LCj4QGrQQhvyUP0Z27y1D/iLw6m25OFQdixzBGnEQg2jtqMMtGJmLmhqwyFOMVimYx8+X3uvzAi9VnQUK7odjVqxVMWCoAa/V4Km/u1b2+YiruxQZ46B+yTx8Y8h6AajZq7ZUyeEMlK1JU4l1UCGcHG6QG1zrwhhb7u7OapMpIHZ9oFuoe+kGWoAB2Io9KpOeia5CtF6qwpwgy1KS4LOQkHnUkQ22gl9rPeUkg4CCCghBJWglWL2SE4CBm2I6GEfVB86LkIUEoChXAkHvEABLg5ip8IETeISAFYioFuDFQBL5v8AQRO3WhK+5JPaLSGmUKMKi1NHGeVI6apSWbulRFSGzAo5GTvlEo97Q1gllskspSoiYAa0BOeeTQQqzyaKEwjDUApzIqxcnVqxBM7GgEHCGOJRBZ3qK6h/J4umNgKSsKcgOOp47vOHk0g3YKlafiflWLhPSBUKbw9YJkSZWFu8JhLIGBRCt4xCgIEQwEpDAZcPlE2zIib2dJZLaM+/pCOaSqzhKEKACgWI3Hf5w0KSkMSzM5puGg4xRsxdItPaoBUAHGIh3dxT+8aL8ozHl1z2CA3up8kiGCbUQ9Mj4+cTFwGWgETxhQADiQfdofeLVEUrC3OEBYpXCRnl7SR5RwShO7odSTPbHaQJh3slv6atBkyeCMTO/wCdIXq7q6pD0BZW4c210gpaSWoRl6CGx90wsVXrMUqahKRmB5n+0WpmfaED2UjCDvbM/wBTnwiy0SymYpW5ACeKlE+gr0EByipmAAH8VH3NlHYmKepH2alAAEAVAyxKY5cGhvNvRMtKXCi4oGGpJqSd0UzEoEspQ5JplQhKlBxrp5xTeqCUBs6ekRnhx52+SuiOTJKLjR20QSFS1KoQN9BUcgYkqcC/eam+IbQHHgatD5tnFaiEglRA8z5Rz/gwl6dNHTJqkX2Kb/rBOmFJ8vSGNqmnsyQdRlzEILBeDlwpkuUqNK4AG8jqTpFlqvMibgcFBS74NQU0cZR2z0TUXLpBlx3kyMQDupfD3j+EOrGr7NI3ARk9nyAlfahIZSykcHJSzl60h/Z5aMIOIgNU4z9YTItgDJS+8vmB5QNaLUkrCH7zgnl/eK7KcZUUzCzhmbJhvFawNeFiONKgp1EgVGgBOkIu6Zh0tVICsxoeKj6mIS1TWAOA9D9Yqsk5TUQGc+9XPlAQS21IGEltw8SIQbTkFUoHcojk4+kPrwCjLYgp7yBoc1BtYzG1s5pqEqSSoIGFqBiVZ5x2Y9NMR7M2q1FM1gkEEO5FH71KD8vF16XkZSayw+7fw8IBnzFpIUVFKWdg2hyA1gG2Xv22aWLjw9Y6Uk9k3oN/XUv/AA0v+lMdAFd3nHRuKNs+hqlALcFQLby1W3ceGkXIvOeLvwllzE9xSVEJAb2SlSQyWDVYhwaRRJvBKi+obPm5+UHTJyMJKiAaMNc897Vzjhi+y7F94XmufgSFFLFy0sFLhJopSB1qItEpa5gClqVLDYsBK+mF9eIhdZJKgFGYkKftWIYZNqngCHNcoIk2ALUlWIpwhKjR3eoqKsOUd2L2wak7OfP75pxVGglXPZzLl9ihUxOMviKioEPmDlXRsmjPLV2aliekoJUpjLOQYMCkpAOuo6xprFLWhKs5iSpx3sq6EnSm7hA1qscpZTRnXmQS4KkpJ71XdY8443ytUi8Ut8mM7dZh2ctCWJlYVhzhdhmfvEnzhJapRwpZOq6jfjUw+kMhLEoFfaKCWSA+dKtiqcjucRfdU7tElmUkggLSXqFEtWr1q4GUUbciS0ZE3UtRUVYsJcsKEMN5G8ecPblu5NlmEuMKyA5USQdAcRp0pBM4kJNSC2o+ReKLbKTMOBylyVPhOgSaZOTuhYY+baKTlSHVpLyVgtr6/WMjfV8hIUUlSqBLCrKBGdaBnqN4jT2mbK7JQXNACqH7Njo4YCn4xkZkuUFKCXKZgLYiyQRmSGfJvCJelLHtjYYrJewqwXhKnKUEd4pBfMfeyrQjzhqqarFXCG0OocjIVBpxFYzkyWizSj2KE4lP7Lk4iKAEuW4avBFy2yfMKwpGSte6CCNHZzwrCOEHbRVxcaTfZShc0WpZWVlBCiCP3aXUAAKYn0entQbap0tHeUQgaAkBs99YGvJJbDMVhr3U1JahoE5eUVou+YqssAPkpq+JeHjFtXI2Tin7Sa7QBiALugYTwIAHqIvsNn+0kVLFFoSQ+bqlkE7yACBzMFybjWc2xHACWb2RXOmYyEXLu0SwCopKg7BjR9xdnbRqtnCShzTUX/lUc0nU0/oVypbS0HdjqfvUrFdtu1UyWU4goqYnCQ3J1EPvMESrbLRRQSSCojEx4uOghVeO0XaO1SMjx0846cWNxl/uBz9qJqutKZZlqmdmpnBzd2SWYsaDfrHlkvuSg9mVBSkpYKxM55pAByq+UAmWtYHbHAklsOvk5qwg+RcUtChgCcjXM1+9w0iuVQi+wwlJlttvtARUBTVJGm925wLIvDtg8siWKg8Buc0rxIgyVJHZlCUgJJqktowFAG0fXOFt73QDLAUooLigqGD+ygeznwiUY/JaWTVRVD2xWAoOJMyYkZsCCKCpUHPhE500lQJtDqHsulgHpUYvPjCm6vs5ZZRAr7Rqab/doNPGBbVJQQAkcHrqQo5101hnBUSs1yJk7/aSldCPmYnY5U1CWwpU2uI/5RGauy7VE0URVvPnujW3cgCWkqXUjfC+lFg5MqtE2cQB2ZooKfENH41rCa+7JMmz0zMBLJCWI556AVzjR3lOUmWVo7xGmlATU8hGfvbaCZKQnt5KpaZqe6vMAtkaODw4xVYdKSF5+DJXhd82YpQModmhLuQurh2SQRiJ4QnVdZM4ol1UGGBTpLsMlEYVgcC/CN5ZdqULCEgMSwr4RC8L6UlWAs/AxRKSA2mxJ+x834kef0joU/rVe4/79f0joa5ApGgk2oTJQmd2alLgrszrArmqSftEkairVgyzykTJRVLmJmJAOJNCw1BSajLI7oS2G8FFJ7cFS6KEyUOymlmzKe7MPqIIsShOWlQwWlQzU/6Nak5jvJbDNDGub7o5pYovopyY0stlSkAh5YxE0NHKFClaaU3gRfLmzkh0yu3DAOkgKpqajzBiuzWj7VUszgrDhPZrRgmoCqEqLstJ0Obw3sNiCKAqS3N3fUH6RpXGv4AtmguWcVSgGBLVST3kvoW9WEDrmKSgJmDEe6Qoh2ZSS2LXLn5RVZ7KJpViQFYTRYJQuueFSS4rxgW9biK5f2U5acSklpr1CMbJx/WvdisJe0m1s8TbaJBRQhOIJLgFhorTTOG1nlYEoCUDCwypmz0PH+InnCiZYZqEkzkhZCQCpJwENUkqTnQj2uMXS79H2QSoBwxCwTrRlJ16Nyjmm+MolUr6KrCmamUkLJevtBxmd9MqRG3zUKSAtAOdUuCO6k92h8G0ED3daDLSUhRwpUoYkkKRmTVSHCauGU0WWm3DvYkJUMBqmhJwr1FOGWsdWBVNCZtxZXfkuUrEUTDLqAzEoBYuCzkZHTMCBRcSFMqXPC8IJIIcORqpBJT1Tuiq0T5U5M4BapRROwHtASC2PIpL4TpTdA8mx2hC5IAxhCJpWEd4YiJuF0EYiXwiqcwHaOvLFSSOfFKULKLxsU0qTLGErUgFklxjLthOZDDzh5cOzs+WJhnTCAsukFWJSQ1AQ/zeDdn7oNnlibOPaWlSe+o1wA1wJ3AcN26Eu0m05ALFo4HDk9HV6jS2FyJy0pI7ZTpmYQFVSpIUxoS4O5jTjBCL+CEJFAQGOWkZS3WpJTZsS1yyuYllJRjcuCUKGIEP8QdoaSNn2ClkpmFSlFKMRADkkAgsSa6Ft0UlFVsW34JWzahRPddXJ8/lC6+LwnqWHIAOgLmnh+TDFN3qICllCAa4EJ6ClPOOmW4SgrDR9SMRHIZDrCddIPG1TBLJYH76kgjD7xw13B4stMiUUYcNTmpKUpHmk4jzED2W8lTxjSFaglbUajuSyYjhAUXOM6ZgDN6mquQA5wOLe2MkoqjpuLs+zQMnHtEmpJclyWam7OJn7Ozywo1DuAMT1yBy8jF0lKidAH/lyTo+bQUpNBjIUBk4YDkP7Qf5CKETlqI7N0NuAFNxJDjkGEMZBwkEgKPHL6np4xRNvBgwahLnDTOjaZcIgieVJcEua5coKVgCbTPSRUAULAb2PHjpugRMlc1QRLAJKQ2mv01iUqTkC5rXrDmfYDZsE0hgqgS7EhtSMgXyfwiqiI5A1gueclJOE0zIUacTpBabKoAPjTwISY0N3X6BITMKAlBWECrVNBvDdYaLtAPtIV4BQ8iYWWFPyKpv4Miq1LEoSxXHNAYAh6eyQ47u+uUIbRe8mZ/qs9c0hKzhLJCQqoLmtHoKBo3lolyjqEn+k+cLLXcstVSlKqagHzjRVasLlZkV7PIIDTlgCoPd9cIcRXPuZeLEialRDZ7wN7EiGVq2bSkkoBT92YtPliI8oTzrtmVdc47gezWA38qFHqTAr7MT/QbV/wCT4f8ATHQN+jT/AI//AI4//aOhaDYBZAMBT2eAipDumozTw8Il3SU404SC6VKcjgyxVPI0iN32IywRNmJSMggLxK1ZkoduTiI2K9ZYCkylLWrRE0sD92hPBiekamEcW68Z5SEpUl2o47w34VHMUyj3ZW/bSid2U1RmIYkBeYI3HMCKZ6VFmUkKOihT7p48q0i6xziJiQsFKqt7yTQ5KzTyMNy8Ao2dkvOUpSmmBCkrKSFqCajQKH/2ENZqlMlKnISrEGFVZmhyUK5CsfO7yu1561od1EGooXAOeUG3Db50q0y0OtKFKSCg+yQVB2BcZaiCoRfWgbN/ZJ2KaplYEkDCnIvrQxbarrSqq5aVN7yaH8YTKviXQTBgJS7gYk+0QzZjLSD7NbFABSFY0bx30+HtCNX9SE/gUWXZGQlZmyWE1RJOKhcmuEhjnFF5oXJSozZeNLEEhNWIIqtPM5vnD+7pyJaSlSVAE4sR7wL8Wy6Qwl2cEPLXTc7jwOXRoaC2mjSb6Z8vtt1SFItaVqUnFM7T7RlpDY6pKE4gMVSCCRxhjctzidNsc9SkTFWeVNV2qCCFKLywHAD0NXDuitY0S7tkWgTEzJdUqUCuWSlVSc8n84vuy5pdns+CS5QMnzqpSi78VRbncaESpia97wIBYwqsFzpXK7ZRONRdJYKSlOgpko5k8YjfwIURqSAOsG7L3UhAtHY40YgFKQV4kv3qpxAkGuRJ0yiDVR0V8gt3kqmrGNLpIzdiS+4RfLs03s1kigWvAUgGlGyJrzY8IrsVnxeye89WOFRY8c+jwVKBTqp1rW2Yb2QGiclaKC2dalqVMBBCQojEqgoQzamm58ooWElDJTjL+8C3QO5HPwgiZZiVKNQCdebxeizhPHicvqercoKCL5dhUtichyAHIZJHCCU2MJDgPUBzkK+J8o8m29idTpuH0gKbbVKdzTdpAT5LQegi0W1IViFTVzzbppAU20FbVeuX4aiI4MQEXy5ISMRoBmTDcRbJJlYhXwhhdl0LmMlCSzgEsSE8yIaWbZ9pC5iw32eNDEVcOHOnJusaDZK0A2SSCQFNUUdyTp5xaML7JSnXQtRdsmVIXUKmpUxPvBpgFE+6CPEHOA9vCyJCeH+UQ9vr/upJqSSxzzUSB5CM1txa0TVyezUFAAimhByislSEi7YRZLMj9GswUhJxzQCSGcBy5YsSwZzvjUY84xO1zSLvlTBNLJIIypiBcggPSsZGz7dkkHtHJ1xsd2S2NOeh30nTrQ2j6vaVUMJrTQk0yeMXYv8ASkp1hUrGhNQrHUjJhRoa2nbGz4lJWWIAc5ti8IHFpdGtGdvXbS0SlLYpUAogBSeLZhoEl/6UW/eSAf8A01/JQ+cJ77eYo4KgqUX4PTkWjOT7Ooq9hgKMK5ebw6xRfaA5vwfQf+1SR/h5/ij/ADR0fOuyO5XgY9hvQgL6kj6BYJI7RGFAxFwdA4evMb4CvKypTNUlyaNjar5KzFQ7jpDu4bIpRQtNQFlyTQBqsl3eucdtrZcK5ZqSoFyeBDDgwOTRyOVOjoa0LrZektKEJWgroA+hNKkmGFx3jiKRLXjS4BRM9tOTkHVn48xCiZJ+yBPAjoYXWSSy3T7qwr0hqTQl7PoalzMYEmaHZ+zUxxb+6andSGFgvCXiAmgyFOP4pRO+tZZjKXnfclSgChSmYOnulLE1D1Jrwyzh3dt4KUj/ABcsCrUnoHX2/wCZ+cZBY+vGyP72FlLTUOksskB/dNYUGzzZISpJKC57yTmC+ozh9aTMC1KkEOVE4Sl+6QDk/HSOst6SyCmYkyVGhbvSyTvSfZ5Q7jfTBGVFtnvsiXLVNGIlNVChcTCNKEZFue+GUmdLXWWoYsqHCp+RzhXeNlH2SQUpSUrYodSfaCnA3PpGcvJKsZJAeveS4BzLt1jOK8ir6NzZbSUYgEipqCMJffSiukEKUDKoGYAEcQIxtl2lCGSqYhaNQopIbdnT8I091W9E2WoISQBWpcVeiTuppGivs0kYu9pp/SUHcpLeIjWX3LEtyqWhJUCy0FiTq6aepjH3+GnA6gj1jT7STpqggTEMUk1GRcfhvgySapgV2IrvucTV0NdAoNlxhlNTNlpFSAVLUK6EgA8NYBukFK0h2D9K840VnlqUn3FMtYZRqEhRpxbPwiKTa0Ub2ZWfPAIapEAz7UVGppuGUa9OzksO4J3A6Do3jAs/ZJB9glPA94edfOETV+4o+tGVwk0YV/PWLJdlp+fyIbz9npqKtj+7+NR08oUTpqsWHCzaEN4gxaNeBGeqnJTkATxy+phHe9uaWpS1EajgxDt0g+1DAknM+kNLZ/o8VaJCVy5gKgkOFa0rXSLRSQkmayzS1IuxSFghaZasQOmKoz0YtD+75IEmVTJCOndEYu6xaEXZNkzgDgSkS1JOLGFknN65gaRuZScKEjckDyEURJiy809mEqSlSvtEnCCTk6iwJLZaCMxthOM0iYlJGBJoQxfEkO2bM8Or1vWbKmySUPiWcMsGrJSXJI94gu2jQp2nvPHInLCSMeBJQqiknju18IWTtDRVM+XbTbTTZsoSVN2SCaceB3VjHKVkPzrDi+rQ0xaUgkYjC6aRg4nhlv8AT1h46Qs3bJ2ab3FZilI97QuCVEuzvnTKK7KQ3DlDAXe5CinAHSNQH482hmIGyJCmFN3echn1i5UkdqkEOkvnm1WzjSWCxAyyzU3NlpWFNqkfaBIzA/D88ofVbF8gnYp3Dy+kdBX6tXvPgPpHQK+hjQbHzWQpJNSpwCCCygkVB5GPNvB3JKv4lDyDekVrUkKYnD3lBJyIq4Y6elIGv+1LXZmWkgoW4KgzgOCRv9oGPGpuSkj0H1QplK+zPWALPOZZ5fn0gu7rdgDs+8cGrDKzWqyWgvRCi4rR9/OOja8EKsowBX1EGWCQZc1C0k0UKgsYvlXHhfCXetfrF8qyzAR3SeVR+EIp0ObW1oQsnGpSSRLWFpUxBwB6anwiozVhLzALTLFO0RSYkfxb/wCYdYClyCoustuD0aIy7ywqUmQe8M1fTQxRZL8aA8ehgMOCUZCiWXM0KSCQg4SND9Yib4knuz5Zlfxo7yf5hmPPnHsq0KXLGMJlntWUpIZ8SfaYUemmcRnKWljPliajITpdFgCgffyU0WqyXRfJuQIPayRLmjekA+lQeTw8u68hMCkCWUEJclwRmzDWMvZrDmuyTCTqAWWPvIOfmIeXBea5kxSZqE48B74oSxFCN+vSAopM0m6MltOGmx9SKApNQCCMjHy3bSkwRvbqvoqlgzEFAAAcggZDfvi0GumTeyyfs/KNQMPLKF9iQwtHALI4F15bo0aZgMZ6wB1WlO8KHipf1gTik00FNtbLtnWXJOKveLPpQQbMu/4T4xmkWFaAznN6UaCpN7TZdD3uefjHK5xemivGS2mNJlnIzEUTrOlYZQChxDxZZ9okGinSeOXjBjS11DcwYHCL/VhU2u0Ze2bIyVkEYkMQWFQW4GOsN1zpCyUqCkkKo5AqCzjVqRopljPul+Bp5wJNdPtAjjp4iNc4h9shbsdNUAJU1GAgBQSoFyXVizzIOXBoJ2qVPGESVlASlS1avhG/PMjxi8KiM0lWZPsqTmclZw6zKtg9Pdoz21t5EmyLBGJKVKLH3lJTSmuecYe9NoZqp6gsqAU2JIq5AZPHWNpb9lHAwKdjQGlAKDnxMYy+7ptCJ3aKlKCc3AxBIGSEke8dToMqmDzTDxpGWvC7iJhKu6CVFhUuSe7TUan1hffADsnTcIcz7SpW53IPDKg4s3KE17zQkcd2/nFIysnJUrIXRLq+gd6U4Rqb2nApSA6h2gcJzLIJYV474yF3WoYm1OrsY0E2bLYdoAA1K5nU+EdCfgh9je7kTAiYJSqHC+IYVB0gsWOddXgG1WlSZoK6qCdTTOuQ5aCAbIvCSZc1QJ48mffHlovLFMdVe7h3GkPpibQZ+uOA8fxj2F3ao+E+UdGtfJt/BtbFIBKia+1n/C1edYCtNpVMkzJaj3ZSVKTvcFqnWh8hHR0eSv2PTfRnLGt0GK51mSClhu9ax7HRZdkJBNmvmbKolVAGY1B5/hGzu29llINKjd+MdHQs4opHosNqVNmAKJbcKCCrOlpy24R0dAkMhr2pw4dMQV1AI8Kx83mbR2iRaJi5c1aVY1Al3cAmigXChwIjo6HgwNH0K5yLXYEWxSRLnOQ8p0jNnZyx5ECG+yF7rmzlomYVFCSyyO+1KEjMdI6Oi67Od9CPbtPfHOGl13xMQJIcKBSn2qtRqHMeMdHQjdNBgrs0ixhUoJJGFGOnvHjw5NGfEwmdNGisT9XPrHR0Nl8Cw8gVivqYlKySFYUpYKrmtIzzyJ1jRz5YZPFIPjHR0SypcEysf2AbTZwA8B4iguklPIx0dHKUYzum95iyQpi2rQ5xUjo6Kpk2gSbZwdGO8Uhd+kELKcwNTn5R0dDNaGj2WlURKo6OiJUVXjs7Z5z9pKST8Q7qv6ksY+YbebJypE5OFUxWP4yCzZMQkHxJj2OiuJtMlkSMQuxpTNAzD68OUeXnMIKQ59kKz1MdHR3R2zlB5dvWCK13/wBoMTPJIJrWOjodijLsBHR0dEilI//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342" name="Picture 6" descr="http://lh4.ggpht.com/-ZdkivaWJN9U/UF-Yf-y5GYI/AAAAAAAADhk/t2xa3pXNHQE/molienda%252520SAG_thumb%25255B2%25255D.jpg?imgmax=800">
            <a:hlinkClick r:id="rId3"/>
          </p:cNvPr>
          <p:cNvPicPr>
            <a:picLocks noChangeAspect="1" noChangeArrowheads="1"/>
          </p:cNvPicPr>
          <p:nvPr/>
        </p:nvPicPr>
        <p:blipFill>
          <a:blip r:embed="rId4"/>
          <a:srcRect/>
          <a:stretch>
            <a:fillRect/>
          </a:stretch>
        </p:blipFill>
        <p:spPr bwMode="auto">
          <a:xfrm>
            <a:off x="0" y="1071546"/>
            <a:ext cx="4686300" cy="3590926"/>
          </a:xfrm>
          <a:prstGeom prst="rect">
            <a:avLst/>
          </a:prstGeom>
          <a:noFill/>
        </p:spPr>
      </p:pic>
      <p:sp>
        <p:nvSpPr>
          <p:cNvPr id="9" name="Rectangle 2"/>
          <p:cNvSpPr>
            <a:spLocks noGrp="1" noChangeArrowheads="1"/>
          </p:cNvSpPr>
          <p:nvPr>
            <p:ph type="title"/>
          </p:nvPr>
        </p:nvSpPr>
        <p:spPr>
          <a:xfrm>
            <a:off x="500034" y="0"/>
            <a:ext cx="8229600" cy="1143000"/>
          </a:xfrm>
        </p:spPr>
        <p:txBody>
          <a:bodyPr/>
          <a:lstStyle/>
          <a:p>
            <a:pPr eaLnBrk="1" hangingPunct="1"/>
            <a:r>
              <a:rPr lang="es-ES" dirty="0" smtClean="0">
                <a:solidFill>
                  <a:srgbClr val="FF0066"/>
                </a:solidFill>
              </a:rPr>
              <a:t>Molienda</a:t>
            </a:r>
          </a:p>
        </p:txBody>
      </p:sp>
    </p:spTree>
    <p:extLst>
      <p:ext uri="{BB962C8B-B14F-4D97-AF65-F5344CB8AC3E}">
        <p14:creationId xmlns:p14="http://schemas.microsoft.com/office/powerpoint/2010/main" val="128551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6" name="5 Rectángulo"/>
          <p:cNvSpPr/>
          <p:nvPr/>
        </p:nvSpPr>
        <p:spPr>
          <a:xfrm>
            <a:off x="188402" y="3820356"/>
            <a:ext cx="8678198" cy="1354217"/>
          </a:xfrm>
          <a:prstGeom prst="rect">
            <a:avLst/>
          </a:prstGeom>
        </p:spPr>
        <p:txBody>
          <a:bodyPr wrap="square">
            <a:spAutoFit/>
          </a:bodyPr>
          <a:lstStyle/>
          <a:p>
            <a:r>
              <a:rPr lang="es-ES" sz="2800" b="1" dirty="0">
                <a:solidFill>
                  <a:schemeClr val="bg2">
                    <a:lumMod val="75000"/>
                  </a:schemeClr>
                </a:solidFill>
              </a:rPr>
              <a:t>Revestimientos: </a:t>
            </a:r>
            <a:r>
              <a:rPr lang="es-ES" dirty="0"/>
              <a:t>Las caras internas del molino </a:t>
            </a:r>
            <a:r>
              <a:rPr lang="es-ES" dirty="0" smtClean="0"/>
              <a:t>son revestimientos </a:t>
            </a:r>
            <a:r>
              <a:rPr lang="es-ES" dirty="0"/>
              <a:t>renovables que deben </a:t>
            </a:r>
            <a:r>
              <a:rPr lang="es-ES" dirty="0">
                <a:solidFill>
                  <a:srgbClr val="FF0000"/>
                </a:solidFill>
              </a:rPr>
              <a:t>soportar impacto, ser resistentes a la abrasión y promover el movimiento más favorable de la carga</a:t>
            </a:r>
            <a:r>
              <a:rPr lang="es-ES" dirty="0"/>
              <a:t>. </a:t>
            </a:r>
            <a:r>
              <a:rPr lang="es-ES" dirty="0" smtClean="0"/>
              <a:t>Generalmente </a:t>
            </a:r>
            <a:r>
              <a:rPr lang="es-ES" dirty="0"/>
              <a:t>están hechas de acero al manganeso o acero al cromo-molibdeno, con alta resistencia </a:t>
            </a:r>
            <a:r>
              <a:rPr lang="es-ES" dirty="0" smtClean="0"/>
              <a:t>al impacto</a:t>
            </a:r>
            <a:endParaRPr lang="es-ES" dirty="0"/>
          </a:p>
        </p:txBody>
      </p:sp>
      <p:pic>
        <p:nvPicPr>
          <p:cNvPr id="149506" name="Picture 2"/>
          <p:cNvPicPr>
            <a:picLocks noChangeAspect="1" noChangeArrowheads="1"/>
          </p:cNvPicPr>
          <p:nvPr/>
        </p:nvPicPr>
        <p:blipFill>
          <a:blip r:embed="rId2"/>
          <a:srcRect/>
          <a:stretch>
            <a:fillRect/>
          </a:stretch>
        </p:blipFill>
        <p:spPr bwMode="auto">
          <a:xfrm>
            <a:off x="6643702" y="214291"/>
            <a:ext cx="2357422" cy="1870134"/>
          </a:xfrm>
          <a:prstGeom prst="rect">
            <a:avLst/>
          </a:prstGeom>
          <a:noFill/>
          <a:ln w="9525">
            <a:noFill/>
            <a:miter lim="800000"/>
            <a:headEnd/>
            <a:tailEnd/>
          </a:ln>
          <a:effectLst/>
        </p:spPr>
      </p:pic>
      <p:sp>
        <p:nvSpPr>
          <p:cNvPr id="8" name="7 Rectángulo"/>
          <p:cNvSpPr/>
          <p:nvPr/>
        </p:nvSpPr>
        <p:spPr>
          <a:xfrm>
            <a:off x="214282" y="1155126"/>
            <a:ext cx="6301934" cy="738664"/>
          </a:xfrm>
          <a:prstGeom prst="rect">
            <a:avLst/>
          </a:prstGeom>
        </p:spPr>
        <p:txBody>
          <a:bodyPr wrap="square">
            <a:spAutoFit/>
          </a:bodyPr>
          <a:lstStyle/>
          <a:p>
            <a:r>
              <a:rPr lang="es-ES" sz="2400" b="1" dirty="0" smtClean="0">
                <a:solidFill>
                  <a:schemeClr val="bg2">
                    <a:lumMod val="75000"/>
                  </a:schemeClr>
                </a:solidFill>
              </a:rPr>
              <a:t>Casco</a:t>
            </a:r>
            <a:r>
              <a:rPr lang="es-ES" sz="1400" dirty="0" smtClean="0"/>
              <a:t> </a:t>
            </a:r>
            <a:r>
              <a:rPr lang="es-ES" sz="1100" dirty="0" smtClean="0"/>
              <a:t>: </a:t>
            </a:r>
            <a:r>
              <a:rPr lang="es-ES" dirty="0" smtClean="0"/>
              <a:t>diseñado para soportar impactos y carga pesada. Construido de placas de acero forjadas y soldadas. </a:t>
            </a:r>
          </a:p>
        </p:txBody>
      </p:sp>
      <p:sp>
        <p:nvSpPr>
          <p:cNvPr id="9" name="8 Rectángulo"/>
          <p:cNvSpPr/>
          <p:nvPr/>
        </p:nvSpPr>
        <p:spPr>
          <a:xfrm>
            <a:off x="365364" y="2420888"/>
            <a:ext cx="7886680" cy="1077218"/>
          </a:xfrm>
          <a:prstGeom prst="rect">
            <a:avLst/>
          </a:prstGeom>
        </p:spPr>
        <p:txBody>
          <a:bodyPr wrap="square">
            <a:spAutoFit/>
          </a:bodyPr>
          <a:lstStyle/>
          <a:p>
            <a:r>
              <a:rPr lang="es-ES" sz="2800" b="1" dirty="0" smtClean="0">
                <a:solidFill>
                  <a:schemeClr val="bg2">
                    <a:lumMod val="75000"/>
                  </a:schemeClr>
                </a:solidFill>
              </a:rPr>
              <a:t>Extremos:</a:t>
            </a:r>
            <a:r>
              <a:rPr lang="es-ES" sz="1600" b="1" dirty="0" smtClean="0">
                <a:solidFill>
                  <a:schemeClr val="bg2">
                    <a:lumMod val="75000"/>
                  </a:schemeClr>
                </a:solidFill>
              </a:rPr>
              <a:t> </a:t>
            </a:r>
            <a:r>
              <a:rPr lang="es-ES" dirty="0"/>
              <a:t>Los extremos del molino, o cabezas de los </a:t>
            </a:r>
            <a:r>
              <a:rPr lang="es-ES" dirty="0" smtClean="0"/>
              <a:t>muñones </a:t>
            </a:r>
            <a:r>
              <a:rPr lang="es-ES" dirty="0"/>
              <a:t>pueden ser de fundición </a:t>
            </a:r>
            <a:r>
              <a:rPr lang="es-ES" dirty="0" smtClean="0"/>
              <a:t>gris </a:t>
            </a:r>
            <a:r>
              <a:rPr lang="es-ES" dirty="0"/>
              <a:t>o nodular o de acero </a:t>
            </a:r>
            <a:r>
              <a:rPr lang="es-ES" dirty="0" smtClean="0"/>
              <a:t>fundido</a:t>
            </a:r>
            <a:r>
              <a:rPr lang="es-ES" dirty="0"/>
              <a:t>, relativamente liviano y que puede </a:t>
            </a:r>
            <a:r>
              <a:rPr lang="es-ES" dirty="0" smtClean="0"/>
              <a:t>soldarse.</a:t>
            </a:r>
            <a:endParaRPr lang="es-ES" dirty="0"/>
          </a:p>
        </p:txBody>
      </p:sp>
      <p:sp>
        <p:nvSpPr>
          <p:cNvPr id="10" name="9 Rectángulo"/>
          <p:cNvSpPr/>
          <p:nvPr/>
        </p:nvSpPr>
        <p:spPr>
          <a:xfrm>
            <a:off x="357158" y="357166"/>
            <a:ext cx="5179559" cy="523220"/>
          </a:xfrm>
          <a:prstGeom prst="rect">
            <a:avLst/>
          </a:prstGeom>
        </p:spPr>
        <p:txBody>
          <a:bodyPr wrap="none">
            <a:spAutoFit/>
          </a:bodyPr>
          <a:lstStyle/>
          <a:p>
            <a:r>
              <a:rPr lang="es-ES" sz="2800" dirty="0" smtClean="0">
                <a:solidFill>
                  <a:srgbClr val="FF0000"/>
                </a:solidFill>
              </a:rPr>
              <a:t>Partes Principales de un Molino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08132"/>
            <a:ext cx="874871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1807928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6381"/>
            <a:ext cx="8734425"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89198"/>
            <a:ext cx="2448272" cy="569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966" y="807279"/>
            <a:ext cx="2423930" cy="52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500034" y="0"/>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solidFill>
                  <a:srgbClr val="FF0066"/>
                </a:solidFill>
              </a:rPr>
              <a:t>Concentración</a:t>
            </a:r>
          </a:p>
        </p:txBody>
      </p:sp>
    </p:spTree>
    <p:extLst>
      <p:ext uri="{BB962C8B-B14F-4D97-AF65-F5344CB8AC3E}">
        <p14:creationId xmlns:p14="http://schemas.microsoft.com/office/powerpoint/2010/main" val="3079717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7" y="332656"/>
            <a:ext cx="87058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04664"/>
            <a:ext cx="6858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052736"/>
            <a:ext cx="792088"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033664" y="1124744"/>
            <a:ext cx="3850704" cy="43204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988" y="4584754"/>
            <a:ext cx="2373635" cy="223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588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28613"/>
            <a:ext cx="9029700"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15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73" y="666750"/>
            <a:ext cx="88487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a:xfrm>
            <a:off x="4355975" y="332656"/>
            <a:ext cx="4640385" cy="1512168"/>
          </a:xfrm>
          <a:prstGeom prst="rect">
            <a:avLst/>
          </a:prstGeom>
        </p:spPr>
        <p:txBody>
          <a:bodyPr vert="horz" lIns="91440" tIns="45720" rIns="91440" bIns="45720" rtlCol="0">
            <a:normAutofit fontScale="5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lvl="4">
              <a:buFontTx/>
              <a:buNone/>
            </a:pPr>
            <a:r>
              <a:rPr lang="es-ES" sz="4600" dirty="0" smtClean="0">
                <a:solidFill>
                  <a:srgbClr val="FF0000"/>
                </a:solidFill>
              </a:rPr>
              <a:t>Flotación: </a:t>
            </a:r>
          </a:p>
          <a:p>
            <a:pPr algn="just">
              <a:lnSpc>
                <a:spcPct val="120000"/>
              </a:lnSpc>
              <a:buFontTx/>
              <a:buNone/>
            </a:pPr>
            <a:r>
              <a:rPr lang="es-ES" dirty="0" smtClean="0">
                <a:solidFill>
                  <a:schemeClr val="tx1"/>
                </a:solidFill>
              </a:rPr>
              <a:t>   </a:t>
            </a:r>
            <a:r>
              <a:rPr lang="es-ES" sz="2600" dirty="0" smtClean="0">
                <a:solidFill>
                  <a:schemeClr val="tx1"/>
                </a:solidFill>
              </a:rPr>
              <a:t>El mineral se mezcla con agentes espumantes que producen burbujas a las que se adhieren las partículas de mineral rebasando los canales que rodean la parte superior de la celda de flotación</a:t>
            </a:r>
            <a:r>
              <a:rPr lang="es-ES" sz="3400" dirty="0" smtClean="0">
                <a:solidFill>
                  <a:schemeClr val="tx1"/>
                </a:solidFill>
              </a:rPr>
              <a:t>.</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3" y="886410"/>
            <a:ext cx="955743" cy="52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115616" y="886410"/>
            <a:ext cx="3384376" cy="5263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4" y="2928934"/>
            <a:ext cx="4000496" cy="392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868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539" y="476672"/>
            <a:ext cx="7806901" cy="599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123867" y="610420"/>
            <a:ext cx="3024336" cy="2123658"/>
          </a:xfrm>
          <a:prstGeom prst="rect">
            <a:avLst/>
          </a:prstGeom>
        </p:spPr>
        <p:txBody>
          <a:bodyPr wrap="square">
            <a:spAutoFit/>
          </a:bodyPr>
          <a:lstStyle/>
          <a:p>
            <a:pPr algn="just"/>
            <a:r>
              <a:rPr lang="es-ES" sz="2400" dirty="0">
                <a:solidFill>
                  <a:srgbClr val="0070C0"/>
                </a:solidFill>
              </a:rPr>
              <a:t>El factor </a:t>
            </a:r>
            <a:r>
              <a:rPr lang="es-ES" sz="2400" dirty="0" smtClean="0">
                <a:solidFill>
                  <a:srgbClr val="0070C0"/>
                </a:solidFill>
              </a:rPr>
              <a:t>tiempo</a:t>
            </a:r>
          </a:p>
          <a:p>
            <a:pPr algn="just"/>
            <a:r>
              <a:rPr lang="es-ES" dirty="0" smtClean="0"/>
              <a:t> </a:t>
            </a:r>
          </a:p>
          <a:p>
            <a:pPr algn="just"/>
            <a:r>
              <a:rPr lang="es-ES" dirty="0" smtClean="0"/>
              <a:t>Costos</a:t>
            </a:r>
          </a:p>
          <a:p>
            <a:pPr algn="just"/>
            <a:endParaRPr lang="es-ES" dirty="0"/>
          </a:p>
          <a:p>
            <a:pPr algn="just"/>
            <a:r>
              <a:rPr lang="es-ES" dirty="0" smtClean="0"/>
              <a:t> Tamaño </a:t>
            </a:r>
            <a:r>
              <a:rPr lang="es-ES" dirty="0"/>
              <a:t>de los </a:t>
            </a:r>
            <a:r>
              <a:rPr lang="es-ES" dirty="0" smtClean="0"/>
              <a:t>equipos</a:t>
            </a:r>
          </a:p>
          <a:p>
            <a:pPr algn="just"/>
            <a:endParaRPr lang="es-ES" dirty="0"/>
          </a:p>
          <a:p>
            <a:pPr algn="just"/>
            <a:r>
              <a:rPr lang="es-ES" dirty="0"/>
              <a:t>E</a:t>
            </a:r>
            <a:r>
              <a:rPr lang="es-ES" dirty="0" smtClean="0"/>
              <a:t>spacios </a:t>
            </a:r>
            <a:r>
              <a:rPr lang="es-ES" dirty="0"/>
              <a:t>involucrados</a:t>
            </a:r>
          </a:p>
        </p:txBody>
      </p:sp>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1130086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457199" y="6172200"/>
            <a:ext cx="4114801" cy="365125"/>
          </a:xfrm>
        </p:spPr>
        <p:txBody>
          <a:bodyPr/>
          <a:lstStyle/>
          <a:p>
            <a:r>
              <a:rPr lang="es-ES" sz="1600" dirty="0" smtClean="0"/>
              <a:t>Máster de Materiales  2013</a:t>
            </a:r>
            <a:endParaRPr lang="es-ES" sz="1600" dirty="0"/>
          </a:p>
        </p:txBody>
      </p:sp>
      <p:sp>
        <p:nvSpPr>
          <p:cNvPr id="4" name="Rectangle 3"/>
          <p:cNvSpPr txBox="1">
            <a:spLocks noChangeArrowheads="1"/>
          </p:cNvSpPr>
          <p:nvPr/>
        </p:nvSpPr>
        <p:spPr>
          <a:xfrm>
            <a:off x="495950" y="1032818"/>
            <a:ext cx="7696200" cy="4038600"/>
          </a:xfrm>
          <a:prstGeom prst="rect">
            <a:avLst/>
          </a:prstGeom>
        </p:spPr>
        <p:txBody>
          <a:bodyPr/>
          <a:lstStyle/>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tabLst/>
              <a:defRPr/>
            </a:pPr>
            <a:r>
              <a:rPr kumimoji="0" lang="es-ES" sz="27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La palabra </a:t>
            </a:r>
            <a:r>
              <a:rPr kumimoji="0" lang="es-ES" sz="2700" b="0" i="0" u="none" strike="noStrike" kern="1200" cap="all" spc="0" normalizeH="0" noProof="0" dirty="0" smtClean="0">
                <a:ln>
                  <a:noFill/>
                </a:ln>
                <a:solidFill>
                  <a:srgbClr val="FF0000"/>
                </a:solidFill>
                <a:effectLst/>
                <a:uLnTx/>
                <a:uFillTx/>
                <a:latin typeface="+mn-lt"/>
                <a:ea typeface="+mn-ea"/>
                <a:cs typeface="+mn-cs"/>
              </a:rPr>
              <a:t>lixiviación</a:t>
            </a:r>
            <a:r>
              <a:rPr kumimoji="0" lang="es-ES" sz="27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procede del latín “Lixivia” que significa lejía. En Roma esta palabra se usaba para describir los jugos que destilaban las uvas o las aceitunas antes de ser machacadas.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Wingdings" pitchFamily="2" charset="2"/>
              <a:buNone/>
              <a:tabLst/>
              <a:defRPr/>
            </a:pPr>
            <a:endParaRPr kumimoji="0" lang="es-ES" sz="27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p:txBody>
      </p:sp>
      <p:sp>
        <p:nvSpPr>
          <p:cNvPr id="5" name="Rectangle 2"/>
          <p:cNvSpPr txBox="1">
            <a:spLocks noChangeArrowheads="1"/>
          </p:cNvSpPr>
          <p:nvPr/>
        </p:nvSpPr>
        <p:spPr>
          <a:xfrm>
            <a:off x="467544" y="204207"/>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solidFill>
                  <a:srgbClr val="FF0066"/>
                </a:solidFill>
              </a:rPr>
              <a:t>LIXIVIACIÓN</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924944"/>
            <a:ext cx="3511593" cy="351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677353" y="2780928"/>
            <a:ext cx="4361015" cy="3416320"/>
          </a:xfrm>
          <a:prstGeom prst="rect">
            <a:avLst/>
          </a:prstGeom>
        </p:spPr>
        <p:txBody>
          <a:bodyPr wrap="square">
            <a:spAutoFit/>
          </a:bodyPr>
          <a:lstStyle/>
          <a:p>
            <a:pPr algn="just"/>
            <a:r>
              <a:rPr lang="es-ES" sz="2700" dirty="0">
                <a:solidFill>
                  <a:schemeClr val="tx1">
                    <a:lumMod val="75000"/>
                    <a:lumOff val="25000"/>
                  </a:schemeClr>
                </a:solidFill>
              </a:rPr>
              <a:t>Hoy la palabra lixiviación se usa para describir el proceso mediante el cual </a:t>
            </a:r>
            <a:r>
              <a:rPr lang="es-ES" sz="2700" u="sng" dirty="0">
                <a:solidFill>
                  <a:schemeClr val="tx1">
                    <a:lumMod val="75000"/>
                    <a:lumOff val="25000"/>
                  </a:schemeClr>
                </a:solidFill>
              </a:rPr>
              <a:t>se lava una sustancia pulverizada con el objetivo de extraer de ella las partes que resulten solubles.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4" name="Rectangle 3"/>
          <p:cNvSpPr txBox="1">
            <a:spLocks noChangeArrowheads="1"/>
          </p:cNvSpPr>
          <p:nvPr/>
        </p:nvSpPr>
        <p:spPr>
          <a:xfrm>
            <a:off x="428596" y="548680"/>
            <a:ext cx="7910514" cy="4143404"/>
          </a:xfrm>
          <a:prstGeom prst="rect">
            <a:avLst/>
          </a:prstGeom>
        </p:spPr>
        <p:txBody>
          <a:bodyPr/>
          <a:lstStyle/>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tabLst/>
              <a:defRPr/>
            </a:pPr>
            <a:r>
              <a:rPr kumimoji="0" lang="es-ES" sz="2800" b="1" i="0" u="none" strike="noStrike" kern="1200" cap="none" spc="0" normalizeH="0" baseline="0" noProof="0" dirty="0" smtClean="0">
                <a:ln>
                  <a:noFill/>
                </a:ln>
                <a:solidFill>
                  <a:srgbClr val="FF0000"/>
                </a:solidFill>
                <a:effectLst/>
                <a:uLnTx/>
                <a:uFillTx/>
                <a:latin typeface="+mn-lt"/>
                <a:ea typeface="+mn-ea"/>
                <a:cs typeface="+mn-cs"/>
              </a:rPr>
              <a:t>Los procesos de lixiviación son de uso común en las industria metalúrgica.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endPar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Los metales útiles suelen encontrarse en mezclas con grandes cantidades de constituyentes indeseables, y la lixiviación permite extraerlos en forma de sales  solubles.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endPar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Las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sales de cobre </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se disuelven o se lixivian de los minerales molidos que contienen otras sustancias por medio de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soluciones de ácido sulfúrico o amoniacales.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endPar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Las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sales de cobalto y níquel </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se lixivian de sus minerales con mezclas de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ácido sulfúrico-amoniaco-oxígeno.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endPar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La lixiviación de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oro</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 partir de sus minerales, se basa en el uso de una solución acuosa de </a:t>
            </a:r>
            <a:r>
              <a:rPr kumimoji="0" lang="es-ES" sz="1800" b="0" i="0" u="none" strike="noStrike" kern="1200" cap="none" spc="0" normalizeH="0" baseline="0" noProof="0" dirty="0" smtClean="0">
                <a:ln>
                  <a:noFill/>
                </a:ln>
                <a:solidFill>
                  <a:srgbClr val="FF0000"/>
                </a:solidFill>
                <a:effectLst/>
                <a:uLnTx/>
                <a:uFillTx/>
                <a:latin typeface="+mn-lt"/>
                <a:ea typeface="+mn-ea"/>
                <a:cs typeface="+mn-cs"/>
              </a:rPr>
              <a:t>cianuro de sodio</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endPar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28600" marR="0" lvl="0" indent="-182880" algn="just" defTabSz="914400" rtl="0" eaLnBrk="1" fontAlgn="auto" latinLnBrk="0" hangingPunct="1">
              <a:lnSpc>
                <a:spcPct val="80000"/>
              </a:lnSpc>
              <a:spcBef>
                <a:spcPct val="20000"/>
              </a:spcBef>
              <a:spcAft>
                <a:spcPts val="300"/>
              </a:spcAft>
              <a:buClr>
                <a:schemeClr val="accent6">
                  <a:lumMod val="75000"/>
                </a:schemeClr>
              </a:buClr>
              <a:buSzPct val="130000"/>
              <a:buFont typeface="Georgia" pitchFamily="18" charset="0"/>
              <a:buChar char="*"/>
              <a:tabLst/>
              <a:defRPr/>
            </a:pP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El hidróxido de sodio se lixivia de una suspensión de carbonato de calcio e hidróxido de sodio, que se prepara haciendo reaccionar Na</a:t>
            </a:r>
            <a:r>
              <a:rPr kumimoji="0" lang="es-ES" sz="1800" b="0" i="0" u="none" strike="noStrike" kern="1200" cap="none" spc="0" normalizeH="0" baseline="-25000" noProof="0" dirty="0" smtClean="0">
                <a:ln>
                  <a:noFill/>
                </a:ln>
                <a:solidFill>
                  <a:schemeClr val="tx1">
                    <a:lumMod val="75000"/>
                    <a:lumOff val="25000"/>
                  </a:schemeClr>
                </a:solidFill>
                <a:effectLst/>
                <a:uLnTx/>
                <a:uFillTx/>
                <a:latin typeface="+mn-lt"/>
                <a:ea typeface="+mn-ea"/>
                <a:cs typeface="+mn-cs"/>
              </a:rPr>
              <a:t>2</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CO</a:t>
            </a:r>
            <a:r>
              <a:rPr kumimoji="0" lang="es-ES" sz="1800" b="0" i="0" u="none" strike="noStrike" kern="1200" cap="none" spc="0" normalizeH="0" baseline="-25000" noProof="0" dirty="0" smtClean="0">
                <a:ln>
                  <a:noFill/>
                </a:ln>
                <a:solidFill>
                  <a:schemeClr val="tx1">
                    <a:lumMod val="75000"/>
                    <a:lumOff val="25000"/>
                  </a:schemeClr>
                </a:solidFill>
                <a:effectLst/>
                <a:uLnTx/>
                <a:uFillTx/>
                <a:latin typeface="+mn-lt"/>
                <a:ea typeface="+mn-ea"/>
                <a:cs typeface="+mn-cs"/>
              </a:rPr>
              <a:t>3</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con Ca(OH)</a:t>
            </a:r>
            <a:r>
              <a:rPr kumimoji="0" lang="es-ES" sz="1800" b="0" i="0" u="none" strike="noStrike" kern="1200" cap="none" spc="0" normalizeH="0" baseline="-25000" noProof="0" dirty="0" smtClean="0">
                <a:ln>
                  <a:noFill/>
                </a:ln>
                <a:solidFill>
                  <a:schemeClr val="tx1">
                    <a:lumMod val="75000"/>
                    <a:lumOff val="25000"/>
                  </a:schemeClr>
                </a:solidFill>
                <a:effectLst/>
                <a:uLnTx/>
                <a:uFillTx/>
                <a:latin typeface="+mn-lt"/>
                <a:ea typeface="+mn-ea"/>
                <a:cs typeface="+mn-cs"/>
              </a:rPr>
              <a:t>2</a:t>
            </a:r>
            <a:r>
              <a:rPr kumimoji="0" lang="es-E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a:t>
            </a:r>
          </a:p>
        </p:txBody>
      </p:sp>
      <p:sp>
        <p:nvSpPr>
          <p:cNvPr id="2" name="1 Flecha derecha"/>
          <p:cNvSpPr/>
          <p:nvPr/>
        </p:nvSpPr>
        <p:spPr>
          <a:xfrm>
            <a:off x="107504" y="2780928"/>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Flecha derecha"/>
          <p:cNvSpPr/>
          <p:nvPr/>
        </p:nvSpPr>
        <p:spPr>
          <a:xfrm>
            <a:off x="107504" y="4797152"/>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65272"/>
            <a:ext cx="8386167"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p:cNvCxnSpPr/>
          <p:nvPr/>
        </p:nvCxnSpPr>
        <p:spPr>
          <a:xfrm>
            <a:off x="1331640" y="3717032"/>
            <a:ext cx="19442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1475656" y="4653136"/>
            <a:ext cx="47525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331640" y="5661248"/>
            <a:ext cx="19442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1 Marcador de fecha"/>
          <p:cNvSpPr>
            <a:spLocks noGrp="1"/>
          </p:cNvSpPr>
          <p:nvPr>
            <p:ph type="dt" sz="half" idx="10"/>
          </p:nvPr>
        </p:nvSpPr>
        <p:spPr/>
        <p:txBody>
          <a:bodyPr/>
          <a:lstStyle/>
          <a:p>
            <a:fld id="{398F3574-C3EC-4B6E-B577-06B7399DCA3F}" type="datetime1">
              <a:rPr lang="es-ES" smtClean="0"/>
              <a:pPr/>
              <a:t>06/11/2013</a:t>
            </a:fld>
            <a:endParaRPr lang="es-ES"/>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
        <p:nvSpPr>
          <p:cNvPr id="8" name="Rectangle 2"/>
          <p:cNvSpPr txBox="1">
            <a:spLocks noChangeArrowheads="1"/>
          </p:cNvSpPr>
          <p:nvPr/>
        </p:nvSpPr>
        <p:spPr>
          <a:xfrm>
            <a:off x="467544" y="204207"/>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solidFill>
                  <a:srgbClr val="FF0066"/>
                </a:solidFill>
              </a:rPr>
              <a:t>LIXIVIACIÓN</a:t>
            </a:r>
          </a:p>
        </p:txBody>
      </p:sp>
    </p:spTree>
    <p:extLst>
      <p:ext uri="{BB962C8B-B14F-4D97-AF65-F5344CB8AC3E}">
        <p14:creationId xmlns:p14="http://schemas.microsoft.com/office/powerpoint/2010/main" val="2873439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7504" y="571480"/>
            <a:ext cx="8784976" cy="1129328"/>
          </a:xfrm>
        </p:spPr>
        <p:txBody>
          <a:bodyPr/>
          <a:lstStyle/>
          <a:p>
            <a:pPr algn="just" eaLnBrk="1" hangingPunct="1"/>
            <a:r>
              <a:rPr lang="es-ES" sz="4000" dirty="0" smtClean="0">
                <a:solidFill>
                  <a:srgbClr val="FF0000"/>
                </a:solidFill>
              </a:rPr>
              <a:t>Tipos de equipo para la lixiviación</a:t>
            </a:r>
          </a:p>
        </p:txBody>
      </p:sp>
      <p:sp>
        <p:nvSpPr>
          <p:cNvPr id="18435" name="Rectangle 3"/>
          <p:cNvSpPr>
            <a:spLocks noGrp="1" noChangeArrowheads="1"/>
          </p:cNvSpPr>
          <p:nvPr>
            <p:ph type="body" idx="4294967295"/>
          </p:nvPr>
        </p:nvSpPr>
        <p:spPr>
          <a:xfrm>
            <a:off x="785786" y="1857364"/>
            <a:ext cx="7696200" cy="4038600"/>
          </a:xfrm>
          <a:prstGeom prst="rect">
            <a:avLst/>
          </a:prstGeom>
        </p:spPr>
        <p:txBody>
          <a:bodyPr/>
          <a:lstStyle/>
          <a:p>
            <a:pPr algn="just" eaLnBrk="1" hangingPunct="1">
              <a:lnSpc>
                <a:spcPct val="80000"/>
              </a:lnSpc>
            </a:pPr>
            <a:r>
              <a:rPr lang="es-ES" sz="2400" b="1" dirty="0" smtClean="0">
                <a:solidFill>
                  <a:schemeClr val="folHlink"/>
                </a:solidFill>
              </a:rPr>
              <a:t>Lixiviación en lechos fijos</a:t>
            </a:r>
            <a:r>
              <a:rPr lang="es-ES" sz="2000" dirty="0" smtClean="0"/>
              <a:t>: pilas</a:t>
            </a:r>
          </a:p>
          <a:p>
            <a:pPr algn="just" eaLnBrk="1" hangingPunct="1">
              <a:lnSpc>
                <a:spcPct val="80000"/>
              </a:lnSpc>
              <a:buFont typeface="Wingdings" pitchFamily="2" charset="2"/>
              <a:buNone/>
            </a:pPr>
            <a:endParaRPr lang="es-ES" sz="2000" dirty="0" smtClean="0"/>
          </a:p>
          <a:p>
            <a:pPr algn="just" eaLnBrk="1" hangingPunct="1">
              <a:lnSpc>
                <a:spcPct val="80000"/>
              </a:lnSpc>
            </a:pPr>
            <a:r>
              <a:rPr lang="es-ES" sz="2400" b="1" dirty="0" smtClean="0">
                <a:solidFill>
                  <a:schemeClr val="folHlink"/>
                </a:solidFill>
              </a:rPr>
              <a:t>Lixiviación con lechos móviles</a:t>
            </a:r>
            <a:endParaRPr lang="es-ES" sz="2000" dirty="0" smtClean="0"/>
          </a:p>
          <a:p>
            <a:pPr algn="just" eaLnBrk="1" hangingPunct="1">
              <a:lnSpc>
                <a:spcPct val="80000"/>
              </a:lnSpc>
              <a:buFont typeface="Wingdings" pitchFamily="2" charset="2"/>
              <a:buNone/>
            </a:pPr>
            <a:endParaRPr lang="es-ES" sz="2000" dirty="0" smtClean="0"/>
          </a:p>
          <a:p>
            <a:pPr algn="just" eaLnBrk="1" hangingPunct="1">
              <a:lnSpc>
                <a:spcPct val="80000"/>
              </a:lnSpc>
            </a:pPr>
            <a:r>
              <a:rPr lang="es-ES" sz="2400" b="1" dirty="0" smtClean="0">
                <a:solidFill>
                  <a:schemeClr val="folHlink"/>
                </a:solidFill>
              </a:rPr>
              <a:t>Lixiviación agitada del sólido</a:t>
            </a:r>
            <a:r>
              <a:rPr lang="es-ES" sz="2000" dirty="0" smtClean="0">
                <a:solidFill>
                  <a:schemeClr val="folHlink"/>
                </a:solidFill>
              </a:rPr>
              <a:t>: </a:t>
            </a:r>
            <a:r>
              <a:rPr lang="es-ES" sz="2000" dirty="0" smtClean="0"/>
              <a:t>Cuando el sólido se puede moler hasta cerca de 200 mallas (0.074 mm), es posible mantenerlo en suspensión aplicándole agitación, y lograr una lixiviación continua a contracorriente, colocando varios agitadores en serie con tanques de sedimentación o </a:t>
            </a:r>
            <a:r>
              <a:rPr lang="es-ES" sz="2000" dirty="0" err="1" smtClean="0"/>
              <a:t>espesadores</a:t>
            </a:r>
            <a:r>
              <a:rPr lang="es-ES" sz="2000" dirty="0" smtClean="0"/>
              <a:t> entre cada agitador.</a:t>
            </a:r>
            <a:endParaRPr lang="es-ES" sz="2000" i="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2288" y="441572"/>
            <a:ext cx="7053534" cy="6186309"/>
          </a:xfrm>
          <a:prstGeom prst="rect">
            <a:avLst/>
          </a:prstGeom>
          <a:noFill/>
        </p:spPr>
        <p:txBody>
          <a:bodyPr wrap="none" rtlCol="0">
            <a:spAutoFit/>
          </a:bodyPr>
          <a:lstStyle/>
          <a:p>
            <a:r>
              <a:rPr lang="es-ES" sz="3200" b="1" dirty="0" smtClean="0">
                <a:solidFill>
                  <a:srgbClr val="FF0000"/>
                </a:solidFill>
              </a:rPr>
              <a:t>TIPOS DE LIXIVIACIONES</a:t>
            </a:r>
          </a:p>
          <a:p>
            <a:endParaRPr lang="es-ES" dirty="0"/>
          </a:p>
          <a:p>
            <a:r>
              <a:rPr lang="es-ES" sz="2800" dirty="0" smtClean="0">
                <a:solidFill>
                  <a:schemeClr val="accent1"/>
                </a:solidFill>
              </a:rPr>
              <a:t>Agua</a:t>
            </a:r>
            <a:r>
              <a:rPr lang="es-ES" dirty="0" smtClean="0"/>
              <a:t>-------sulfatos y cloruros</a:t>
            </a:r>
          </a:p>
          <a:p>
            <a:endParaRPr lang="es-ES" dirty="0"/>
          </a:p>
          <a:p>
            <a:r>
              <a:rPr lang="es-ES" sz="2400" dirty="0" smtClean="0">
                <a:solidFill>
                  <a:schemeClr val="accent1"/>
                </a:solidFill>
              </a:rPr>
              <a:t>Acido</a:t>
            </a:r>
            <a:r>
              <a:rPr lang="es-ES" sz="2400" dirty="0" smtClean="0"/>
              <a:t>-</a:t>
            </a:r>
            <a:r>
              <a:rPr lang="es-ES" dirty="0" smtClean="0"/>
              <a:t>-----</a:t>
            </a:r>
            <a:r>
              <a:rPr lang="es-ES" dirty="0" smtClean="0">
                <a:solidFill>
                  <a:srgbClr val="C00000"/>
                </a:solidFill>
              </a:rPr>
              <a:t>H</a:t>
            </a:r>
            <a:r>
              <a:rPr lang="es-ES" sz="1400" dirty="0" smtClean="0">
                <a:solidFill>
                  <a:srgbClr val="C00000"/>
                </a:solidFill>
              </a:rPr>
              <a:t>2</a:t>
            </a:r>
            <a:r>
              <a:rPr lang="es-ES" dirty="0" smtClean="0">
                <a:solidFill>
                  <a:srgbClr val="C00000"/>
                </a:solidFill>
              </a:rPr>
              <a:t>SO</a:t>
            </a:r>
            <a:r>
              <a:rPr lang="es-ES" sz="1600" dirty="0">
                <a:solidFill>
                  <a:srgbClr val="C00000"/>
                </a:solidFill>
              </a:rPr>
              <a:t>4</a:t>
            </a:r>
            <a:r>
              <a:rPr lang="es-ES" dirty="0" smtClean="0"/>
              <a:t>---óxidos UO</a:t>
            </a:r>
            <a:r>
              <a:rPr lang="es-ES" sz="1400" dirty="0" smtClean="0"/>
              <a:t>2</a:t>
            </a:r>
            <a:r>
              <a:rPr lang="es-ES" dirty="0" smtClean="0"/>
              <a:t>, </a:t>
            </a:r>
            <a:r>
              <a:rPr lang="es-ES" dirty="0" err="1" smtClean="0"/>
              <a:t>CuO</a:t>
            </a:r>
            <a:r>
              <a:rPr lang="es-ES" dirty="0" smtClean="0"/>
              <a:t>, </a:t>
            </a:r>
            <a:r>
              <a:rPr lang="es-ES" dirty="0" err="1" smtClean="0"/>
              <a:t>ZnO</a:t>
            </a:r>
            <a:r>
              <a:rPr lang="es-ES" dirty="0" smtClean="0"/>
              <a:t>, Fe</a:t>
            </a:r>
            <a:r>
              <a:rPr lang="es-ES" sz="1400" dirty="0" smtClean="0"/>
              <a:t>2</a:t>
            </a:r>
            <a:r>
              <a:rPr lang="es-ES" dirty="0" smtClean="0"/>
              <a:t>O</a:t>
            </a:r>
            <a:r>
              <a:rPr lang="es-ES" sz="1400" dirty="0" smtClean="0"/>
              <a:t>3</a:t>
            </a:r>
          </a:p>
          <a:p>
            <a:r>
              <a:rPr lang="es-ES" dirty="0"/>
              <a:t> </a:t>
            </a:r>
            <a:r>
              <a:rPr lang="es-ES" dirty="0" smtClean="0"/>
              <a:t>                   </a:t>
            </a:r>
            <a:r>
              <a:rPr lang="es-ES" dirty="0" err="1" smtClean="0">
                <a:solidFill>
                  <a:srgbClr val="C00000"/>
                </a:solidFill>
              </a:rPr>
              <a:t>HCl</a:t>
            </a:r>
            <a:r>
              <a:rPr lang="es-ES" dirty="0" smtClean="0">
                <a:solidFill>
                  <a:srgbClr val="C00000"/>
                </a:solidFill>
              </a:rPr>
              <a:t>-</a:t>
            </a:r>
            <a:r>
              <a:rPr lang="es-ES" dirty="0" smtClean="0"/>
              <a:t>-----Uranio, residuos de pirita, Cu, </a:t>
            </a:r>
            <a:r>
              <a:rPr lang="es-ES" dirty="0" err="1" smtClean="0"/>
              <a:t>Ni,Zn</a:t>
            </a:r>
            <a:r>
              <a:rPr lang="es-ES" dirty="0" smtClean="0"/>
              <a:t>, Co, Pb</a:t>
            </a:r>
          </a:p>
          <a:p>
            <a:r>
              <a:rPr lang="es-ES" dirty="0"/>
              <a:t>	 </a:t>
            </a:r>
            <a:r>
              <a:rPr lang="es-ES" dirty="0" smtClean="0"/>
              <a:t>                minerales de Sn y Bi</a:t>
            </a:r>
          </a:p>
          <a:p>
            <a:endParaRPr lang="es-ES" dirty="0" smtClean="0"/>
          </a:p>
          <a:p>
            <a:r>
              <a:rPr lang="es-ES" sz="2400" dirty="0" smtClean="0">
                <a:solidFill>
                  <a:schemeClr val="accent1"/>
                </a:solidFill>
              </a:rPr>
              <a:t>Alcalina</a:t>
            </a:r>
            <a:r>
              <a:rPr lang="es-ES" dirty="0" smtClean="0"/>
              <a:t>--------Al, W, V, Ti, Ta, Nb</a:t>
            </a:r>
          </a:p>
          <a:p>
            <a:endParaRPr lang="es-ES" dirty="0"/>
          </a:p>
          <a:p>
            <a:r>
              <a:rPr lang="es-ES" sz="2400" dirty="0" err="1" smtClean="0">
                <a:solidFill>
                  <a:schemeClr val="accent1"/>
                </a:solidFill>
              </a:rPr>
              <a:t>Complejante</a:t>
            </a:r>
            <a:r>
              <a:rPr lang="es-ES" sz="2400" dirty="0" smtClean="0">
                <a:solidFill>
                  <a:schemeClr val="accent1"/>
                </a:solidFill>
              </a:rPr>
              <a:t>-</a:t>
            </a:r>
            <a:r>
              <a:rPr lang="es-ES" dirty="0" smtClean="0"/>
              <a:t>-----       </a:t>
            </a:r>
            <a:r>
              <a:rPr lang="es-ES" dirty="0" smtClean="0">
                <a:solidFill>
                  <a:srgbClr val="C00000"/>
                </a:solidFill>
              </a:rPr>
              <a:t>NH3</a:t>
            </a:r>
            <a:r>
              <a:rPr lang="es-ES" dirty="0" smtClean="0"/>
              <a:t>:Cu, Ni, Zn, Co</a:t>
            </a:r>
          </a:p>
          <a:p>
            <a:r>
              <a:rPr lang="es-ES" dirty="0"/>
              <a:t>	</a:t>
            </a:r>
            <a:r>
              <a:rPr lang="es-ES" dirty="0" smtClean="0"/>
              <a:t>	 	</a:t>
            </a:r>
            <a:r>
              <a:rPr lang="es-ES" dirty="0" smtClean="0">
                <a:solidFill>
                  <a:srgbClr val="C00000"/>
                </a:solidFill>
              </a:rPr>
              <a:t>CO3</a:t>
            </a:r>
            <a:r>
              <a:rPr lang="es-ES" dirty="0" smtClean="0"/>
              <a:t>:U, Th-</a:t>
            </a:r>
          </a:p>
          <a:p>
            <a:r>
              <a:rPr lang="es-ES" dirty="0"/>
              <a:t>	</a:t>
            </a:r>
            <a:r>
              <a:rPr lang="es-ES" dirty="0" smtClean="0"/>
              <a:t>		</a:t>
            </a:r>
            <a:r>
              <a:rPr lang="es-ES" dirty="0" err="1" smtClean="0">
                <a:solidFill>
                  <a:srgbClr val="C00000"/>
                </a:solidFill>
              </a:rPr>
              <a:t>NaCN</a:t>
            </a:r>
            <a:r>
              <a:rPr lang="es-ES" dirty="0" err="1" smtClean="0"/>
              <a:t>:Au</a:t>
            </a:r>
            <a:r>
              <a:rPr lang="es-ES" dirty="0" smtClean="0"/>
              <a:t>, Ag</a:t>
            </a:r>
          </a:p>
          <a:p>
            <a:r>
              <a:rPr lang="es-ES" dirty="0"/>
              <a:t>	</a:t>
            </a:r>
            <a:r>
              <a:rPr lang="es-ES" dirty="0" smtClean="0"/>
              <a:t>		</a:t>
            </a:r>
            <a:r>
              <a:rPr lang="es-ES" dirty="0" err="1" smtClean="0">
                <a:solidFill>
                  <a:srgbClr val="C00000"/>
                </a:solidFill>
              </a:rPr>
              <a:t>Tiurea</a:t>
            </a:r>
            <a:r>
              <a:rPr lang="es-ES" dirty="0" err="1" smtClean="0"/>
              <a:t>:Au</a:t>
            </a:r>
            <a:endParaRPr lang="es-ES" dirty="0" smtClean="0"/>
          </a:p>
          <a:p>
            <a:endParaRPr lang="es-ES" dirty="0"/>
          </a:p>
          <a:p>
            <a:r>
              <a:rPr lang="es-ES" sz="2400" dirty="0" smtClean="0">
                <a:solidFill>
                  <a:schemeClr val="accent1"/>
                </a:solidFill>
              </a:rPr>
              <a:t>Oxidante--------</a:t>
            </a:r>
            <a:r>
              <a:rPr lang="es-ES" dirty="0" smtClean="0"/>
              <a:t>Oxígeno, Fe</a:t>
            </a:r>
            <a:r>
              <a:rPr lang="es-ES" baseline="30000" dirty="0" smtClean="0"/>
              <a:t>3+</a:t>
            </a:r>
          </a:p>
          <a:p>
            <a:endParaRPr lang="es-ES" dirty="0"/>
          </a:p>
          <a:p>
            <a:r>
              <a:rPr lang="es-ES" sz="2400" dirty="0" smtClean="0">
                <a:solidFill>
                  <a:schemeClr val="accent1"/>
                </a:solidFill>
              </a:rPr>
              <a:t>Bacterias-</a:t>
            </a:r>
            <a:r>
              <a:rPr lang="es-ES" dirty="0" smtClean="0"/>
              <a:t>---	</a:t>
            </a:r>
            <a:r>
              <a:rPr lang="es-ES" dirty="0" err="1" smtClean="0"/>
              <a:t>thiobacillus</a:t>
            </a:r>
            <a:r>
              <a:rPr lang="es-ES" dirty="0" smtClean="0"/>
              <a:t> </a:t>
            </a:r>
            <a:r>
              <a:rPr lang="es-ES" dirty="0" err="1" smtClean="0"/>
              <a:t>thioxidans</a:t>
            </a:r>
            <a:r>
              <a:rPr lang="es-ES" dirty="0" smtClean="0"/>
              <a:t>:   S, SO</a:t>
            </a:r>
            <a:r>
              <a:rPr lang="es-ES" baseline="-25000" dirty="0" smtClean="0"/>
              <a:t>2</a:t>
            </a:r>
            <a:r>
              <a:rPr lang="es-ES" dirty="0" smtClean="0"/>
              <a:t>, S</a:t>
            </a:r>
            <a:r>
              <a:rPr lang="es-ES" baseline="30000" dirty="0" smtClean="0"/>
              <a:t>2-</a:t>
            </a:r>
            <a:r>
              <a:rPr lang="es-ES" dirty="0" smtClean="0"/>
              <a:t>,</a:t>
            </a:r>
          </a:p>
          <a:p>
            <a:r>
              <a:rPr lang="es-ES" dirty="0"/>
              <a:t>	 </a:t>
            </a:r>
            <a:r>
              <a:rPr lang="es-ES" dirty="0" smtClean="0"/>
              <a:t>     		</a:t>
            </a:r>
            <a:r>
              <a:rPr lang="es-ES" dirty="0" err="1" smtClean="0"/>
              <a:t>thiobacillus</a:t>
            </a:r>
            <a:r>
              <a:rPr lang="es-ES" dirty="0" smtClean="0"/>
              <a:t> </a:t>
            </a:r>
            <a:r>
              <a:rPr lang="es-ES" dirty="0" err="1" smtClean="0"/>
              <a:t>ferroxidans</a:t>
            </a:r>
            <a:r>
              <a:rPr lang="es-ES" dirty="0" smtClean="0"/>
              <a:t> : sulfuros, Fe</a:t>
            </a:r>
            <a:r>
              <a:rPr lang="es-ES" baseline="30000" dirty="0" smtClean="0"/>
              <a:t>3+ </a:t>
            </a:r>
            <a:endParaRPr lang="es-ES" baseline="30000" dirty="0"/>
          </a:p>
        </p:txBody>
      </p:sp>
      <p:sp>
        <p:nvSpPr>
          <p:cNvPr id="4" name="3 Marcador de pie de página"/>
          <p:cNvSpPr>
            <a:spLocks noGrp="1"/>
          </p:cNvSpPr>
          <p:nvPr>
            <p:ph type="ftr" sz="quarter" idx="11"/>
          </p:nvPr>
        </p:nvSpPr>
        <p:spPr>
          <a:xfrm>
            <a:off x="214282" y="6357958"/>
            <a:ext cx="3352801" cy="365125"/>
          </a:xfrm>
        </p:spPr>
        <p:txBody>
          <a:bodyPr/>
          <a:lstStyle/>
          <a:p>
            <a:r>
              <a:rPr lang="es-ES" sz="1600" dirty="0" smtClean="0"/>
              <a:t>Máster de Materiales 2013</a:t>
            </a:r>
            <a:endParaRPr lang="es-ES" sz="1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11551"/>
            <a:ext cx="4217615" cy="18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284984"/>
            <a:ext cx="352085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Flecha derecha"/>
          <p:cNvSpPr/>
          <p:nvPr/>
        </p:nvSpPr>
        <p:spPr>
          <a:xfrm>
            <a:off x="1071538" y="1428736"/>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derecha"/>
          <p:cNvSpPr/>
          <p:nvPr/>
        </p:nvSpPr>
        <p:spPr>
          <a:xfrm>
            <a:off x="1000100" y="2071678"/>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a:off x="1428728" y="3286124"/>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derecha"/>
          <p:cNvSpPr/>
          <p:nvPr/>
        </p:nvSpPr>
        <p:spPr>
          <a:xfrm>
            <a:off x="2143108" y="3929066"/>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p:cNvSpPr/>
          <p:nvPr/>
        </p:nvSpPr>
        <p:spPr>
          <a:xfrm>
            <a:off x="1571604" y="5357826"/>
            <a:ext cx="85725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erecha"/>
          <p:cNvSpPr/>
          <p:nvPr/>
        </p:nvSpPr>
        <p:spPr>
          <a:xfrm>
            <a:off x="1500166" y="6000768"/>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28012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650" y="404664"/>
            <a:ext cx="846705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a:xfrm>
            <a:off x="372371" y="6309320"/>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2870624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4" name="3 Rectángulo"/>
          <p:cNvSpPr/>
          <p:nvPr/>
        </p:nvSpPr>
        <p:spPr>
          <a:xfrm>
            <a:off x="689398" y="244925"/>
            <a:ext cx="4401590" cy="523220"/>
          </a:xfrm>
          <a:prstGeom prst="rect">
            <a:avLst/>
          </a:prstGeom>
        </p:spPr>
        <p:txBody>
          <a:bodyPr wrap="none">
            <a:spAutoFit/>
          </a:bodyPr>
          <a:lstStyle/>
          <a:p>
            <a:r>
              <a:rPr lang="es-ES" sz="2800" b="1" dirty="0" smtClean="0">
                <a:solidFill>
                  <a:srgbClr val="0070C0"/>
                </a:solidFill>
                <a:effectLst>
                  <a:outerShdw blurRad="38100" dist="38100" dir="2700000" algn="tl">
                    <a:srgbClr val="000000">
                      <a:alpha val="43137"/>
                    </a:srgbClr>
                  </a:outerShdw>
                </a:effectLst>
              </a:rPr>
              <a:t>MÉTODOS DE LIXIVIACIÓN</a:t>
            </a:r>
            <a:endParaRPr lang="es-ES" sz="2800" b="1" dirty="0">
              <a:solidFill>
                <a:srgbClr val="0070C0"/>
              </a:solidFill>
              <a:effectLst>
                <a:outerShdw blurRad="38100" dist="38100" dir="2700000" algn="tl">
                  <a:srgbClr val="000000">
                    <a:alpha val="43137"/>
                  </a:srgbClr>
                </a:outerShdw>
              </a:effectLst>
            </a:endParaRPr>
          </a:p>
        </p:txBody>
      </p:sp>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066" y="3357562"/>
            <a:ext cx="3910269" cy="260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500034" y="1142984"/>
            <a:ext cx="5904656" cy="369332"/>
          </a:xfrm>
          <a:prstGeom prst="rect">
            <a:avLst/>
          </a:prstGeom>
        </p:spPr>
        <p:txBody>
          <a:bodyPr wrap="square">
            <a:spAutoFit/>
          </a:bodyPr>
          <a:lstStyle/>
          <a:p>
            <a:r>
              <a:rPr lang="es-ES" dirty="0" smtClean="0"/>
              <a:t>1.- Características </a:t>
            </a:r>
            <a:r>
              <a:rPr lang="es-ES" dirty="0"/>
              <a:t>físicas y químicas de la mena</a:t>
            </a:r>
          </a:p>
        </p:txBody>
      </p:sp>
      <p:sp>
        <p:nvSpPr>
          <p:cNvPr id="7" name="6 Rectángulo"/>
          <p:cNvSpPr/>
          <p:nvPr/>
        </p:nvSpPr>
        <p:spPr>
          <a:xfrm>
            <a:off x="1403648" y="1569376"/>
            <a:ext cx="4572000" cy="861774"/>
          </a:xfrm>
          <a:prstGeom prst="rect">
            <a:avLst/>
          </a:prstGeom>
        </p:spPr>
        <p:txBody>
          <a:bodyPr>
            <a:spAutoFit/>
          </a:bodyPr>
          <a:lstStyle/>
          <a:p>
            <a:r>
              <a:rPr lang="es-ES" dirty="0" smtClean="0"/>
              <a:t>2.-Caracterización </a:t>
            </a:r>
            <a:r>
              <a:rPr lang="es-ES" dirty="0"/>
              <a:t>mineralógica</a:t>
            </a:r>
            <a:r>
              <a:rPr lang="es-ES" dirty="0" smtClean="0"/>
              <a:t>.</a:t>
            </a:r>
          </a:p>
          <a:p>
            <a:endParaRPr lang="es-ES" sz="1200" dirty="0"/>
          </a:p>
          <a:p>
            <a:r>
              <a:rPr lang="es-ES" dirty="0" smtClean="0"/>
              <a:t>	3.-Ley </a:t>
            </a:r>
            <a:r>
              <a:rPr lang="es-ES" dirty="0"/>
              <a:t>de la mena.</a:t>
            </a:r>
          </a:p>
        </p:txBody>
      </p:sp>
      <p:sp>
        <p:nvSpPr>
          <p:cNvPr id="8" name="7 Rectángulo"/>
          <p:cNvSpPr/>
          <p:nvPr/>
        </p:nvSpPr>
        <p:spPr>
          <a:xfrm>
            <a:off x="539552" y="2381057"/>
            <a:ext cx="6800803" cy="4247317"/>
          </a:xfrm>
          <a:prstGeom prst="rect">
            <a:avLst/>
          </a:prstGeom>
        </p:spPr>
        <p:txBody>
          <a:bodyPr wrap="square">
            <a:spAutoFit/>
          </a:bodyPr>
          <a:lstStyle/>
          <a:p>
            <a:r>
              <a:rPr lang="es-ES" dirty="0" smtClean="0"/>
              <a:t>4.-Solubilidad </a:t>
            </a:r>
            <a:r>
              <a:rPr lang="es-ES" dirty="0"/>
              <a:t>del metal útil en la fase acuosa.</a:t>
            </a:r>
          </a:p>
          <a:p>
            <a:endParaRPr lang="es-ES" dirty="0"/>
          </a:p>
          <a:p>
            <a:r>
              <a:rPr lang="es-ES" dirty="0" smtClean="0"/>
              <a:t>	5.-La </a:t>
            </a:r>
            <a:r>
              <a:rPr lang="es-ES" dirty="0"/>
              <a:t>cinética de disolución.</a:t>
            </a:r>
          </a:p>
          <a:p>
            <a:endParaRPr lang="es-ES" dirty="0"/>
          </a:p>
          <a:p>
            <a:r>
              <a:rPr lang="es-ES" dirty="0" smtClean="0"/>
              <a:t>	        6.-Magnitud </a:t>
            </a:r>
            <a:r>
              <a:rPr lang="es-ES" dirty="0"/>
              <a:t>de tratamiento.</a:t>
            </a:r>
          </a:p>
          <a:p>
            <a:endParaRPr lang="es-ES" dirty="0"/>
          </a:p>
          <a:p>
            <a:r>
              <a:rPr lang="es-ES" dirty="0" smtClean="0"/>
              <a:t>7.-Facilidad </a:t>
            </a:r>
            <a:r>
              <a:rPr lang="es-ES" dirty="0"/>
              <a:t>de operación.</a:t>
            </a:r>
          </a:p>
          <a:p>
            <a:endParaRPr lang="es-ES" dirty="0"/>
          </a:p>
          <a:p>
            <a:r>
              <a:rPr lang="es-ES" dirty="0" smtClean="0"/>
              <a:t>	8.-Reservas </a:t>
            </a:r>
            <a:r>
              <a:rPr lang="es-ES" dirty="0"/>
              <a:t>de mineral.</a:t>
            </a:r>
          </a:p>
          <a:p>
            <a:endParaRPr lang="es-ES" dirty="0"/>
          </a:p>
          <a:p>
            <a:r>
              <a:rPr lang="es-ES" dirty="0" smtClean="0"/>
              <a:t>9.-Capacidad </a:t>
            </a:r>
            <a:r>
              <a:rPr lang="es-ES" dirty="0"/>
              <a:t>de procesamiento.</a:t>
            </a:r>
          </a:p>
          <a:p>
            <a:endParaRPr lang="es-ES" dirty="0"/>
          </a:p>
          <a:p>
            <a:r>
              <a:rPr lang="es-ES" dirty="0" smtClean="0"/>
              <a:t>	10.-Costo </a:t>
            </a:r>
            <a:r>
              <a:rPr lang="es-ES" dirty="0"/>
              <a:t>de operación y capital.</a:t>
            </a:r>
          </a:p>
          <a:p>
            <a:endParaRPr lang="es-ES" dirty="0"/>
          </a:p>
          <a:p>
            <a:r>
              <a:rPr lang="es-ES" dirty="0" smtClean="0"/>
              <a:t>		11.-Rentabilidad</a:t>
            </a:r>
            <a:endParaRPr lang="es-ES" dirty="0"/>
          </a:p>
        </p:txBody>
      </p:sp>
      <p:pic>
        <p:nvPicPr>
          <p:cNvPr id="60419" name="Picture 3"/>
          <p:cNvPicPr>
            <a:picLocks noChangeAspect="1" noChangeArrowheads="1"/>
          </p:cNvPicPr>
          <p:nvPr/>
        </p:nvPicPr>
        <p:blipFill>
          <a:blip r:embed="rId3"/>
          <a:srcRect/>
          <a:stretch>
            <a:fillRect/>
          </a:stretch>
        </p:blipFill>
        <p:spPr bwMode="auto">
          <a:xfrm>
            <a:off x="5572132" y="500042"/>
            <a:ext cx="3293849" cy="2143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graphicFrame>
        <p:nvGraphicFramePr>
          <p:cNvPr id="4" name="3 Tabla"/>
          <p:cNvGraphicFramePr>
            <a:graphicFrameLocks noGrp="1"/>
          </p:cNvGraphicFramePr>
          <p:nvPr>
            <p:extLst>
              <p:ext uri="{D42A27DB-BD31-4B8C-83A1-F6EECF244321}">
                <p14:modId xmlns:p14="http://schemas.microsoft.com/office/powerpoint/2010/main" val="2144224102"/>
              </p:ext>
            </p:extLst>
          </p:nvPr>
        </p:nvGraphicFramePr>
        <p:xfrm>
          <a:off x="179388" y="188913"/>
          <a:ext cx="8785225" cy="6194426"/>
        </p:xfrm>
        <a:graphic>
          <a:graphicData uri="http://schemas.openxmlformats.org/drawingml/2006/table">
            <a:tbl>
              <a:tblPr/>
              <a:tblGrid>
                <a:gridCol w="2471737"/>
                <a:gridCol w="1577975"/>
                <a:gridCol w="1579563"/>
                <a:gridCol w="1576387"/>
                <a:gridCol w="1579563"/>
              </a:tblGrid>
              <a:tr h="476250">
                <a:tc gridSpan="5">
                  <a:txBody>
                    <a:bodyPr/>
                    <a:lstStyle/>
                    <a:p>
                      <a:pPr marL="0" marR="0" lvl="0" indent="0" algn="l" defTabSz="914400" rtl="0" eaLnBrk="1" fontAlgn="base" latinLnBrk="0" hangingPunct="1">
                        <a:lnSpc>
                          <a:spcPts val="1000"/>
                        </a:lnSpc>
                        <a:spcBef>
                          <a:spcPts val="38"/>
                        </a:spcBef>
                        <a:spcAft>
                          <a:spcPct val="0"/>
                        </a:spcAft>
                        <a:buClrTx/>
                        <a:buSzTx/>
                        <a:buFontTx/>
                        <a:buNone/>
                        <a:tabLst/>
                      </a:pPr>
                      <a:r>
                        <a:rPr kumimoji="0" lang="es-CL" sz="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9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s-CL" sz="1800" b="1" i="1" u="none" strike="noStrike" cap="none" normalizeH="0" baseline="0" dirty="0" smtClean="0">
                          <a:ln>
                            <a:noFill/>
                          </a:ln>
                          <a:solidFill>
                            <a:schemeClr val="tx1"/>
                          </a:solidFill>
                          <a:effectLst/>
                          <a:latin typeface="Arial" charset="0"/>
                          <a:cs typeface="Times New Roman" pitchFamily="18" charset="0"/>
                        </a:rPr>
                        <a:t>Resumen de diferentes técnicas de lixiviación de minerales</a:t>
                      </a:r>
                      <a:endParaRPr kumimoji="0" lang="en-US" sz="18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6250">
                <a:tc>
                  <a:txBody>
                    <a:bodyPr/>
                    <a:lstStyle/>
                    <a:p>
                      <a:pPr marL="76200" marR="0" lvl="0" indent="-36513" algn="l" defTabSz="914400" rtl="0" eaLnBrk="1" fontAlgn="base" latinLnBrk="0" hangingPunct="1">
                        <a:lnSpc>
                          <a:spcPct val="101000"/>
                        </a:lnSpc>
                        <a:spcBef>
                          <a:spcPts val="475"/>
                        </a:spcBef>
                        <a:spcAft>
                          <a:spcPct val="0"/>
                        </a:spcAft>
                        <a:buClrTx/>
                        <a:buSzTx/>
                        <a:buFontTx/>
                        <a:buNone/>
                        <a:tabLst/>
                      </a:pPr>
                      <a:r>
                        <a:rPr kumimoji="0" lang="es-CL" sz="1400" b="1" i="0" u="none" strike="noStrike" cap="none" normalizeH="0" baseline="0" dirty="0" smtClean="0">
                          <a:ln>
                            <a:noFill/>
                          </a:ln>
                          <a:solidFill>
                            <a:schemeClr val="tx1"/>
                          </a:solidFill>
                          <a:effectLst/>
                          <a:latin typeface="Arial" charset="0"/>
                          <a:cs typeface="Times New Roman" pitchFamily="18" charset="0"/>
                        </a:rPr>
                        <a:t>Rangos de Aplicación y resultados</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1" fontAlgn="base" latinLnBrk="0" hangingPunct="1">
                        <a:lnSpc>
                          <a:spcPts val="1000"/>
                        </a:lnSpc>
                        <a:spcBef>
                          <a:spcPts val="88"/>
                        </a:spcBef>
                        <a:spcAft>
                          <a:spcPct val="0"/>
                        </a:spcAft>
                        <a:buClrTx/>
                        <a:buSzTx/>
                        <a:buFontTx/>
                        <a:buNone/>
                        <a:tabLst/>
                      </a:pPr>
                      <a:r>
                        <a:rPr kumimoji="0" lang="es-CL"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charset="0"/>
                          <a:cs typeface="Times New Roman" pitchFamily="18" charset="0"/>
                        </a:rPr>
                        <a:t>Métodos</a:t>
                      </a:r>
                      <a:r>
                        <a:rPr kumimoji="0" lang="en-US" sz="1400" b="1" i="0" u="none" strike="noStrike" cap="none" normalizeH="0" baseline="0" dirty="0" smtClean="0">
                          <a:ln>
                            <a:noFill/>
                          </a:ln>
                          <a:solidFill>
                            <a:schemeClr val="tx1"/>
                          </a:solidFill>
                          <a:effectLst/>
                          <a:latin typeface="Arial" charset="0"/>
                          <a:cs typeface="Times New Roman" pitchFamily="18" charset="0"/>
                        </a:rPr>
                        <a:t> de </a:t>
                      </a:r>
                      <a:r>
                        <a:rPr kumimoji="0" lang="en-US" sz="1400" b="1" i="0" u="none" strike="noStrike" cap="none" normalizeH="0" baseline="0" dirty="0" err="1" smtClean="0">
                          <a:ln>
                            <a:noFill/>
                          </a:ln>
                          <a:solidFill>
                            <a:schemeClr val="tx1"/>
                          </a:solidFill>
                          <a:effectLst/>
                          <a:latin typeface="Arial" charset="0"/>
                          <a:cs typeface="Times New Roman" pitchFamily="18" charset="0"/>
                        </a:rPr>
                        <a:t>Lixiviación</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238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pitchFamily="18" charset="0"/>
                        </a:rPr>
                        <a:t>In situ</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pitchFamily="18" charset="0"/>
                        </a:rPr>
                        <a:t>En </a:t>
                      </a:r>
                      <a:r>
                        <a:rPr kumimoji="0" lang="en-US" sz="1400" b="1" i="0" u="none" strike="noStrike" cap="none" normalizeH="0" baseline="0" dirty="0" err="1" smtClean="0">
                          <a:ln>
                            <a:noFill/>
                          </a:ln>
                          <a:solidFill>
                            <a:schemeClr val="tx1"/>
                          </a:solidFill>
                          <a:effectLst/>
                          <a:latin typeface="Arial" charset="0"/>
                          <a:cs typeface="Times New Roman" pitchFamily="18" charset="0"/>
                        </a:rPr>
                        <a:t>Pilas</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charset="0"/>
                          <a:cs typeface="Times New Roman" pitchFamily="18" charset="0"/>
                        </a:rPr>
                        <a:t>Percolación</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charset="0"/>
                          <a:cs typeface="Times New Roman" pitchFamily="18" charset="0"/>
                        </a:rPr>
                        <a:t>Agitación</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428625">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Ley</a:t>
                      </a:r>
                      <a:r>
                        <a:rPr kumimoji="0" lang="en-US" sz="1000" b="0" i="0" u="none" strike="noStrike" cap="none" normalizeH="0" baseline="0" dirty="0" smtClean="0">
                          <a:ln>
                            <a:noFill/>
                          </a:ln>
                          <a:solidFill>
                            <a:schemeClr val="tx1"/>
                          </a:solidFill>
                          <a:effectLst/>
                          <a:latin typeface="Arial" charset="0"/>
                          <a:cs typeface="Times New Roman" pitchFamily="18" charset="0"/>
                        </a:rPr>
                        <a:t> del mineral</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Baja ley</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Baja-media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Times New Roman" pitchFamily="18" charset="0"/>
                        </a:rPr>
                        <a:t>Media-</a:t>
                      </a:r>
                      <a:r>
                        <a:rPr kumimoji="0" lang="en-US" sz="1000" b="0" i="0" u="none" strike="noStrike" cap="none" normalizeH="0" baseline="0" dirty="0" err="1" smtClean="0">
                          <a:ln>
                            <a:noFill/>
                          </a:ln>
                          <a:solidFill>
                            <a:schemeClr val="tx1"/>
                          </a:solidFill>
                          <a:effectLst/>
                          <a:latin typeface="Arial" charset="0"/>
                          <a:cs typeface="Times New Roman" pitchFamily="18" charset="0"/>
                        </a:rPr>
                        <a:t>alta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Alta ley</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30213">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Tonelaje</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grande</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Gran a mediano</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Amplio rango</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Amplio</a:t>
                      </a:r>
                      <a:r>
                        <a:rPr kumimoji="0" lang="en-US" sz="1000" b="0" i="0" u="none" strike="noStrike" cap="none" normalizeH="0" baseline="0" dirty="0" smtClean="0">
                          <a:ln>
                            <a:noFill/>
                          </a:ln>
                          <a:solidFill>
                            <a:schemeClr val="tx1"/>
                          </a:solidFill>
                          <a:effectLst/>
                          <a:latin typeface="Arial" charset="0"/>
                          <a:cs typeface="Times New Roman" pitchFamily="18" charset="0"/>
                        </a:rPr>
                        <a:t> </a:t>
                      </a:r>
                      <a:r>
                        <a:rPr kumimoji="0" lang="en-US" sz="1000" b="0" i="0" u="none" strike="noStrike" cap="none" normalizeH="0" baseline="0" dirty="0" err="1" smtClean="0">
                          <a:ln>
                            <a:noFill/>
                          </a:ln>
                          <a:solidFill>
                            <a:schemeClr val="tx1"/>
                          </a:solidFill>
                          <a:effectLst/>
                          <a:latin typeface="Arial" charset="0"/>
                          <a:cs typeface="Times New Roman" pitchFamily="18" charset="0"/>
                        </a:rPr>
                        <a:t>rango</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28625">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Inversión</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mínima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media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Media a alta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alta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28625">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Granulometría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Corrido</a:t>
                      </a:r>
                      <a:r>
                        <a:rPr kumimoji="0" lang="en-US" sz="1000" b="0" i="0" u="none" strike="noStrike" cap="none" normalizeH="0" baseline="0" dirty="0" smtClean="0">
                          <a:ln>
                            <a:noFill/>
                          </a:ln>
                          <a:solidFill>
                            <a:schemeClr val="tx1"/>
                          </a:solidFill>
                          <a:effectLst/>
                          <a:latin typeface="Arial" charset="0"/>
                          <a:cs typeface="Times New Roman" pitchFamily="18" charset="0"/>
                        </a:rPr>
                        <a:t> de mina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9688" marR="0" lvl="0" indent="0" algn="ctr" defTabSz="914400" rtl="0" eaLnBrk="1" fontAlgn="base" latinLnBrk="0" hangingPunct="1">
                        <a:lnSpc>
                          <a:spcPct val="102000"/>
                        </a:lnSpc>
                        <a:spcBef>
                          <a:spcPts val="4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Chancado grueso</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9688" marR="0" lvl="0" indent="0" algn="ctr" defTabSz="914400" rtl="0" eaLnBrk="1" fontAlgn="base" latinLnBrk="0" hangingPunct="1">
                        <a:lnSpc>
                          <a:spcPct val="102000"/>
                        </a:lnSpc>
                        <a:spcBef>
                          <a:spcPts val="4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Chancado medio</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8100" marR="0" lvl="0" indent="0" algn="ctr" defTabSz="914400" rtl="0" eaLnBrk="1" fontAlgn="base" latinLnBrk="0" hangingPunct="1">
                        <a:lnSpc>
                          <a:spcPct val="102000"/>
                        </a:lnSpc>
                        <a:spcBef>
                          <a:spcPts val="4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Molienda húmeda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30213">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Recuperaciones</a:t>
                      </a:r>
                      <a:r>
                        <a:rPr kumimoji="0" lang="en-US" sz="1000" b="0" i="0" u="none" strike="noStrike" cap="none" normalizeH="0" baseline="0" dirty="0" smtClean="0">
                          <a:ln>
                            <a:noFill/>
                          </a:ln>
                          <a:solidFill>
                            <a:schemeClr val="tx1"/>
                          </a:solidFill>
                          <a:effectLst/>
                          <a:latin typeface="Arial" charset="0"/>
                          <a:cs typeface="Times New Roman" pitchFamily="18" charset="0"/>
                        </a:rPr>
                        <a:t> </a:t>
                      </a:r>
                      <a:r>
                        <a:rPr kumimoji="0" lang="en-US" sz="1000" b="0" i="0" u="none" strike="noStrike" cap="none" normalizeH="0" baseline="0" dirty="0" err="1" smtClean="0">
                          <a:ln>
                            <a:noFill/>
                          </a:ln>
                          <a:solidFill>
                            <a:schemeClr val="tx1"/>
                          </a:solidFill>
                          <a:effectLst/>
                          <a:latin typeface="Arial" charset="0"/>
                          <a:cs typeface="Times New Roman" pitchFamily="18" charset="0"/>
                        </a:rPr>
                        <a:t>típicas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Times New Roman" pitchFamily="18" charset="0"/>
                        </a:rPr>
                        <a:t>40 a 50 %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50 a 70%</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70 a 80%</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Times New Roman" pitchFamily="18" charset="0"/>
                        </a:rPr>
                        <a:t>80 a 90 %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28625">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Tiempo de tratamiento</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Varios</a:t>
                      </a:r>
                      <a:r>
                        <a:rPr kumimoji="0" lang="en-US" sz="1000" b="0" i="0" u="none" strike="noStrike" cap="none" normalizeH="0" baseline="0" dirty="0" smtClean="0">
                          <a:ln>
                            <a:noFill/>
                          </a:ln>
                          <a:solidFill>
                            <a:schemeClr val="tx1"/>
                          </a:solidFill>
                          <a:effectLst/>
                          <a:latin typeface="Arial" charset="0"/>
                          <a:cs typeface="Times New Roman" pitchFamily="18" charset="0"/>
                        </a:rPr>
                        <a:t> </a:t>
                      </a:r>
                      <a:r>
                        <a:rPr kumimoji="0" lang="en-US" sz="1000" b="0" i="0" u="none" strike="noStrike" cap="none" normalizeH="0" baseline="0" dirty="0" err="1" smtClean="0">
                          <a:ln>
                            <a:noFill/>
                          </a:ln>
                          <a:solidFill>
                            <a:schemeClr val="tx1"/>
                          </a:solidFill>
                          <a:effectLst/>
                          <a:latin typeface="Arial" charset="0"/>
                          <a:cs typeface="Times New Roman" pitchFamily="18" charset="0"/>
                        </a:rPr>
                        <a:t>años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Varias semanas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Varios días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horas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430213">
                <a:tc>
                  <a:txBody>
                    <a:bodyPr/>
                    <a:lstStyle/>
                    <a:p>
                      <a:pPr marL="0" marR="0" lvl="0" indent="0" algn="ctr" defTabSz="914400" rtl="0" eaLnBrk="1" fontAlgn="base" latinLnBrk="0" hangingPunct="1">
                        <a:lnSpc>
                          <a:spcPts val="95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Calidad</a:t>
                      </a:r>
                      <a:r>
                        <a:rPr kumimoji="0" lang="en-US" sz="1000" b="0" i="0" u="none" strike="noStrike" cap="none" normalizeH="0" baseline="0" dirty="0" smtClean="0">
                          <a:ln>
                            <a:noFill/>
                          </a:ln>
                          <a:solidFill>
                            <a:schemeClr val="tx1"/>
                          </a:solidFill>
                          <a:effectLst/>
                          <a:latin typeface="Arial" charset="0"/>
                          <a:cs typeface="Times New Roman" pitchFamily="18" charset="0"/>
                        </a:rPr>
                        <a:t> de </a:t>
                      </a:r>
                      <a:r>
                        <a:rPr kumimoji="0" lang="en-US" sz="1000" b="0" i="0" u="none" strike="noStrike" cap="none" normalizeH="0" baseline="0" dirty="0" err="1" smtClean="0">
                          <a:ln>
                            <a:noFill/>
                          </a:ln>
                          <a:solidFill>
                            <a:schemeClr val="tx1"/>
                          </a:solidFill>
                          <a:effectLst/>
                          <a:latin typeface="Arial" charset="0"/>
                          <a:cs typeface="Times New Roman" pitchFamily="18" charset="0"/>
                        </a:rPr>
                        <a:t>soluciones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8100" marR="0" lvl="0" indent="0" algn="ctr" defTabSz="914400" rtl="0" eaLnBrk="1" fontAlgn="base" latinLnBrk="0" hangingPunct="1">
                        <a:lnSpc>
                          <a:spcPct val="115000"/>
                        </a:lnSpc>
                        <a:spcBef>
                          <a:spcPts val="413"/>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Diluidas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38100" marR="0" lvl="0" indent="0" algn="ctr" defTabSz="914400" rtl="0" eaLnBrk="1" fontAlgn="base" latinLnBrk="0" hangingPunct="1">
                        <a:lnSpc>
                          <a:spcPct val="11500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Times New Roman" pitchFamily="18" charset="0"/>
                        </a:rPr>
                        <a:t>(1-2 </a:t>
                      </a:r>
                      <a:r>
                        <a:rPr kumimoji="0" lang="en-US" sz="1000" b="0" i="0" u="none" strike="noStrike" cap="none" normalizeH="0" baseline="0" dirty="0" err="1" smtClean="0">
                          <a:ln>
                            <a:noFill/>
                          </a:ln>
                          <a:solidFill>
                            <a:schemeClr val="tx1"/>
                          </a:solidFill>
                          <a:effectLst/>
                          <a:latin typeface="Arial" charset="0"/>
                          <a:cs typeface="Times New Roman" pitchFamily="18" charset="0"/>
                        </a:rPr>
                        <a:t>gpl</a:t>
                      </a:r>
                      <a:r>
                        <a:rPr kumimoji="0" lang="en-US" sz="1000" b="0" i="0" u="none" strike="noStrike" cap="none" normalizeH="0" baseline="0" dirty="0" smtClean="0">
                          <a:ln>
                            <a:noFill/>
                          </a:ln>
                          <a:solidFill>
                            <a:schemeClr val="tx1"/>
                          </a:solidFill>
                          <a:effectLst/>
                          <a:latin typeface="Arial" charset="0"/>
                          <a:cs typeface="Times New Roman" pitchFamily="18" charset="0"/>
                        </a:rPr>
                        <a:t> Cu)</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9688" marR="0" lvl="0" indent="0" algn="ctr" defTabSz="914400" rtl="0" eaLnBrk="1" fontAlgn="base" latinLnBrk="0" hangingPunct="1">
                        <a:lnSpc>
                          <a:spcPct val="115000"/>
                        </a:lnSpc>
                        <a:spcBef>
                          <a:spcPts val="4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Diluidas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39688" marR="0" lvl="0" indent="0" algn="ctr" defTabSz="914400" rtl="0" eaLnBrk="1" fontAlgn="base" latinLnBrk="0" hangingPunct="1">
                        <a:lnSpc>
                          <a:spcPct val="11500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(1-6 gpl Cu)</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9688" marR="0" lvl="0" indent="0" algn="ctr" defTabSz="914400" rtl="0" eaLnBrk="1" fontAlgn="base" latinLnBrk="0" hangingPunct="1">
                        <a:lnSpc>
                          <a:spcPct val="115000"/>
                        </a:lnSpc>
                        <a:spcBef>
                          <a:spcPts val="4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Concentradas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39688" marR="0" lvl="0" indent="0" algn="ctr" defTabSz="914400" rtl="0" eaLnBrk="1" fontAlgn="base" latinLnBrk="0" hangingPunct="1">
                        <a:lnSpc>
                          <a:spcPct val="11500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(20-40 gpl Cu)</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c>
                  <a:txBody>
                    <a:bodyPr/>
                    <a:lstStyle/>
                    <a:p>
                      <a:pPr marL="38100" marR="0" lvl="0" indent="0" algn="ctr" defTabSz="914400" rtl="0" eaLnBrk="1" fontAlgn="base" latinLnBrk="0" hangingPunct="1">
                        <a:lnSpc>
                          <a:spcPct val="115000"/>
                        </a:lnSpc>
                        <a:spcBef>
                          <a:spcPts val="413"/>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Times New Roman" pitchFamily="18" charset="0"/>
                        </a:rPr>
                        <a:t>Medianas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38100" marR="0" lvl="0" indent="0" algn="ctr" defTabSz="914400" rtl="0" eaLnBrk="1" fontAlgn="base" latinLnBrk="0" hangingPunct="1">
                        <a:lnSpc>
                          <a:spcPct val="115000"/>
                        </a:lnSpc>
                        <a:spcBef>
                          <a:spcPts val="25"/>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Times New Roman" pitchFamily="18" charset="0"/>
                        </a:rPr>
                        <a:t>(5-15 </a:t>
                      </a:r>
                      <a:r>
                        <a:rPr kumimoji="0" lang="en-US" sz="1000" b="0" i="0" u="none" strike="noStrike" cap="none" normalizeH="0" baseline="0" dirty="0" err="1" smtClean="0">
                          <a:ln>
                            <a:noFill/>
                          </a:ln>
                          <a:solidFill>
                            <a:schemeClr val="tx1"/>
                          </a:solidFill>
                          <a:effectLst/>
                          <a:latin typeface="Arial" charset="0"/>
                          <a:cs typeface="Times New Roman" pitchFamily="18" charset="0"/>
                        </a:rPr>
                        <a:t>gpl</a:t>
                      </a:r>
                      <a:r>
                        <a:rPr kumimoji="0" lang="en-US" sz="1000" b="0" i="0" u="none" strike="noStrike" cap="none" normalizeH="0" baseline="0" dirty="0" smtClean="0">
                          <a:ln>
                            <a:noFill/>
                          </a:ln>
                          <a:solidFill>
                            <a:schemeClr val="tx1"/>
                          </a:solidFill>
                          <a:effectLst/>
                          <a:latin typeface="Arial" charset="0"/>
                          <a:cs typeface="Times New Roman" pitchFamily="18" charset="0"/>
                        </a:rPr>
                        <a:t> Cu)</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C0C0BF"/>
                      </a:solidFill>
                      <a:prstDash val="solid"/>
                      <a:round/>
                      <a:headEnd type="none" w="med" len="med"/>
                      <a:tailEnd type="none" w="med" len="med"/>
                    </a:lnB>
                    <a:lnTlToBr>
                      <a:noFill/>
                    </a:lnTlToBr>
                    <a:lnBlToTr>
                      <a:noFill/>
                    </a:lnBlToTr>
                    <a:solidFill>
                      <a:schemeClr val="bg1"/>
                    </a:solidFill>
                  </a:tcPr>
                </a:tc>
              </a:tr>
              <a:tr h="1812924">
                <a:tc>
                  <a:txBody>
                    <a:bodyPr/>
                    <a:lstStyle/>
                    <a:p>
                      <a:pPr marL="0" marR="0" lvl="0" indent="0" algn="ctr" defTabSz="914400" rtl="0" eaLnBrk="1" fontAlgn="base" latinLnBrk="0" hangingPunct="1">
                        <a:lnSpc>
                          <a:spcPts val="11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Problemas  principales  en su aplicación</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-recuperación incompleta,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ts val="1088"/>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a:t>
                      </a:r>
                      <a:r>
                        <a:rPr kumimoji="0" lang="es-CL" sz="1000" b="0" i="0" u="none" strike="noStrike" cap="none" normalizeH="0" baseline="0" dirty="0" err="1" smtClean="0">
                          <a:ln>
                            <a:noFill/>
                          </a:ln>
                          <a:solidFill>
                            <a:schemeClr val="tx1"/>
                          </a:solidFill>
                          <a:effectLst/>
                          <a:latin typeface="Arial" charset="0"/>
                          <a:cs typeface="Times New Roman" pitchFamily="18" charset="0"/>
                        </a:rPr>
                        <a:t>reprecipitación</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de Fe y Cu,</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-canalizaciones,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-evaporación</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ts val="13"/>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pérdidas de soluciones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soluciones muy diluidas.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-recuperación incompleta,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ts val="1088"/>
                        </a:lnSpc>
                        <a:spcBef>
                          <a:spcPct val="0"/>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-requiere de</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grandes áreas,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canalizaciones,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1000"/>
                        </a:lnSpc>
                        <a:spcBef>
                          <a:spcPts val="25"/>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reprecipita ciones,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13"/>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evaporación.</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 bloqueo por finos,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ts val="1088"/>
                        </a:lnSpc>
                        <a:spcBef>
                          <a:spcPct val="0"/>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 requiere de</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más inversión,</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 manejo de materiales,</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ts val="1075"/>
                        </a:lnSpc>
                        <a:spcBef>
                          <a:spcPct val="0"/>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-necesidad de</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ts val="25"/>
                        </a:spcBef>
                        <a:spcAft>
                          <a:spcPct val="0"/>
                        </a:spcAft>
                        <a:buClrTx/>
                        <a:buSzTx/>
                        <a:buFontTx/>
                        <a:buNone/>
                        <a:tabLst/>
                      </a:pPr>
                      <a:r>
                        <a:rPr kumimoji="0" lang="es-CL" sz="1000" b="0" i="0" u="none" strike="noStrike" cap="none" normalizeH="0" baseline="0" smtClean="0">
                          <a:ln>
                            <a:noFill/>
                          </a:ln>
                          <a:solidFill>
                            <a:schemeClr val="tx1"/>
                          </a:solidFill>
                          <a:effectLst/>
                          <a:latin typeface="Arial" charset="0"/>
                          <a:cs typeface="Times New Roman" pitchFamily="18" charset="0"/>
                        </a:rPr>
                        <a:t>mayor control en la planta.</a:t>
                      </a:r>
                      <a:endParaRPr kumimoji="0" lang="en-US" sz="1000" b="0" i="0" u="none" strike="noStrike" cap="none" normalizeH="0" baseline="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molienda,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ts val="25"/>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lavado en contracorriente,</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tranque de relaves,</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1000"/>
                        </a:lnSpc>
                        <a:spcBef>
                          <a:spcPct val="0"/>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inversión muy alta,</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ctr" defTabSz="914400" rtl="0" eaLnBrk="1" fontAlgn="base" latinLnBrk="0" hangingPunct="1">
                        <a:lnSpc>
                          <a:spcPct val="102000"/>
                        </a:lnSpc>
                        <a:spcBef>
                          <a:spcPts val="13"/>
                        </a:spcBef>
                        <a:spcAft>
                          <a:spcPct val="0"/>
                        </a:spcAft>
                        <a:buClrTx/>
                        <a:buSzTx/>
                        <a:buFontTx/>
                        <a:buNone/>
                        <a:tabLst/>
                      </a:pPr>
                      <a:r>
                        <a:rPr kumimoji="0" lang="es-CL" sz="1000" b="0" i="0" u="none" strike="noStrike" cap="none" normalizeH="0" baseline="0" dirty="0" smtClean="0">
                          <a:ln>
                            <a:noFill/>
                          </a:ln>
                          <a:solidFill>
                            <a:schemeClr val="tx1"/>
                          </a:solidFill>
                          <a:effectLst/>
                          <a:latin typeface="Arial" charset="0"/>
                          <a:cs typeface="Times New Roman" pitchFamily="18" charset="0"/>
                        </a:rPr>
                        <a:t>- control de la planta es más sofisticado.</a:t>
                      </a: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C0B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04665"/>
            <a:ext cx="8424936" cy="5847755"/>
          </a:xfrm>
          <a:prstGeom prst="rect">
            <a:avLst/>
          </a:prstGeom>
        </p:spPr>
        <p:txBody>
          <a:bodyPr wrap="square">
            <a:spAutoFit/>
          </a:bodyPr>
          <a:lstStyle/>
          <a:p>
            <a:r>
              <a:rPr lang="es-ES" sz="3200" b="1" dirty="0" smtClean="0">
                <a:solidFill>
                  <a:srgbClr val="0070C0"/>
                </a:solidFill>
              </a:rPr>
              <a:t>LIXIVIACIÓN IN-SITU</a:t>
            </a:r>
            <a:endParaRPr lang="es-ES" sz="2400" b="1" dirty="0" smtClean="0"/>
          </a:p>
          <a:p>
            <a:endParaRPr lang="es-ES" dirty="0"/>
          </a:p>
          <a:p>
            <a:pPr marL="285750" indent="-285750" algn="just">
              <a:buFont typeface="Wingdings" panose="05000000000000000000" pitchFamily="2" charset="2"/>
              <a:buChar char="Ø"/>
            </a:pPr>
            <a:r>
              <a:rPr lang="es-ES" dirty="0" smtClean="0"/>
              <a:t>Aplicación </a:t>
            </a:r>
            <a:r>
              <a:rPr lang="es-ES" dirty="0"/>
              <a:t>de soluciones </a:t>
            </a:r>
            <a:r>
              <a:rPr lang="es-ES" dirty="0">
                <a:solidFill>
                  <a:srgbClr val="FF0000"/>
                </a:solidFill>
              </a:rPr>
              <a:t>directamente sobre el </a:t>
            </a:r>
            <a:r>
              <a:rPr lang="es-ES" dirty="0" smtClean="0">
                <a:solidFill>
                  <a:srgbClr val="FF0000"/>
                </a:solidFill>
              </a:rPr>
              <a:t>mineral que </a:t>
            </a:r>
            <a:r>
              <a:rPr lang="es-ES" dirty="0">
                <a:solidFill>
                  <a:srgbClr val="FF0000"/>
                </a:solidFill>
              </a:rPr>
              <a:t>está ubicado en el yacimiento, </a:t>
            </a:r>
            <a:r>
              <a:rPr lang="es-ES" dirty="0"/>
              <a:t>sin someterlo a labores de extracción minera. </a:t>
            </a:r>
            <a:endParaRPr lang="es-ES" dirty="0" smtClean="0"/>
          </a:p>
          <a:p>
            <a:pPr algn="just"/>
            <a:endParaRPr lang="es-ES" dirty="0"/>
          </a:p>
          <a:p>
            <a:pPr marL="285750" indent="-285750" algn="just">
              <a:buFont typeface="Wingdings" panose="05000000000000000000" pitchFamily="2" charset="2"/>
              <a:buChar char="Ø"/>
            </a:pPr>
            <a:r>
              <a:rPr lang="es-ES" dirty="0"/>
              <a:t>D</a:t>
            </a:r>
            <a:r>
              <a:rPr lang="es-ES" dirty="0" smtClean="0"/>
              <a:t>os modalidades de </a:t>
            </a:r>
            <a:r>
              <a:rPr lang="es-ES" dirty="0"/>
              <a:t>lixiviación in-situ, según la </a:t>
            </a:r>
            <a:endParaRPr lang="es-ES" dirty="0" smtClean="0"/>
          </a:p>
          <a:p>
            <a:pPr algn="just"/>
            <a:r>
              <a:rPr lang="es-ES" dirty="0" smtClean="0"/>
              <a:t>ubicación </a:t>
            </a:r>
            <a:r>
              <a:rPr lang="es-ES" dirty="0"/>
              <a:t>del mineral respecto del </a:t>
            </a:r>
            <a:r>
              <a:rPr lang="es-ES" dirty="0">
                <a:solidFill>
                  <a:srgbClr val="FF0000"/>
                </a:solidFill>
              </a:rPr>
              <a:t>nivel </a:t>
            </a:r>
            <a:r>
              <a:rPr lang="es-ES" dirty="0" smtClean="0">
                <a:solidFill>
                  <a:srgbClr val="FF0000"/>
                </a:solidFill>
              </a:rPr>
              <a:t>freático</a:t>
            </a:r>
            <a:r>
              <a:rPr lang="es-ES" dirty="0" smtClean="0"/>
              <a:t>: </a:t>
            </a:r>
          </a:p>
          <a:p>
            <a:pPr algn="just"/>
            <a:r>
              <a:rPr lang="es-ES" i="1" dirty="0" smtClean="0">
                <a:effectLst>
                  <a:outerShdw blurRad="38100" dist="38100" dir="2700000" algn="tl">
                    <a:srgbClr val="000000">
                      <a:alpha val="43137"/>
                    </a:srgbClr>
                  </a:outerShdw>
                </a:effectLst>
              </a:rPr>
              <a:t>GRAVITACIONAL O FORZADA </a:t>
            </a:r>
          </a:p>
          <a:p>
            <a:pPr algn="just"/>
            <a:endParaRPr lang="es-ES" b="1" dirty="0"/>
          </a:p>
          <a:p>
            <a:pPr algn="just"/>
            <a:endParaRPr lang="es-ES" dirty="0" smtClean="0"/>
          </a:p>
          <a:p>
            <a:pPr algn="just"/>
            <a:endParaRPr lang="es-ES" dirty="0" smtClean="0"/>
          </a:p>
          <a:p>
            <a:pPr algn="just"/>
            <a:endParaRPr lang="es-ES" dirty="0"/>
          </a:p>
          <a:p>
            <a:pPr algn="just"/>
            <a:endParaRPr lang="es-ES" dirty="0" smtClean="0"/>
          </a:p>
          <a:p>
            <a:pPr algn="just"/>
            <a:endParaRPr lang="es-ES" dirty="0"/>
          </a:p>
          <a:p>
            <a:pPr algn="just"/>
            <a:endParaRPr lang="es-ES" dirty="0" smtClean="0"/>
          </a:p>
          <a:p>
            <a:pPr algn="just"/>
            <a:endParaRPr lang="es-ES" dirty="0" smtClean="0"/>
          </a:p>
          <a:p>
            <a:pPr marL="285750" indent="-285750" algn="just">
              <a:buFont typeface="Wingdings" panose="05000000000000000000" pitchFamily="2" charset="2"/>
              <a:buChar char="Ø"/>
            </a:pPr>
            <a:r>
              <a:rPr lang="es-CL" dirty="0" smtClean="0"/>
              <a:t>Los bajos costos son consecuencia de evitar o al menos disminuir los costos de extracción minera, el transporte del mineral a la planta y de los desechos finales del proceso, y la construcción de una planta de lixiviación. Generalmente, la recuperación es baja (&lt; 50%)</a:t>
            </a:r>
            <a:endParaRPr lang="es-ES" dirty="0"/>
          </a:p>
        </p:txBody>
      </p:sp>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772816"/>
            <a:ext cx="2987824" cy="139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2961223"/>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072602" y="3284984"/>
            <a:ext cx="5868144" cy="1200329"/>
          </a:xfrm>
          <a:prstGeom prst="rect">
            <a:avLst/>
          </a:prstGeom>
        </p:spPr>
        <p:txBody>
          <a:bodyPr wrap="square">
            <a:spAutoFit/>
          </a:bodyPr>
          <a:lstStyle/>
          <a:p>
            <a:pPr marL="285750" indent="-285750" algn="just">
              <a:buFont typeface="Wingdings" panose="05000000000000000000" pitchFamily="2" charset="2"/>
              <a:buChar char="Ø"/>
            </a:pPr>
            <a:r>
              <a:rPr lang="es-ES" dirty="0"/>
              <a:t>Debido a sus bajos costos de inversión es una técnica factible para la recuperación de metales de muy baja ley, no explotables económicamente por otros métodos.</a:t>
            </a:r>
          </a:p>
        </p:txBody>
      </p:sp>
    </p:spTree>
    <p:extLst>
      <p:ext uri="{BB962C8B-B14F-4D97-AF65-F5344CB8AC3E}">
        <p14:creationId xmlns:p14="http://schemas.microsoft.com/office/powerpoint/2010/main" val="552159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7175"/>
            <a:ext cx="9093693" cy="569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187624" y="116632"/>
            <a:ext cx="1811616" cy="648072"/>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3754758" y="152148"/>
            <a:ext cx="1753346" cy="676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6300192" y="152148"/>
            <a:ext cx="158417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1201376" y="208685"/>
            <a:ext cx="1797864" cy="369332"/>
          </a:xfrm>
          <a:prstGeom prst="rect">
            <a:avLst/>
          </a:prstGeom>
          <a:noFill/>
        </p:spPr>
        <p:txBody>
          <a:bodyPr wrap="none" rtlCol="0">
            <a:spAutoFit/>
          </a:bodyPr>
          <a:lstStyle/>
          <a:p>
            <a:r>
              <a:rPr lang="es-ES_tradnl" dirty="0" smtClean="0"/>
              <a:t>GRAVITACIONAL</a:t>
            </a:r>
            <a:endParaRPr lang="es-ES" dirty="0"/>
          </a:p>
        </p:txBody>
      </p:sp>
      <p:sp>
        <p:nvSpPr>
          <p:cNvPr id="6" name="5 CuadroTexto"/>
          <p:cNvSpPr txBox="1"/>
          <p:nvPr/>
        </p:nvSpPr>
        <p:spPr>
          <a:xfrm>
            <a:off x="3754758" y="166999"/>
            <a:ext cx="1753346" cy="646331"/>
          </a:xfrm>
          <a:prstGeom prst="rect">
            <a:avLst/>
          </a:prstGeom>
          <a:solidFill>
            <a:schemeClr val="bg2"/>
          </a:solidFill>
        </p:spPr>
        <p:txBody>
          <a:bodyPr wrap="square" rtlCol="0">
            <a:spAutoFit/>
          </a:bodyPr>
          <a:lstStyle/>
          <a:p>
            <a:r>
              <a:rPr lang="es-ES_tradnl" dirty="0" smtClean="0"/>
              <a:t>FORZADA </a:t>
            </a:r>
          </a:p>
          <a:p>
            <a:r>
              <a:rPr lang="es-ES_tradnl" dirty="0" smtClean="0"/>
              <a:t>   TIPO I</a:t>
            </a:r>
            <a:endParaRPr lang="es-ES" dirty="0"/>
          </a:p>
        </p:txBody>
      </p:sp>
      <p:sp>
        <p:nvSpPr>
          <p:cNvPr id="8" name="7 CuadroTexto"/>
          <p:cNvSpPr txBox="1"/>
          <p:nvPr/>
        </p:nvSpPr>
        <p:spPr>
          <a:xfrm>
            <a:off x="6275040" y="173070"/>
            <a:ext cx="1753346" cy="646331"/>
          </a:xfrm>
          <a:prstGeom prst="rect">
            <a:avLst/>
          </a:prstGeom>
          <a:solidFill>
            <a:schemeClr val="bg2"/>
          </a:solidFill>
        </p:spPr>
        <p:txBody>
          <a:bodyPr wrap="square" rtlCol="0">
            <a:spAutoFit/>
          </a:bodyPr>
          <a:lstStyle/>
          <a:p>
            <a:r>
              <a:rPr lang="es-ES_tradnl" dirty="0" smtClean="0"/>
              <a:t>FORZADA </a:t>
            </a:r>
          </a:p>
          <a:p>
            <a:r>
              <a:rPr lang="es-ES_tradnl" dirty="0" smtClean="0"/>
              <a:t>   TIPO II</a:t>
            </a:r>
            <a:endParaRPr lang="es-ES" dirty="0"/>
          </a:p>
        </p:txBody>
      </p:sp>
      <p:sp>
        <p:nvSpPr>
          <p:cNvPr id="9" name="8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10" name="9 Rectángulo"/>
          <p:cNvSpPr/>
          <p:nvPr/>
        </p:nvSpPr>
        <p:spPr>
          <a:xfrm>
            <a:off x="2843807" y="5949280"/>
            <a:ext cx="6249885" cy="923330"/>
          </a:xfrm>
          <a:prstGeom prst="rect">
            <a:avLst/>
          </a:prstGeom>
        </p:spPr>
        <p:txBody>
          <a:bodyPr wrap="square">
            <a:spAutoFit/>
          </a:bodyPr>
          <a:lstStyle/>
          <a:p>
            <a:pPr algn="just"/>
            <a:r>
              <a:rPr lang="es-ES" dirty="0" smtClean="0"/>
              <a:t>Dependiendo </a:t>
            </a:r>
            <a:r>
              <a:rPr lang="es-ES" dirty="0"/>
              <a:t>de la zona a lixiviar, que puede ser subterránea o superficial, se distinguen tres tipos de lixiviación in situ</a:t>
            </a:r>
          </a:p>
        </p:txBody>
      </p:sp>
      <p:sp>
        <p:nvSpPr>
          <p:cNvPr id="11" name="10 Rectángulo"/>
          <p:cNvSpPr/>
          <p:nvPr/>
        </p:nvSpPr>
        <p:spPr>
          <a:xfrm>
            <a:off x="107504" y="2276872"/>
            <a:ext cx="792088" cy="72008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8100392" y="2383147"/>
            <a:ext cx="792088" cy="72008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8000992" y="1428736"/>
            <a:ext cx="1143008" cy="584775"/>
          </a:xfrm>
          <a:prstGeom prst="rect">
            <a:avLst/>
          </a:prstGeom>
        </p:spPr>
        <p:txBody>
          <a:bodyPr wrap="square">
            <a:spAutoFit/>
          </a:bodyPr>
          <a:lstStyle/>
          <a:p>
            <a:pPr algn="just">
              <a:lnSpc>
                <a:spcPct val="80000"/>
              </a:lnSpc>
            </a:pPr>
            <a:r>
              <a:rPr lang="es-MX" sz="1000" b="1" dirty="0" smtClean="0"/>
              <a:t>Fe, Al, Ti, Cr, Mn, Ni, Co, Pb forman óxidos estables</a:t>
            </a:r>
            <a:endParaRPr lang="es-MX" sz="1000" b="1" dirty="0">
              <a:sym typeface="Wingdings" pitchFamily="2" charset="2"/>
            </a:endParaRPr>
          </a:p>
        </p:txBody>
      </p:sp>
      <p:sp>
        <p:nvSpPr>
          <p:cNvPr id="15" name="14 Rectángulo"/>
          <p:cNvSpPr/>
          <p:nvPr/>
        </p:nvSpPr>
        <p:spPr>
          <a:xfrm>
            <a:off x="642910" y="4357694"/>
            <a:ext cx="2428876" cy="997196"/>
          </a:xfrm>
          <a:prstGeom prst="rect">
            <a:avLst/>
          </a:prstGeom>
          <a:solidFill>
            <a:schemeClr val="bg1"/>
          </a:solidFill>
        </p:spPr>
        <p:txBody>
          <a:bodyPr wrap="square">
            <a:spAutoFit/>
          </a:bodyPr>
          <a:lstStyle/>
          <a:p>
            <a:pPr algn="just">
              <a:lnSpc>
                <a:spcPct val="80000"/>
              </a:lnSpc>
            </a:pPr>
            <a:r>
              <a:rPr lang="es-MX" sz="1050" b="1" dirty="0" smtClean="0">
                <a:sym typeface="Wingdings" pitchFamily="2" charset="2"/>
              </a:rPr>
              <a:t>Cu, Mo, Zn, Ag forman sulfatos solubles  Son lixiviados de niveles superficiales y transportados en solución hacia abajo re-precipitando como sulfuros </a:t>
            </a:r>
            <a:r>
              <a:rPr lang="es-MX" sz="1050" b="1" dirty="0" err="1" smtClean="0">
                <a:sym typeface="Wingdings" pitchFamily="2" charset="2"/>
              </a:rPr>
              <a:t>supérgenos</a:t>
            </a:r>
            <a:r>
              <a:rPr lang="es-MX" sz="1050" b="1" dirty="0" smtClean="0">
                <a:sym typeface="Wingdings" pitchFamily="2" charset="2"/>
              </a:rPr>
              <a:t> debajo del nivel de aguas subterráneas.</a:t>
            </a:r>
            <a:endParaRPr lang="es-MX" sz="1050" b="1" dirty="0">
              <a:sym typeface="Wingdings" pitchFamily="2" charset="2"/>
            </a:endParaRPr>
          </a:p>
        </p:txBody>
      </p:sp>
      <p:sp>
        <p:nvSpPr>
          <p:cNvPr id="16" name="15 Rectángulo"/>
          <p:cNvSpPr/>
          <p:nvPr/>
        </p:nvSpPr>
        <p:spPr>
          <a:xfrm>
            <a:off x="1428728" y="3071810"/>
            <a:ext cx="1643074" cy="830997"/>
          </a:xfrm>
          <a:prstGeom prst="rect">
            <a:avLst/>
          </a:prstGeom>
        </p:spPr>
        <p:txBody>
          <a:bodyPr wrap="square">
            <a:spAutoFit/>
          </a:bodyPr>
          <a:lstStyle/>
          <a:p>
            <a:pPr algn="just">
              <a:lnSpc>
                <a:spcPct val="80000"/>
              </a:lnSpc>
            </a:pPr>
            <a:r>
              <a:rPr lang="es-MX" sz="1000" b="1" dirty="0" smtClean="0"/>
              <a:t>Au no reactivo químicamente </a:t>
            </a:r>
            <a:r>
              <a:rPr lang="es-MX" sz="1000" b="1" dirty="0" smtClean="0">
                <a:sym typeface="Wingdings" pitchFamily="2" charset="2"/>
              </a:rPr>
              <a:t> tiene a permanecer en zona de oxidación, aunque puede ser transportado si existe Cl o </a:t>
            </a:r>
            <a:r>
              <a:rPr lang="es-MX" sz="1000" b="1" dirty="0" err="1" smtClean="0">
                <a:sym typeface="Wingdings" pitchFamily="2" charset="2"/>
              </a:rPr>
              <a:t>Br.</a:t>
            </a:r>
            <a:endParaRPr lang="es-ES" sz="1000" b="1" dirty="0"/>
          </a:p>
        </p:txBody>
      </p:sp>
    </p:spTree>
    <p:extLst>
      <p:ext uri="{BB962C8B-B14F-4D97-AF65-F5344CB8AC3E}">
        <p14:creationId xmlns:p14="http://schemas.microsoft.com/office/powerpoint/2010/main" val="3575612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77B529-C8D7-4CC6-BB86-ED4B71BAE1FF}"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4" name="Picture 5" descr="perfil supergeno"/>
          <p:cNvPicPr>
            <a:picLocks noChangeAspect="1" noChangeArrowheads="1"/>
          </p:cNvPicPr>
          <p:nvPr/>
        </p:nvPicPr>
        <p:blipFill>
          <a:blip r:embed="rId2"/>
          <a:srcRect/>
          <a:stretch>
            <a:fillRect/>
          </a:stretch>
        </p:blipFill>
        <p:spPr>
          <a:xfrm>
            <a:off x="214282" y="0"/>
            <a:ext cx="7827781" cy="5006972"/>
          </a:xfrm>
          <a:prstGeom prst="rect">
            <a:avLst/>
          </a:prstGeom>
          <a:noFill/>
          <a:ln/>
        </p:spPr>
      </p:pic>
      <p:sp>
        <p:nvSpPr>
          <p:cNvPr id="5" name="Text Box 8"/>
          <p:cNvSpPr txBox="1">
            <a:spLocks noChangeArrowheads="1"/>
          </p:cNvSpPr>
          <p:nvPr/>
        </p:nvSpPr>
        <p:spPr bwMode="auto">
          <a:xfrm>
            <a:off x="2071670" y="1285860"/>
            <a:ext cx="1471878" cy="430887"/>
          </a:xfrm>
          <a:prstGeom prst="rect">
            <a:avLst/>
          </a:prstGeom>
          <a:blipFill>
            <a:blip r:embed="rId3"/>
            <a:tile tx="0" ty="0" sx="100000" sy="100000" flip="none" algn="tl"/>
          </a:blipFill>
          <a:ln w="9525">
            <a:noFill/>
            <a:miter lim="800000"/>
            <a:headEnd/>
            <a:tailEnd/>
          </a:ln>
          <a:effectLst/>
        </p:spPr>
        <p:txBody>
          <a:bodyPr wrap="none">
            <a:spAutoFit/>
          </a:bodyPr>
          <a:lstStyle/>
          <a:p>
            <a:r>
              <a:rPr lang="es-MX" sz="1100" b="1" dirty="0">
                <a:solidFill>
                  <a:schemeClr val="bg1"/>
                </a:solidFill>
                <a:latin typeface="Arial Narrow" pitchFamily="34" charset="0"/>
              </a:rPr>
              <a:t>Limonita </a:t>
            </a:r>
            <a:r>
              <a:rPr lang="es-MX" sz="1100" b="1" dirty="0" err="1">
                <a:solidFill>
                  <a:schemeClr val="bg1"/>
                </a:solidFill>
                <a:latin typeface="Arial Narrow" pitchFamily="34" charset="0"/>
              </a:rPr>
              <a:t>FeO</a:t>
            </a:r>
            <a:r>
              <a:rPr lang="es-MX" sz="1100" b="1" dirty="0">
                <a:solidFill>
                  <a:schemeClr val="bg1"/>
                </a:solidFill>
                <a:latin typeface="Arial Narrow" pitchFamily="34" charset="0"/>
              </a:rPr>
              <a:t>*OH*nH</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O</a:t>
            </a:r>
          </a:p>
          <a:p>
            <a:r>
              <a:rPr lang="es-MX" sz="1100" b="1" dirty="0" err="1">
                <a:solidFill>
                  <a:schemeClr val="bg1"/>
                </a:solidFill>
                <a:latin typeface="Arial Narrow" pitchFamily="34" charset="0"/>
              </a:rPr>
              <a:t>Hematita</a:t>
            </a:r>
            <a:r>
              <a:rPr lang="es-MX" sz="1100" b="1" dirty="0">
                <a:solidFill>
                  <a:schemeClr val="bg1"/>
                </a:solidFill>
                <a:latin typeface="Arial Narrow" pitchFamily="34" charset="0"/>
              </a:rPr>
              <a:t> Fe</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O</a:t>
            </a:r>
            <a:r>
              <a:rPr lang="es-MX" sz="1100" b="1" baseline="-25000" dirty="0">
                <a:solidFill>
                  <a:schemeClr val="bg1"/>
                </a:solidFill>
                <a:latin typeface="Arial Narrow" pitchFamily="34" charset="0"/>
              </a:rPr>
              <a:t>3</a:t>
            </a:r>
            <a:endParaRPr lang="es-ES" sz="1100" b="1" baseline="-25000" dirty="0">
              <a:solidFill>
                <a:schemeClr val="bg1"/>
              </a:solidFill>
              <a:latin typeface="Arial Narrow" pitchFamily="34" charset="0"/>
            </a:endParaRPr>
          </a:p>
        </p:txBody>
      </p:sp>
      <p:sp>
        <p:nvSpPr>
          <p:cNvPr id="6" name="Text Box 9"/>
          <p:cNvSpPr txBox="1">
            <a:spLocks noChangeArrowheads="1"/>
          </p:cNvSpPr>
          <p:nvPr/>
        </p:nvSpPr>
        <p:spPr bwMode="auto">
          <a:xfrm>
            <a:off x="2071670" y="1928802"/>
            <a:ext cx="2927404" cy="430887"/>
          </a:xfrm>
          <a:prstGeom prst="rect">
            <a:avLst/>
          </a:prstGeom>
          <a:blipFill>
            <a:blip r:embed="rId4"/>
            <a:tile tx="0" ty="0" sx="100000" sy="100000" flip="none" algn="tl"/>
          </a:blipFill>
          <a:ln w="9525">
            <a:noFill/>
            <a:miter lim="800000"/>
            <a:headEnd/>
            <a:tailEnd/>
          </a:ln>
          <a:effectLst/>
        </p:spPr>
        <p:txBody>
          <a:bodyPr wrap="none">
            <a:spAutoFit/>
          </a:bodyPr>
          <a:lstStyle/>
          <a:p>
            <a:r>
              <a:rPr lang="es-MX" sz="1100" b="1" dirty="0">
                <a:solidFill>
                  <a:schemeClr val="bg1"/>
                </a:solidFill>
                <a:latin typeface="Arial Narrow" pitchFamily="34" charset="0"/>
              </a:rPr>
              <a:t>Malaquita Cu</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CO</a:t>
            </a:r>
            <a:r>
              <a:rPr lang="es-MX" sz="1100" b="1" baseline="-25000" dirty="0">
                <a:solidFill>
                  <a:schemeClr val="bg1"/>
                </a:solidFill>
                <a:latin typeface="Arial Narrow" pitchFamily="34" charset="0"/>
              </a:rPr>
              <a:t>3</a:t>
            </a:r>
            <a:r>
              <a:rPr lang="es-MX" sz="1100" b="1" dirty="0">
                <a:solidFill>
                  <a:schemeClr val="bg1"/>
                </a:solidFill>
                <a:latin typeface="Arial Narrow" pitchFamily="34" charset="0"/>
              </a:rPr>
              <a:t>(OH)</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 Atacamita </a:t>
            </a:r>
            <a:r>
              <a:rPr lang="es-MX" sz="1100" b="1" dirty="0" err="1">
                <a:solidFill>
                  <a:schemeClr val="bg1"/>
                </a:solidFill>
                <a:latin typeface="Arial Narrow" pitchFamily="34" charset="0"/>
              </a:rPr>
              <a:t>CuCl</a:t>
            </a:r>
            <a:r>
              <a:rPr lang="es-MX" sz="1100" b="1" dirty="0">
                <a:solidFill>
                  <a:schemeClr val="bg1"/>
                </a:solidFill>
                <a:latin typeface="Arial Narrow" pitchFamily="34" charset="0"/>
              </a:rPr>
              <a:t>(OH)</a:t>
            </a:r>
            <a:r>
              <a:rPr lang="es-MX" sz="1100" b="1" baseline="-25000" dirty="0">
                <a:solidFill>
                  <a:schemeClr val="bg1"/>
                </a:solidFill>
                <a:latin typeface="Arial Narrow" pitchFamily="34" charset="0"/>
              </a:rPr>
              <a:t>3</a:t>
            </a:r>
          </a:p>
          <a:p>
            <a:r>
              <a:rPr lang="es-MX" sz="1100" b="1" dirty="0">
                <a:solidFill>
                  <a:schemeClr val="bg1"/>
                </a:solidFill>
                <a:latin typeface="Arial Narrow" pitchFamily="34" charset="0"/>
              </a:rPr>
              <a:t>Azurita Cu</a:t>
            </a:r>
            <a:r>
              <a:rPr lang="es-MX" sz="1100" b="1" baseline="-25000" dirty="0">
                <a:solidFill>
                  <a:schemeClr val="bg1"/>
                </a:solidFill>
                <a:latin typeface="Arial Narrow" pitchFamily="34" charset="0"/>
              </a:rPr>
              <a:t>3</a:t>
            </a:r>
            <a:r>
              <a:rPr lang="es-MX" sz="1100" b="1" dirty="0">
                <a:solidFill>
                  <a:schemeClr val="bg1"/>
                </a:solidFill>
                <a:latin typeface="Arial Narrow" pitchFamily="34" charset="0"/>
              </a:rPr>
              <a:t>(CO</a:t>
            </a:r>
            <a:r>
              <a:rPr lang="es-MX" sz="1100" b="1" baseline="-25000" dirty="0">
                <a:solidFill>
                  <a:schemeClr val="bg1"/>
                </a:solidFill>
                <a:latin typeface="Arial Narrow" pitchFamily="34" charset="0"/>
              </a:rPr>
              <a:t>3</a:t>
            </a:r>
            <a:r>
              <a:rPr lang="es-MX" sz="1100" b="1" dirty="0">
                <a:solidFill>
                  <a:schemeClr val="bg1"/>
                </a:solidFill>
                <a:latin typeface="Arial Narrow" pitchFamily="34" charset="0"/>
              </a:rPr>
              <a:t>)</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(OH</a:t>
            </a:r>
            <a:r>
              <a:rPr lang="es-MX" sz="1100" b="1" baseline="-25000" dirty="0">
                <a:solidFill>
                  <a:schemeClr val="bg1"/>
                </a:solidFill>
                <a:latin typeface="Arial Narrow" pitchFamily="34" charset="0"/>
              </a:rPr>
              <a:t>2</a:t>
            </a:r>
            <a:r>
              <a:rPr lang="es-MX" sz="1100" b="1" dirty="0">
                <a:solidFill>
                  <a:schemeClr val="bg1"/>
                </a:solidFill>
                <a:latin typeface="Arial Narrow" pitchFamily="34" charset="0"/>
              </a:rPr>
              <a:t>) Crisocola CuH</a:t>
            </a:r>
            <a:r>
              <a:rPr lang="es-MX" sz="1100" b="1" baseline="-25000" dirty="0">
                <a:solidFill>
                  <a:schemeClr val="bg1"/>
                </a:solidFill>
                <a:latin typeface="Arial Narrow" pitchFamily="34" charset="0"/>
              </a:rPr>
              <a:t>4</a:t>
            </a:r>
            <a:r>
              <a:rPr lang="es-MX" sz="1100" b="1" dirty="0">
                <a:solidFill>
                  <a:schemeClr val="bg1"/>
                </a:solidFill>
                <a:latin typeface="Arial Narrow" pitchFamily="34" charset="0"/>
              </a:rPr>
              <a:t>Si</a:t>
            </a:r>
            <a:r>
              <a:rPr lang="es-MX" sz="1100" b="1" baseline="-25000" dirty="0">
                <a:solidFill>
                  <a:schemeClr val="bg1"/>
                </a:solidFill>
                <a:latin typeface="Arial Narrow" pitchFamily="34" charset="0"/>
              </a:rPr>
              <a:t>4</a:t>
            </a:r>
            <a:r>
              <a:rPr lang="es-MX" sz="1100" b="1" dirty="0">
                <a:solidFill>
                  <a:schemeClr val="bg1"/>
                </a:solidFill>
                <a:latin typeface="Arial Narrow" pitchFamily="34" charset="0"/>
              </a:rPr>
              <a:t>O</a:t>
            </a:r>
            <a:r>
              <a:rPr lang="es-MX" sz="1100" b="1" baseline="-25000" dirty="0">
                <a:solidFill>
                  <a:schemeClr val="bg1"/>
                </a:solidFill>
                <a:latin typeface="Arial Narrow" pitchFamily="34" charset="0"/>
              </a:rPr>
              <a:t>10</a:t>
            </a:r>
            <a:r>
              <a:rPr lang="es-MX" sz="1100" b="1" dirty="0">
                <a:solidFill>
                  <a:schemeClr val="bg1"/>
                </a:solidFill>
                <a:latin typeface="Arial Narrow" pitchFamily="34" charset="0"/>
              </a:rPr>
              <a:t>(OH)</a:t>
            </a:r>
            <a:r>
              <a:rPr lang="es-MX" sz="1100" b="1" baseline="-25000" dirty="0">
                <a:solidFill>
                  <a:schemeClr val="bg1"/>
                </a:solidFill>
                <a:latin typeface="Arial Narrow" pitchFamily="34" charset="0"/>
              </a:rPr>
              <a:t>8</a:t>
            </a:r>
            <a:endParaRPr lang="es-ES" sz="1100" b="1" baseline="-25000" dirty="0">
              <a:solidFill>
                <a:schemeClr val="bg1"/>
              </a:solidFill>
              <a:latin typeface="Arial Narrow" pitchFamily="34" charset="0"/>
            </a:endParaRPr>
          </a:p>
        </p:txBody>
      </p:sp>
      <p:sp>
        <p:nvSpPr>
          <p:cNvPr id="7" name="Text Box 10"/>
          <p:cNvSpPr txBox="1">
            <a:spLocks noChangeArrowheads="1"/>
          </p:cNvSpPr>
          <p:nvPr/>
        </p:nvSpPr>
        <p:spPr bwMode="auto">
          <a:xfrm>
            <a:off x="2357422" y="2500306"/>
            <a:ext cx="1571636" cy="461665"/>
          </a:xfrm>
          <a:prstGeom prst="rect">
            <a:avLst/>
          </a:prstGeom>
          <a:blipFill>
            <a:blip r:embed="rId3"/>
            <a:tile tx="0" ty="0" sx="100000" sy="100000" flip="none" algn="tl"/>
          </a:blipFill>
          <a:ln w="9525">
            <a:noFill/>
            <a:miter lim="800000"/>
            <a:headEnd/>
            <a:tailEnd/>
          </a:ln>
          <a:effectLst/>
        </p:spPr>
        <p:txBody>
          <a:bodyPr wrap="square">
            <a:spAutoFit/>
          </a:bodyPr>
          <a:lstStyle/>
          <a:p>
            <a:r>
              <a:rPr lang="es-MX" sz="1200" b="1" dirty="0">
                <a:solidFill>
                  <a:schemeClr val="bg1"/>
                </a:solidFill>
                <a:latin typeface="Arial Narrow" pitchFamily="34" charset="0"/>
              </a:rPr>
              <a:t>Calcosina Cu</a:t>
            </a:r>
            <a:r>
              <a:rPr lang="es-MX" sz="1200" b="1" baseline="-25000" dirty="0">
                <a:solidFill>
                  <a:schemeClr val="bg1"/>
                </a:solidFill>
                <a:latin typeface="Arial Narrow" pitchFamily="34" charset="0"/>
              </a:rPr>
              <a:t>2</a:t>
            </a:r>
            <a:r>
              <a:rPr lang="es-MX" sz="1200" b="1" dirty="0">
                <a:solidFill>
                  <a:schemeClr val="bg1"/>
                </a:solidFill>
                <a:latin typeface="Arial Narrow" pitchFamily="34" charset="0"/>
              </a:rPr>
              <a:t>S</a:t>
            </a:r>
          </a:p>
          <a:p>
            <a:r>
              <a:rPr lang="es-MX" sz="1200" b="1" dirty="0" err="1">
                <a:solidFill>
                  <a:schemeClr val="bg1"/>
                </a:solidFill>
                <a:latin typeface="Arial Narrow" pitchFamily="34" charset="0"/>
              </a:rPr>
              <a:t>Covelina</a:t>
            </a:r>
            <a:r>
              <a:rPr lang="es-MX" sz="1200" b="1" dirty="0">
                <a:solidFill>
                  <a:schemeClr val="bg1"/>
                </a:solidFill>
                <a:latin typeface="Arial Narrow" pitchFamily="34" charset="0"/>
              </a:rPr>
              <a:t> </a:t>
            </a:r>
            <a:r>
              <a:rPr lang="es-MX" sz="1200" b="1" dirty="0" err="1">
                <a:solidFill>
                  <a:schemeClr val="bg1"/>
                </a:solidFill>
                <a:latin typeface="Arial Narrow" pitchFamily="34" charset="0"/>
              </a:rPr>
              <a:t>CuS</a:t>
            </a:r>
            <a:endParaRPr lang="es-ES" sz="1200" b="1" dirty="0">
              <a:solidFill>
                <a:schemeClr val="bg1"/>
              </a:solidFill>
              <a:latin typeface="Arial Narrow" pitchFamily="34" charset="0"/>
            </a:endParaRPr>
          </a:p>
        </p:txBody>
      </p:sp>
      <p:sp>
        <p:nvSpPr>
          <p:cNvPr id="8" name="Text Box 11"/>
          <p:cNvSpPr txBox="1">
            <a:spLocks noChangeArrowheads="1"/>
          </p:cNvSpPr>
          <p:nvPr/>
        </p:nvSpPr>
        <p:spPr bwMode="auto">
          <a:xfrm>
            <a:off x="2571736" y="3286124"/>
            <a:ext cx="1321196" cy="646331"/>
          </a:xfrm>
          <a:prstGeom prst="rect">
            <a:avLst/>
          </a:prstGeom>
          <a:blipFill>
            <a:blip r:embed="rId3"/>
            <a:tile tx="0" ty="0" sx="100000" sy="100000" flip="none" algn="tl"/>
          </a:blipFill>
          <a:ln w="9525">
            <a:noFill/>
            <a:miter lim="800000"/>
            <a:headEnd/>
            <a:tailEnd/>
          </a:ln>
          <a:effectLst/>
        </p:spPr>
        <p:txBody>
          <a:bodyPr wrap="none">
            <a:spAutoFit/>
          </a:bodyPr>
          <a:lstStyle/>
          <a:p>
            <a:r>
              <a:rPr lang="es-MX" sz="1200" b="1" dirty="0">
                <a:solidFill>
                  <a:schemeClr val="bg1"/>
                </a:solidFill>
                <a:latin typeface="Arial Narrow" pitchFamily="34" charset="0"/>
              </a:rPr>
              <a:t>Calcopirita CuFeS</a:t>
            </a:r>
            <a:r>
              <a:rPr lang="es-MX" sz="1200" b="1" baseline="-25000" dirty="0">
                <a:solidFill>
                  <a:schemeClr val="bg1"/>
                </a:solidFill>
                <a:latin typeface="Arial Narrow" pitchFamily="34" charset="0"/>
              </a:rPr>
              <a:t>2</a:t>
            </a:r>
          </a:p>
          <a:p>
            <a:r>
              <a:rPr lang="es-MX" sz="1200" b="1" dirty="0">
                <a:solidFill>
                  <a:schemeClr val="bg1"/>
                </a:solidFill>
                <a:latin typeface="Arial Narrow" pitchFamily="34" charset="0"/>
              </a:rPr>
              <a:t>Bornita Cu</a:t>
            </a:r>
            <a:r>
              <a:rPr lang="es-MX" sz="1200" b="1" baseline="-25000" dirty="0">
                <a:solidFill>
                  <a:schemeClr val="bg1"/>
                </a:solidFill>
                <a:latin typeface="Arial Narrow" pitchFamily="34" charset="0"/>
              </a:rPr>
              <a:t>5</a:t>
            </a:r>
            <a:r>
              <a:rPr lang="es-MX" sz="1200" b="1" dirty="0">
                <a:solidFill>
                  <a:schemeClr val="bg1"/>
                </a:solidFill>
                <a:latin typeface="Arial Narrow" pitchFamily="34" charset="0"/>
              </a:rPr>
              <a:t>FeS</a:t>
            </a:r>
            <a:r>
              <a:rPr lang="es-MX" sz="1200" b="1" baseline="-25000" dirty="0">
                <a:solidFill>
                  <a:schemeClr val="bg1"/>
                </a:solidFill>
                <a:latin typeface="Arial Narrow" pitchFamily="34" charset="0"/>
              </a:rPr>
              <a:t>4</a:t>
            </a:r>
            <a:endParaRPr lang="es-MX" sz="1200" b="1" dirty="0">
              <a:solidFill>
                <a:schemeClr val="bg1"/>
              </a:solidFill>
              <a:latin typeface="Arial Narrow" pitchFamily="34" charset="0"/>
            </a:endParaRPr>
          </a:p>
          <a:p>
            <a:r>
              <a:rPr lang="es-MX" sz="1200" b="1" dirty="0">
                <a:solidFill>
                  <a:schemeClr val="bg1"/>
                </a:solidFill>
                <a:latin typeface="Arial Narrow" pitchFamily="34" charset="0"/>
              </a:rPr>
              <a:t>Pirita FeS</a:t>
            </a:r>
            <a:r>
              <a:rPr lang="es-MX" sz="1200" b="1" baseline="-25000" dirty="0">
                <a:solidFill>
                  <a:schemeClr val="bg1"/>
                </a:solidFill>
                <a:latin typeface="Arial Narrow" pitchFamily="34" charset="0"/>
              </a:rPr>
              <a:t>2</a:t>
            </a:r>
            <a:endParaRPr lang="es-ES" sz="1200" b="1" baseline="-25000" dirty="0">
              <a:solidFill>
                <a:schemeClr val="bg1"/>
              </a:solidFill>
              <a:latin typeface="Arial Narrow" pitchFamily="34" charset="0"/>
            </a:endParaRPr>
          </a:p>
        </p:txBody>
      </p:sp>
      <p:pic>
        <p:nvPicPr>
          <p:cNvPr id="9" name="Picture 2"/>
          <p:cNvPicPr>
            <a:picLocks noChangeAspect="1" noChangeArrowheads="1"/>
          </p:cNvPicPr>
          <p:nvPr/>
        </p:nvPicPr>
        <p:blipFill>
          <a:blip r:embed="rId5"/>
          <a:srcRect/>
          <a:stretch>
            <a:fillRect/>
          </a:stretch>
        </p:blipFill>
        <p:spPr bwMode="auto">
          <a:xfrm>
            <a:off x="6286512" y="4143380"/>
            <a:ext cx="2857488" cy="2714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035" y="0"/>
            <a:ext cx="8534421" cy="2523768"/>
          </a:xfrm>
          <a:prstGeom prst="rect">
            <a:avLst/>
          </a:prstGeom>
        </p:spPr>
        <p:txBody>
          <a:bodyPr wrap="square">
            <a:spAutoFit/>
          </a:bodyPr>
          <a:lstStyle/>
          <a:p>
            <a:pPr algn="just"/>
            <a:endParaRPr lang="es-ES" b="1" dirty="0"/>
          </a:p>
          <a:p>
            <a:pPr algn="just"/>
            <a:r>
              <a:rPr lang="es-ES" sz="3200" b="1" dirty="0">
                <a:solidFill>
                  <a:srgbClr val="0070C0"/>
                </a:solidFill>
              </a:rPr>
              <a:t>Gravitacional</a:t>
            </a:r>
          </a:p>
          <a:p>
            <a:pPr algn="just"/>
            <a:endParaRPr lang="es-ES" dirty="0"/>
          </a:p>
          <a:p>
            <a:pPr algn="just"/>
            <a:r>
              <a:rPr lang="es-ES" dirty="0" smtClean="0"/>
              <a:t>Lixiviación </a:t>
            </a:r>
            <a:r>
              <a:rPr lang="es-ES" dirty="0"/>
              <a:t>de cuerpos mineralizados situados </a:t>
            </a:r>
            <a:r>
              <a:rPr lang="es-ES" dirty="0">
                <a:solidFill>
                  <a:srgbClr val="FF0000"/>
                </a:solidFill>
              </a:rPr>
              <a:t>cerca de la superficie </a:t>
            </a:r>
            <a:r>
              <a:rPr lang="es-ES" dirty="0" smtClean="0">
                <a:solidFill>
                  <a:srgbClr val="FF0000"/>
                </a:solidFill>
              </a:rPr>
              <a:t>y </a:t>
            </a:r>
            <a:r>
              <a:rPr lang="es-ES" dirty="0">
                <a:solidFill>
                  <a:srgbClr val="FF0000"/>
                </a:solidFill>
              </a:rPr>
              <a:t>sobre el nivel de las </a:t>
            </a:r>
            <a:r>
              <a:rPr lang="es-ES" dirty="0" smtClean="0">
                <a:solidFill>
                  <a:srgbClr val="FF0000"/>
                </a:solidFill>
              </a:rPr>
              <a:t>aguas subterráneas</a:t>
            </a:r>
            <a:r>
              <a:rPr lang="es-ES" dirty="0">
                <a:solidFill>
                  <a:srgbClr val="FF0000"/>
                </a:solidFill>
              </a:rPr>
              <a:t>. </a:t>
            </a:r>
            <a:endParaRPr lang="es-ES" dirty="0" smtClean="0">
              <a:solidFill>
                <a:srgbClr val="FF0000"/>
              </a:solidFill>
            </a:endParaRPr>
          </a:p>
          <a:p>
            <a:pPr algn="just"/>
            <a:endParaRPr lang="es-ES" dirty="0"/>
          </a:p>
          <a:p>
            <a:pPr algn="just"/>
            <a:r>
              <a:rPr lang="es-ES" dirty="0" smtClean="0"/>
              <a:t>Se </a:t>
            </a:r>
            <a:r>
              <a:rPr lang="es-ES" dirty="0"/>
              <a:t>aplica en las zonas ya 	explotadas de </a:t>
            </a:r>
            <a:r>
              <a:rPr lang="es-ES" dirty="0">
                <a:solidFill>
                  <a:srgbClr val="FF0000"/>
                </a:solidFill>
              </a:rPr>
              <a:t>minas viejas </a:t>
            </a:r>
            <a:r>
              <a:rPr lang="es-ES" dirty="0"/>
              <a:t>o en zonas que han sido 	fracturadas </a:t>
            </a:r>
            <a:r>
              <a:rPr lang="es-ES" dirty="0" smtClean="0"/>
              <a:t>hidráulicamente </a:t>
            </a:r>
            <a:r>
              <a:rPr lang="es-ES" dirty="0"/>
              <a:t>o con explosivos.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20" y="2505447"/>
            <a:ext cx="4810125" cy="184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076056" y="2636911"/>
            <a:ext cx="4211961" cy="1200329"/>
          </a:xfrm>
          <a:prstGeom prst="rect">
            <a:avLst/>
          </a:prstGeom>
        </p:spPr>
        <p:txBody>
          <a:bodyPr wrap="square">
            <a:spAutoFit/>
          </a:bodyPr>
          <a:lstStyle/>
          <a:p>
            <a:r>
              <a:rPr lang="es-ES" dirty="0" smtClean="0"/>
              <a:t>-las </a:t>
            </a:r>
            <a:r>
              <a:rPr lang="es-ES" dirty="0"/>
              <a:t>soluciones se mueven </a:t>
            </a:r>
            <a:r>
              <a:rPr lang="es-ES" dirty="0" smtClean="0"/>
              <a:t>por gravedad</a:t>
            </a:r>
          </a:p>
          <a:p>
            <a:r>
              <a:rPr lang="es-ES" dirty="0" smtClean="0"/>
              <a:t>-alta </a:t>
            </a:r>
            <a:r>
              <a:rPr lang="es-ES" dirty="0"/>
              <a:t>permeabilidad o </a:t>
            </a:r>
            <a:r>
              <a:rPr lang="es-ES" dirty="0" smtClean="0"/>
              <a:t>fragmentación previa</a:t>
            </a:r>
            <a:endParaRPr lang="es-ES" dirty="0"/>
          </a:p>
        </p:txBody>
      </p:sp>
      <p:sp>
        <p:nvSpPr>
          <p:cNvPr id="4" name="3 Rectángulo"/>
          <p:cNvSpPr/>
          <p:nvPr/>
        </p:nvSpPr>
        <p:spPr>
          <a:xfrm>
            <a:off x="24764" y="4653136"/>
            <a:ext cx="4572000" cy="1477328"/>
          </a:xfrm>
          <a:prstGeom prst="rect">
            <a:avLst/>
          </a:prstGeom>
        </p:spPr>
        <p:txBody>
          <a:bodyPr>
            <a:spAutoFit/>
          </a:bodyPr>
          <a:lstStyle/>
          <a:p>
            <a:pPr algn="just"/>
            <a:r>
              <a:rPr lang="es-ES" dirty="0"/>
              <a:t>Y</a:t>
            </a:r>
            <a:r>
              <a:rPr lang="es-ES" dirty="0" smtClean="0"/>
              <a:t>acimientos </a:t>
            </a:r>
            <a:r>
              <a:rPr lang="es-ES" dirty="0"/>
              <a:t>ya </a:t>
            </a:r>
            <a:r>
              <a:rPr lang="es-ES" dirty="0" smtClean="0"/>
              <a:t>fracturados por </a:t>
            </a:r>
            <a:r>
              <a:rPr lang="es-ES" dirty="0"/>
              <a:t>una explotación minera anterior, con accesos operativos en los niveles inferiores para recolectar </a:t>
            </a:r>
            <a:r>
              <a:rPr lang="es-ES" dirty="0" smtClean="0"/>
              <a:t>las soluciones</a:t>
            </a:r>
            <a:r>
              <a:rPr lang="es-ES" dirty="0"/>
              <a:t>. </a:t>
            </a:r>
            <a:endParaRPr lang="es-ES" dirty="0" smtClean="0"/>
          </a:p>
          <a:p>
            <a:pPr algn="just"/>
            <a:endParaRPr lang="es-ES" dirty="0"/>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72" y="4237638"/>
            <a:ext cx="422953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15645907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88640"/>
            <a:ext cx="8352928" cy="1077218"/>
          </a:xfrm>
          <a:prstGeom prst="rect">
            <a:avLst/>
          </a:prstGeom>
        </p:spPr>
        <p:txBody>
          <a:bodyPr wrap="square">
            <a:spAutoFit/>
          </a:bodyPr>
          <a:lstStyle/>
          <a:p>
            <a:r>
              <a:rPr lang="es-ES" sz="3200" b="1" dirty="0">
                <a:solidFill>
                  <a:srgbClr val="0070C0"/>
                </a:solidFill>
              </a:rPr>
              <a:t>Lixiviación in-situ </a:t>
            </a:r>
            <a:r>
              <a:rPr lang="es-ES" sz="3200" b="1" dirty="0" smtClean="0">
                <a:solidFill>
                  <a:srgbClr val="0070C0"/>
                </a:solidFill>
              </a:rPr>
              <a:t>forzada tipo I</a:t>
            </a:r>
          </a:p>
          <a:p>
            <a:endParaRPr lang="es-ES" sz="3200" dirty="0">
              <a:solidFill>
                <a:srgbClr val="0070C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48154"/>
            <a:ext cx="6355445" cy="584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75248" y="1844824"/>
            <a:ext cx="4176464" cy="2308324"/>
          </a:xfrm>
          <a:prstGeom prst="rect">
            <a:avLst/>
          </a:prstGeom>
          <a:solidFill>
            <a:schemeClr val="bg1"/>
          </a:solidFill>
        </p:spPr>
        <p:txBody>
          <a:bodyPr wrap="square">
            <a:spAutoFit/>
          </a:bodyPr>
          <a:lstStyle/>
          <a:p>
            <a:r>
              <a:rPr lang="es-ES" dirty="0"/>
              <a:t>Yacimientos ubicados </a:t>
            </a:r>
            <a:r>
              <a:rPr lang="es-ES" dirty="0">
                <a:solidFill>
                  <a:srgbClr val="FF0000"/>
                </a:solidFill>
              </a:rPr>
              <a:t>debajo del nivel </a:t>
            </a:r>
            <a:r>
              <a:rPr lang="es-ES" dirty="0" smtClean="0">
                <a:solidFill>
                  <a:srgbClr val="FF0000"/>
                </a:solidFill>
              </a:rPr>
              <a:t>freático(&lt;200m)</a:t>
            </a:r>
            <a:endParaRPr lang="es-ES" dirty="0">
              <a:solidFill>
                <a:srgbClr val="FF0000"/>
              </a:solidFill>
            </a:endParaRPr>
          </a:p>
          <a:p>
            <a:endParaRPr lang="es-ES" dirty="0"/>
          </a:p>
          <a:p>
            <a:pPr algn="just"/>
            <a:r>
              <a:rPr lang="es-ES" dirty="0"/>
              <a:t>Se hace uso de la </a:t>
            </a:r>
            <a:r>
              <a:rPr lang="es-ES" dirty="0">
                <a:solidFill>
                  <a:srgbClr val="FF0000"/>
                </a:solidFill>
              </a:rPr>
              <a:t>permeabilidad interna de la roca y de las temperaturas y altas presiones </a:t>
            </a:r>
            <a:r>
              <a:rPr lang="es-ES" dirty="0"/>
              <a:t>que se generan a varios cientos de metros de profundidad</a:t>
            </a:r>
          </a:p>
        </p:txBody>
      </p:sp>
      <p:sp>
        <p:nvSpPr>
          <p:cNvPr id="4" name="3 Rectángulo"/>
          <p:cNvSpPr/>
          <p:nvPr/>
        </p:nvSpPr>
        <p:spPr>
          <a:xfrm>
            <a:off x="2915816" y="4725144"/>
            <a:ext cx="5832648" cy="923330"/>
          </a:xfrm>
          <a:prstGeom prst="rect">
            <a:avLst/>
          </a:prstGeom>
          <a:solidFill>
            <a:schemeClr val="bg1"/>
          </a:solidFill>
        </p:spPr>
        <p:txBody>
          <a:bodyPr wrap="square">
            <a:spAutoFit/>
          </a:bodyPr>
          <a:lstStyle/>
          <a:p>
            <a:pPr algn="just"/>
            <a:r>
              <a:rPr lang="es-ES" dirty="0" smtClean="0"/>
              <a:t>Esta </a:t>
            </a:r>
            <a:r>
              <a:rPr lang="es-ES" dirty="0"/>
              <a:t>técnica se </a:t>
            </a:r>
            <a:r>
              <a:rPr lang="es-ES" dirty="0" smtClean="0"/>
              <a:t>ha usado </a:t>
            </a:r>
            <a:r>
              <a:rPr lang="es-ES" dirty="0"/>
              <a:t>en la recuperación de diversas sales fácilmente solubles, </a:t>
            </a:r>
            <a:r>
              <a:rPr lang="es-ES" dirty="0" err="1"/>
              <a:t>NaCl</a:t>
            </a:r>
            <a:r>
              <a:rPr lang="es-ES" dirty="0"/>
              <a:t>, </a:t>
            </a:r>
            <a:r>
              <a:rPr lang="es-ES" dirty="0" err="1"/>
              <a:t>KCl</a:t>
            </a:r>
            <a:r>
              <a:rPr lang="es-ES" dirty="0"/>
              <a:t>, minerales de uranio, y fosfato</a:t>
            </a:r>
          </a:p>
        </p:txBody>
      </p:sp>
      <p:sp>
        <p:nvSpPr>
          <p:cNvPr id="6" name="5 Marcador de pie de página"/>
          <p:cNvSpPr>
            <a:spLocks noGrp="1"/>
          </p:cNvSpPr>
          <p:nvPr>
            <p:ph type="ftr" sz="quarter" idx="11"/>
          </p:nvPr>
        </p:nvSpPr>
        <p:spPr/>
        <p:txBody>
          <a:bodyPr/>
          <a:lstStyle/>
          <a:p>
            <a:r>
              <a:rPr lang="es-ES" sz="1600" dirty="0" smtClean="0"/>
              <a:t>Máster de Materiales 2013</a:t>
            </a:r>
            <a:endParaRPr lang="es-ES" sz="1200" dirty="0"/>
          </a:p>
        </p:txBody>
      </p:sp>
    </p:spTree>
    <p:extLst>
      <p:ext uri="{BB962C8B-B14F-4D97-AF65-F5344CB8AC3E}">
        <p14:creationId xmlns:p14="http://schemas.microsoft.com/office/powerpoint/2010/main" val="1516560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04665"/>
            <a:ext cx="8352928" cy="1077218"/>
          </a:xfrm>
          <a:prstGeom prst="rect">
            <a:avLst/>
          </a:prstGeom>
        </p:spPr>
        <p:txBody>
          <a:bodyPr wrap="square">
            <a:spAutoFit/>
          </a:bodyPr>
          <a:lstStyle/>
          <a:p>
            <a:r>
              <a:rPr lang="es-ES" sz="3600" dirty="0">
                <a:solidFill>
                  <a:srgbClr val="0070C0"/>
                </a:solidFill>
              </a:rPr>
              <a:t>Lixiviación forzadas tipo </a:t>
            </a:r>
            <a:r>
              <a:rPr lang="es-ES" sz="3600" dirty="0" smtClean="0">
                <a:solidFill>
                  <a:srgbClr val="0070C0"/>
                </a:solidFill>
              </a:rPr>
              <a:t>II </a:t>
            </a:r>
          </a:p>
          <a:p>
            <a:endParaRPr lang="es-ES" sz="2800" dirty="0"/>
          </a:p>
        </p:txBody>
      </p:sp>
      <p:sp>
        <p:nvSpPr>
          <p:cNvPr id="3" name="2 Rectángulo"/>
          <p:cNvSpPr/>
          <p:nvPr/>
        </p:nvSpPr>
        <p:spPr>
          <a:xfrm>
            <a:off x="539552" y="1412776"/>
            <a:ext cx="4572000" cy="4247317"/>
          </a:xfrm>
          <a:prstGeom prst="rect">
            <a:avLst/>
          </a:prstGeom>
        </p:spPr>
        <p:txBody>
          <a:bodyPr>
            <a:spAutoFit/>
          </a:bodyPr>
          <a:lstStyle/>
          <a:p>
            <a:pPr marL="285750" indent="-285750">
              <a:buFont typeface="Wingdings" panose="05000000000000000000" pitchFamily="2" charset="2"/>
              <a:buChar char="Ø"/>
            </a:pPr>
            <a:r>
              <a:rPr lang="es-ES" dirty="0"/>
              <a:t>Se aplica a yacimientos ubicados bajo el nivel de las aguas subterráneas, a </a:t>
            </a:r>
            <a:r>
              <a:rPr lang="es-ES" dirty="0" smtClean="0">
                <a:solidFill>
                  <a:srgbClr val="FF0000"/>
                </a:solidFill>
              </a:rPr>
              <a:t>mas </a:t>
            </a:r>
            <a:r>
              <a:rPr lang="es-ES" dirty="0">
                <a:solidFill>
                  <a:srgbClr val="FF0000"/>
                </a:solidFill>
              </a:rPr>
              <a:t>de 200 m de profundidad. </a:t>
            </a:r>
            <a:r>
              <a:rPr lang="es-ES" dirty="0" smtClean="0"/>
              <a:t>Se aplica a depósitos de sulfuros primarios bajo el nivel de las aguas subterráneas.</a:t>
            </a:r>
            <a:endParaRPr lang="es-ES" dirty="0">
              <a:solidFill>
                <a:srgbClr val="FF0000"/>
              </a:solidFill>
            </a:endParaRPr>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s-ES" dirty="0"/>
              <a:t>Estos depósitos </a:t>
            </a:r>
            <a:r>
              <a:rPr lang="es-ES" dirty="0">
                <a:solidFill>
                  <a:srgbClr val="FF0000"/>
                </a:solidFill>
              </a:rPr>
              <a:t>se fracturan </a:t>
            </a:r>
            <a:r>
              <a:rPr lang="es-ES" dirty="0"/>
              <a:t>en el lugar y las soluciones </a:t>
            </a:r>
            <a:r>
              <a:rPr lang="es-ES" dirty="0">
                <a:solidFill>
                  <a:srgbClr val="FF0000"/>
                </a:solidFill>
              </a:rPr>
              <a:t>se inyectan y extraen por bombeo.</a:t>
            </a:r>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s-ES" dirty="0"/>
              <a:t> Es importante previo a la lixiviación, el </a:t>
            </a:r>
            <a:r>
              <a:rPr lang="es-ES" dirty="0">
                <a:solidFill>
                  <a:srgbClr val="FF0000"/>
                </a:solidFill>
              </a:rPr>
              <a:t>drenaje del agua desde el </a:t>
            </a:r>
            <a:r>
              <a:rPr lang="es-ES" dirty="0" smtClean="0">
                <a:solidFill>
                  <a:srgbClr val="FF0000"/>
                </a:solidFill>
              </a:rPr>
              <a:t>cuerpo mineralizado</a:t>
            </a:r>
            <a:r>
              <a:rPr lang="es-ES" dirty="0"/>
              <a:t>, lo cual requiere un </a:t>
            </a:r>
            <a:r>
              <a:rPr lang="es-ES" dirty="0" smtClean="0"/>
              <a:t>gran </a:t>
            </a:r>
            <a:r>
              <a:rPr lang="es-ES" dirty="0"/>
              <a:t>conocimiento de la hidrología de la zona</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7656" y="188640"/>
            <a:ext cx="2772816" cy="293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p:txBody>
          <a:bodyPr/>
          <a:lstStyle/>
          <a:p>
            <a:r>
              <a:rPr lang="es-ES" sz="1600" dirty="0" smtClean="0"/>
              <a:t>Máster de Materiales 2013</a:t>
            </a:r>
            <a:endParaRPr lang="es-ES" sz="1600" dirty="0"/>
          </a:p>
        </p:txBody>
      </p:sp>
      <p:cxnSp>
        <p:nvCxnSpPr>
          <p:cNvPr id="7" name="6 Conector recto"/>
          <p:cNvCxnSpPr/>
          <p:nvPr/>
        </p:nvCxnSpPr>
        <p:spPr>
          <a:xfrm>
            <a:off x="6047656" y="1844824"/>
            <a:ext cx="2772816"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6" y="3214686"/>
            <a:ext cx="3600400" cy="354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Flecha abajo"/>
          <p:cNvSpPr/>
          <p:nvPr/>
        </p:nvSpPr>
        <p:spPr>
          <a:xfrm>
            <a:off x="6643702" y="3214686"/>
            <a:ext cx="1428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6643702" y="3643314"/>
            <a:ext cx="7143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6715140" y="4929198"/>
            <a:ext cx="35719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7215206" y="3643314"/>
            <a:ext cx="71438" cy="1143008"/>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arriba"/>
          <p:cNvSpPr/>
          <p:nvPr/>
        </p:nvSpPr>
        <p:spPr>
          <a:xfrm>
            <a:off x="7143768" y="3286124"/>
            <a:ext cx="142876" cy="357190"/>
          </a:xfrm>
          <a:prstGeom prst="up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13 Conector recto de flecha"/>
          <p:cNvCxnSpPr/>
          <p:nvPr/>
        </p:nvCxnSpPr>
        <p:spPr>
          <a:xfrm rot="5400000">
            <a:off x="5286380" y="4143380"/>
            <a:ext cx="1000132" cy="1588"/>
          </a:xfrm>
          <a:prstGeom prst="straightConnector1">
            <a:avLst/>
          </a:prstGeom>
          <a:ln w="25400">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rot="5400000">
            <a:off x="5644364" y="4214024"/>
            <a:ext cx="1000132" cy="1588"/>
          </a:xfrm>
          <a:prstGeom prst="straightConnector1">
            <a:avLst/>
          </a:prstGeom>
          <a:ln w="25400">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5929322" y="3643314"/>
            <a:ext cx="71438" cy="1857388"/>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Luna"/>
          <p:cNvSpPr/>
          <p:nvPr/>
        </p:nvSpPr>
        <p:spPr>
          <a:xfrm rot="16510948">
            <a:off x="5904169" y="5291974"/>
            <a:ext cx="179318" cy="284583"/>
          </a:xfrm>
          <a:prstGeom prst="moo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rriba"/>
          <p:cNvSpPr/>
          <p:nvPr/>
        </p:nvSpPr>
        <p:spPr>
          <a:xfrm>
            <a:off x="5929322" y="3286124"/>
            <a:ext cx="142876" cy="357190"/>
          </a:xfrm>
          <a:prstGeom prst="up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00769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548681"/>
            <a:ext cx="7992888" cy="738664"/>
          </a:xfrm>
          <a:prstGeom prst="rect">
            <a:avLst/>
          </a:prstGeom>
        </p:spPr>
        <p:txBody>
          <a:bodyPr wrap="square">
            <a:spAutoFit/>
          </a:bodyPr>
          <a:lstStyle/>
          <a:p>
            <a:r>
              <a:rPr lang="es-ES" sz="2400" dirty="0">
                <a:solidFill>
                  <a:srgbClr val="0070C0"/>
                </a:solidFill>
              </a:rPr>
              <a:t>Lixiviación forzadas tipo II </a:t>
            </a:r>
            <a:endParaRPr lang="es-ES" sz="2400" dirty="0" smtClean="0">
              <a:solidFill>
                <a:srgbClr val="0070C0"/>
              </a:solidFill>
            </a:endParaRPr>
          </a:p>
          <a:p>
            <a:endParaRPr lang="es-E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61" y="1484784"/>
            <a:ext cx="669607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211960" y="1484784"/>
            <a:ext cx="3816424" cy="3970318"/>
          </a:xfrm>
          <a:prstGeom prst="rect">
            <a:avLst/>
          </a:prstGeom>
        </p:spPr>
        <p:txBody>
          <a:bodyPr wrap="square">
            <a:spAutoFit/>
          </a:bodyPr>
          <a:lstStyle/>
          <a:p>
            <a:pPr algn="just"/>
            <a:r>
              <a:rPr lang="es-ES" dirty="0"/>
              <a:t>Se aplica a depósitos de </a:t>
            </a:r>
            <a:r>
              <a:rPr lang="es-ES" dirty="0">
                <a:solidFill>
                  <a:srgbClr val="FF0000"/>
                </a:solidFill>
              </a:rPr>
              <a:t>sulfuros primarios</a:t>
            </a:r>
            <a:r>
              <a:rPr lang="es-ES" dirty="0"/>
              <a:t> bajo el nivel de las aguas subterráneas. </a:t>
            </a:r>
            <a:endParaRPr lang="es-ES" dirty="0" smtClean="0"/>
          </a:p>
          <a:p>
            <a:pPr algn="just"/>
            <a:endParaRPr lang="es-ES" dirty="0"/>
          </a:p>
          <a:p>
            <a:pPr algn="just"/>
            <a:r>
              <a:rPr lang="es-ES" dirty="0" smtClean="0"/>
              <a:t>El </a:t>
            </a:r>
            <a:r>
              <a:rPr lang="es-ES" dirty="0">
                <a:solidFill>
                  <a:srgbClr val="FF0000"/>
                </a:solidFill>
              </a:rPr>
              <a:t>material</a:t>
            </a:r>
            <a:r>
              <a:rPr lang="es-ES" dirty="0"/>
              <a:t> puede ser </a:t>
            </a:r>
            <a:r>
              <a:rPr lang="es-ES" dirty="0">
                <a:solidFill>
                  <a:srgbClr val="FF0000"/>
                </a:solidFill>
              </a:rPr>
              <a:t>fracturado</a:t>
            </a:r>
            <a:r>
              <a:rPr lang="es-ES" dirty="0"/>
              <a:t> por medios convencionales </a:t>
            </a:r>
            <a:r>
              <a:rPr lang="es-ES" dirty="0" smtClean="0"/>
              <a:t>o hidrostáticos(</a:t>
            </a:r>
            <a:r>
              <a:rPr lang="es-ES" dirty="0" err="1" smtClean="0"/>
              <a:t>hidrofracturación</a:t>
            </a:r>
            <a:r>
              <a:rPr lang="es-ES" dirty="0"/>
              <a:t>). </a:t>
            </a:r>
          </a:p>
          <a:p>
            <a:pPr algn="just"/>
            <a:endParaRPr lang="es-ES" dirty="0"/>
          </a:p>
          <a:p>
            <a:pPr algn="just"/>
            <a:r>
              <a:rPr lang="es-ES" dirty="0"/>
              <a:t>A esta profundidad, </a:t>
            </a:r>
            <a:r>
              <a:rPr lang="es-ES" dirty="0">
                <a:solidFill>
                  <a:srgbClr val="FF0000"/>
                </a:solidFill>
              </a:rPr>
              <a:t>la presión aumenta la solubilidad del oxígeno, acelerando la oxidación directa del mineral sulfurado , produciendo ácido sulfúrico y elevando la temperatura</a:t>
            </a:r>
          </a:p>
        </p:txBody>
      </p:sp>
      <p:sp>
        <p:nvSpPr>
          <p:cNvPr id="4" name="3 Rectángulo"/>
          <p:cNvSpPr/>
          <p:nvPr/>
        </p:nvSpPr>
        <p:spPr>
          <a:xfrm>
            <a:off x="4399992" y="404664"/>
            <a:ext cx="4564496" cy="646331"/>
          </a:xfrm>
          <a:prstGeom prst="rect">
            <a:avLst/>
          </a:prstGeom>
        </p:spPr>
        <p:txBody>
          <a:bodyPr wrap="square">
            <a:spAutoFit/>
          </a:bodyPr>
          <a:lstStyle/>
          <a:p>
            <a:r>
              <a:rPr lang="es-ES" dirty="0">
                <a:solidFill>
                  <a:srgbClr val="FF0000"/>
                </a:solidFill>
              </a:rPr>
              <a:t>Aplicación a minerales oxidados, sulfurados y mixtos de cobre.</a:t>
            </a:r>
          </a:p>
        </p:txBody>
      </p:sp>
      <p:sp>
        <p:nvSpPr>
          <p:cNvPr id="6" name="5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4097703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76672"/>
            <a:ext cx="8208912" cy="5509200"/>
          </a:xfrm>
          <a:prstGeom prst="rect">
            <a:avLst/>
          </a:prstGeom>
        </p:spPr>
        <p:txBody>
          <a:bodyPr wrap="square">
            <a:spAutoFit/>
          </a:bodyPr>
          <a:lstStyle/>
          <a:p>
            <a:r>
              <a:rPr lang="es-ES" dirty="0" smtClean="0"/>
              <a:t> </a:t>
            </a:r>
            <a:r>
              <a:rPr lang="es-ES" sz="3600" dirty="0" smtClean="0"/>
              <a:t>LIXIVIACIÓN EN PILAS</a:t>
            </a:r>
          </a:p>
          <a:p>
            <a:endParaRPr lang="es-ES" dirty="0" smtClean="0"/>
          </a:p>
          <a:p>
            <a:r>
              <a:rPr lang="es-ES" sz="2800" dirty="0" smtClean="0">
                <a:solidFill>
                  <a:srgbClr val="0070C0"/>
                </a:solidFill>
                <a:effectLst>
                  <a:outerShdw blurRad="38100" dist="38100" dir="2700000" algn="tl">
                    <a:srgbClr val="000000">
                      <a:alpha val="43137"/>
                    </a:srgbClr>
                  </a:outerShdw>
                </a:effectLst>
              </a:rPr>
              <a:t>Estéril de mina </a:t>
            </a:r>
            <a:endParaRPr lang="es-ES" dirty="0" smtClean="0">
              <a:solidFill>
                <a:srgbClr val="0070C0"/>
              </a:solidFill>
              <a:effectLst>
                <a:outerShdw blurRad="38100" dist="38100" dir="2700000" algn="tl">
                  <a:srgbClr val="000000">
                    <a:alpha val="43137"/>
                  </a:srgbClr>
                </a:outerShdw>
              </a:effectLst>
            </a:endParaRPr>
          </a:p>
          <a:p>
            <a:endParaRPr lang="es-ES" dirty="0"/>
          </a:p>
          <a:p>
            <a:r>
              <a:rPr lang="es-ES" dirty="0" smtClean="0"/>
              <a:t>1.- Se acumulan cerca de  </a:t>
            </a:r>
            <a:r>
              <a:rPr lang="es-ES" dirty="0"/>
              <a:t>la mina</a:t>
            </a:r>
            <a:r>
              <a:rPr lang="es-ES" dirty="0" smtClean="0"/>
              <a:t>.</a:t>
            </a:r>
          </a:p>
          <a:p>
            <a:endParaRPr lang="es-ES" dirty="0"/>
          </a:p>
          <a:p>
            <a:r>
              <a:rPr lang="es-ES" dirty="0" smtClean="0"/>
              <a:t>2.-Alcanzan </a:t>
            </a:r>
            <a:r>
              <a:rPr lang="es-ES" dirty="0"/>
              <a:t>alturas de 100 metros </a:t>
            </a:r>
            <a:r>
              <a:rPr lang="es-ES" dirty="0" smtClean="0"/>
              <a:t>o más </a:t>
            </a:r>
          </a:p>
          <a:p>
            <a:endParaRPr lang="es-ES" dirty="0" smtClean="0"/>
          </a:p>
          <a:p>
            <a:r>
              <a:rPr lang="es-ES" dirty="0" smtClean="0"/>
              <a:t>3.-Sustrato </a:t>
            </a:r>
            <a:r>
              <a:rPr lang="es-ES" dirty="0"/>
              <a:t>basal no siempre es el más adecuado para recoger </a:t>
            </a:r>
            <a:r>
              <a:rPr lang="es-ES" dirty="0" smtClean="0"/>
              <a:t>soluciones: ADECUACIÓN SUELO</a:t>
            </a:r>
          </a:p>
          <a:p>
            <a:endParaRPr lang="es-ES" dirty="0" smtClean="0"/>
          </a:p>
          <a:p>
            <a:r>
              <a:rPr lang="es-ES" dirty="0" smtClean="0"/>
              <a:t>4.-</a:t>
            </a:r>
            <a:r>
              <a:rPr lang="es-ES" u="sng" dirty="0" smtClean="0"/>
              <a:t>S</a:t>
            </a:r>
            <a:r>
              <a:rPr lang="es-ES" dirty="0" smtClean="0"/>
              <a:t>olución por </a:t>
            </a:r>
            <a:r>
              <a:rPr lang="es-ES" dirty="0"/>
              <a:t>la parte superior y </a:t>
            </a:r>
            <a:r>
              <a:rPr lang="es-ES" dirty="0" smtClean="0"/>
              <a:t>se recoge en una </a:t>
            </a:r>
            <a:r>
              <a:rPr lang="es-ES" dirty="0"/>
              <a:t>piscinas </a:t>
            </a:r>
            <a:r>
              <a:rPr lang="es-ES" dirty="0" smtClean="0"/>
              <a:t>impermeables.</a:t>
            </a:r>
          </a:p>
          <a:p>
            <a:endParaRPr lang="es-ES" dirty="0" smtClean="0"/>
          </a:p>
          <a:p>
            <a:r>
              <a:rPr lang="es-ES" dirty="0" smtClean="0"/>
              <a:t>5.-Poco </a:t>
            </a:r>
            <a:r>
              <a:rPr lang="es-ES" dirty="0"/>
              <a:t>capital de inversión y operación. </a:t>
            </a:r>
            <a:endParaRPr lang="es-ES" dirty="0" smtClean="0"/>
          </a:p>
          <a:p>
            <a:endParaRPr lang="es-ES" dirty="0"/>
          </a:p>
          <a:p>
            <a:r>
              <a:rPr lang="es-ES" dirty="0" smtClean="0"/>
              <a:t>6.-Recuperaciones bajas </a:t>
            </a:r>
          </a:p>
          <a:p>
            <a:endParaRPr lang="es-ES" dirty="0"/>
          </a:p>
          <a:p>
            <a:r>
              <a:rPr lang="es-ES" dirty="0" smtClean="0"/>
              <a:t>7.-Cinética </a:t>
            </a:r>
            <a:r>
              <a:rPr lang="es-ES" dirty="0"/>
              <a:t>es lenta </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76672"/>
            <a:ext cx="36290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descr="http://htmlimg4.scribdassets.com/7egw7se8aopasyw/images/43-90af1e1a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834" y="4863353"/>
            <a:ext cx="6012160" cy="1832278"/>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745787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74" y="476672"/>
            <a:ext cx="878634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fecha"/>
          <p:cNvSpPr>
            <a:spLocks noGrp="1"/>
          </p:cNvSpPr>
          <p:nvPr>
            <p:ph type="dt" sz="half" idx="10"/>
          </p:nvPr>
        </p:nvSpPr>
        <p:spPr/>
        <p:txBody>
          <a:bodyPr/>
          <a:lstStyle/>
          <a:p>
            <a:fld id="{83EB3D19-0FC9-4B1F-AFFB-B3C16FE9DF20}"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431357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8424936" cy="984885"/>
          </a:xfrm>
          <a:prstGeom prst="rect">
            <a:avLst/>
          </a:prstGeom>
        </p:spPr>
        <p:txBody>
          <a:bodyPr wrap="square">
            <a:spAutoFit/>
          </a:bodyPr>
          <a:lstStyle/>
          <a:p>
            <a:pPr algn="just"/>
            <a:r>
              <a:rPr lang="es-ES" dirty="0"/>
              <a:t/>
            </a:r>
            <a:br>
              <a:rPr lang="es-ES" dirty="0"/>
            </a:br>
            <a:r>
              <a:rPr lang="es-ES" dirty="0"/>
              <a:t>La distribución de las soluciones se realiza por </a:t>
            </a:r>
            <a:endParaRPr lang="es-ES" dirty="0" smtClean="0"/>
          </a:p>
          <a:p>
            <a:pPr algn="just"/>
            <a:r>
              <a:rPr lang="es-ES" sz="2000" dirty="0" smtClean="0">
                <a:solidFill>
                  <a:srgbClr val="FF0000"/>
                </a:solidFill>
              </a:rPr>
              <a:t>RIEGO</a:t>
            </a:r>
            <a:r>
              <a:rPr lang="es-ES" sz="2000" dirty="0" smtClean="0"/>
              <a:t>, </a:t>
            </a:r>
            <a:r>
              <a:rPr lang="es-ES" sz="2000" dirty="0" smtClean="0">
                <a:solidFill>
                  <a:srgbClr val="FF0000"/>
                </a:solidFill>
              </a:rPr>
              <a:t>INUNDACIÓN O PERFORACIONES VERTICALES.</a:t>
            </a:r>
            <a:r>
              <a:rPr lang="es-ES" sz="2000" dirty="0" smtClean="0"/>
              <a:t> </a:t>
            </a:r>
          </a:p>
        </p:txBody>
      </p:sp>
      <p:sp>
        <p:nvSpPr>
          <p:cNvPr id="3" name="2 Rectángulo"/>
          <p:cNvSpPr/>
          <p:nvPr/>
        </p:nvSpPr>
        <p:spPr>
          <a:xfrm>
            <a:off x="372359" y="1316667"/>
            <a:ext cx="7704856" cy="923330"/>
          </a:xfrm>
          <a:prstGeom prst="rect">
            <a:avLst/>
          </a:prstGeom>
        </p:spPr>
        <p:txBody>
          <a:bodyPr wrap="square">
            <a:spAutoFit/>
          </a:bodyPr>
          <a:lstStyle/>
          <a:p>
            <a:pPr marL="342900" indent="-342900">
              <a:buAutoNum type="alphaLcParenR"/>
            </a:pPr>
            <a:r>
              <a:rPr lang="es-ES" b="1" dirty="0" smtClean="0">
                <a:solidFill>
                  <a:schemeClr val="accent1">
                    <a:lumMod val="75000"/>
                  </a:schemeClr>
                </a:solidFill>
              </a:rPr>
              <a:t>Riego</a:t>
            </a:r>
            <a:r>
              <a:rPr lang="es-ES" dirty="0" smtClean="0"/>
              <a:t> </a:t>
            </a:r>
          </a:p>
          <a:p>
            <a:r>
              <a:rPr lang="es-ES" dirty="0" smtClean="0"/>
              <a:t>Permite </a:t>
            </a:r>
            <a:r>
              <a:rPr lang="es-ES" dirty="0"/>
              <a:t>una distribución uniforme  </a:t>
            </a:r>
            <a:r>
              <a:rPr lang="es-ES" dirty="0" smtClean="0"/>
              <a:t>sobre </a:t>
            </a:r>
            <a:r>
              <a:rPr lang="es-ES" dirty="0"/>
              <a:t>el área </a:t>
            </a:r>
            <a:endParaRPr lang="es-ES" dirty="0" smtClean="0"/>
          </a:p>
          <a:p>
            <a:r>
              <a:rPr lang="es-ES" dirty="0" smtClean="0"/>
              <a:t>superficial. Se usan tuberías </a:t>
            </a:r>
            <a:r>
              <a:rPr lang="es-ES" dirty="0"/>
              <a:t>de goteros o aspersores. </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438" y="1085481"/>
            <a:ext cx="2628404" cy="157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96722" y="2678865"/>
            <a:ext cx="4572000" cy="1200329"/>
          </a:xfrm>
          <a:prstGeom prst="rect">
            <a:avLst/>
          </a:prstGeom>
        </p:spPr>
        <p:txBody>
          <a:bodyPr>
            <a:spAutoFit/>
          </a:bodyPr>
          <a:lstStyle/>
          <a:p>
            <a:r>
              <a:rPr lang="es-ES" dirty="0"/>
              <a:t> </a:t>
            </a:r>
            <a:r>
              <a:rPr lang="es-ES" b="1" dirty="0" smtClean="0">
                <a:solidFill>
                  <a:schemeClr val="accent1">
                    <a:lumMod val="75000"/>
                  </a:schemeClr>
                </a:solidFill>
              </a:rPr>
              <a:t>b) Inundación</a:t>
            </a:r>
            <a:r>
              <a:rPr lang="es-ES" dirty="0" smtClean="0"/>
              <a:t>.</a:t>
            </a:r>
          </a:p>
          <a:p>
            <a:endParaRPr lang="es-ES" dirty="0"/>
          </a:p>
          <a:p>
            <a:r>
              <a:rPr lang="es-ES" dirty="0"/>
              <a:t>S</a:t>
            </a:r>
            <a:r>
              <a:rPr lang="es-ES" dirty="0" smtClean="0"/>
              <a:t>e </a:t>
            </a:r>
            <a:r>
              <a:rPr lang="es-ES" dirty="0"/>
              <a:t>crean </a:t>
            </a:r>
            <a:r>
              <a:rPr lang="es-ES" dirty="0" smtClean="0"/>
              <a:t>canales </a:t>
            </a:r>
            <a:r>
              <a:rPr lang="es-ES" dirty="0"/>
              <a:t>de 0.5 x 10 m sobre la superficie </a:t>
            </a:r>
            <a:r>
              <a:rPr lang="es-ES" dirty="0" smtClean="0"/>
              <a:t>inundándolas </a:t>
            </a:r>
            <a:r>
              <a:rPr lang="es-ES" dirty="0"/>
              <a:t>con solución. </a:t>
            </a: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92" y="4365104"/>
            <a:ext cx="2874196"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428760" y="4228260"/>
            <a:ext cx="3141758" cy="369332"/>
          </a:xfrm>
          <a:prstGeom prst="rect">
            <a:avLst/>
          </a:prstGeom>
        </p:spPr>
        <p:txBody>
          <a:bodyPr wrap="none">
            <a:spAutoFit/>
          </a:bodyPr>
          <a:lstStyle/>
          <a:p>
            <a:r>
              <a:rPr lang="es-ES" b="1" dirty="0">
                <a:solidFill>
                  <a:schemeClr val="accent1">
                    <a:lumMod val="75000"/>
                  </a:schemeClr>
                </a:solidFill>
              </a:rPr>
              <a:t>c) Perforaciones verticales.</a:t>
            </a:r>
          </a:p>
        </p:txBody>
      </p:sp>
      <p:sp>
        <p:nvSpPr>
          <p:cNvPr id="6" name="5 Rectángulo"/>
          <p:cNvSpPr/>
          <p:nvPr/>
        </p:nvSpPr>
        <p:spPr>
          <a:xfrm>
            <a:off x="395536" y="4797152"/>
            <a:ext cx="5544616" cy="1754326"/>
          </a:xfrm>
          <a:prstGeom prst="rect">
            <a:avLst/>
          </a:prstGeom>
        </p:spPr>
        <p:txBody>
          <a:bodyPr wrap="square">
            <a:spAutoFit/>
          </a:bodyPr>
          <a:lstStyle/>
          <a:p>
            <a:r>
              <a:rPr lang="es-ES" dirty="0"/>
              <a:t>L</a:t>
            </a:r>
            <a:r>
              <a:rPr lang="es-ES" dirty="0" smtClean="0"/>
              <a:t>a </a:t>
            </a:r>
            <a:r>
              <a:rPr lang="es-ES" dirty="0"/>
              <a:t>solución se Introduce mediante </a:t>
            </a:r>
            <a:r>
              <a:rPr lang="es-ES" dirty="0" smtClean="0">
                <a:solidFill>
                  <a:schemeClr val="accent5">
                    <a:lumMod val="75000"/>
                  </a:schemeClr>
                </a:solidFill>
              </a:rPr>
              <a:t>tuberías plásticas </a:t>
            </a:r>
            <a:r>
              <a:rPr lang="es-ES" dirty="0">
                <a:solidFill>
                  <a:schemeClr val="accent5">
                    <a:lumMod val="75000"/>
                  </a:schemeClr>
                </a:solidFill>
              </a:rPr>
              <a:t>perforadas verticales </a:t>
            </a:r>
            <a:r>
              <a:rPr lang="es-ES" dirty="0"/>
              <a:t>al interior </a:t>
            </a:r>
            <a:r>
              <a:rPr lang="es-ES" dirty="0" smtClean="0"/>
              <a:t>:15 </a:t>
            </a:r>
            <a:r>
              <a:rPr lang="es-ES" dirty="0"/>
              <a:t>cm de diámetro y a 2/3 de la </a:t>
            </a:r>
            <a:r>
              <a:rPr lang="es-ES" dirty="0" smtClean="0"/>
              <a:t>altura. Las </a:t>
            </a:r>
            <a:r>
              <a:rPr lang="es-ES" dirty="0"/>
              <a:t>tuberías que se introducen son de 10 cm. Los flujos de las soluciones dependen de </a:t>
            </a:r>
            <a:r>
              <a:rPr lang="es-ES" dirty="0" smtClean="0"/>
              <a:t>la permeabilidad</a:t>
            </a:r>
            <a:r>
              <a:rPr lang="es-ES" dirty="0"/>
              <a:t>, un rango general va de 1 (l/h m2) a 15 (l/h m2)</a:t>
            </a:r>
          </a:p>
        </p:txBody>
      </p:sp>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2423" y="2663103"/>
            <a:ext cx="2134542" cy="170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Marcador de pie de página"/>
          <p:cNvSpPr>
            <a:spLocks noGrp="1"/>
          </p:cNvSpPr>
          <p:nvPr>
            <p:ph type="ftr" sz="quarter" idx="11"/>
          </p:nvPr>
        </p:nvSpPr>
        <p:spPr>
          <a:xfrm>
            <a:off x="428760" y="6492875"/>
            <a:ext cx="3352801" cy="365125"/>
          </a:xfrm>
        </p:spPr>
        <p:txBody>
          <a:bodyPr/>
          <a:lstStyle/>
          <a:p>
            <a:r>
              <a:rPr lang="es-ES" sz="1600" dirty="0" smtClean="0"/>
              <a:t>Máster de Materiales 2013</a:t>
            </a:r>
            <a:endParaRPr lang="es-ES" sz="1600" dirty="0"/>
          </a:p>
        </p:txBody>
      </p:sp>
      <p:sp>
        <p:nvSpPr>
          <p:cNvPr id="11" name="10 Rectángulo"/>
          <p:cNvSpPr/>
          <p:nvPr/>
        </p:nvSpPr>
        <p:spPr>
          <a:xfrm>
            <a:off x="7000892" y="2928934"/>
            <a:ext cx="2000248" cy="1384995"/>
          </a:xfrm>
          <a:prstGeom prst="rect">
            <a:avLst/>
          </a:prstGeom>
        </p:spPr>
        <p:txBody>
          <a:bodyPr wrap="square">
            <a:spAutoFit/>
          </a:bodyPr>
          <a:lstStyle/>
          <a:p>
            <a:r>
              <a:rPr lang="es-ES" sz="1200" dirty="0" smtClean="0"/>
              <a:t>Tuberías de PVC, HDPE y polipropileno. También se usan resinas reforzadas con fibra de vidrio. Las tuberías de alta presión son de acero revestidas en HDPE.</a:t>
            </a:r>
            <a:endParaRPr lang="es-ES" sz="1200" dirty="0"/>
          </a:p>
        </p:txBody>
      </p:sp>
      <p:pic>
        <p:nvPicPr>
          <p:cNvPr id="12" name="Picture 1"/>
          <p:cNvPicPr>
            <a:picLocks noChangeAspect="1" noChangeArrowheads="1"/>
          </p:cNvPicPr>
          <p:nvPr/>
        </p:nvPicPr>
        <p:blipFill>
          <a:blip r:embed="rId5"/>
          <a:srcRect/>
          <a:stretch>
            <a:fillRect/>
          </a:stretch>
        </p:blipFill>
        <p:spPr bwMode="auto">
          <a:xfrm>
            <a:off x="6643702" y="0"/>
            <a:ext cx="2338880" cy="1220709"/>
          </a:xfrm>
          <a:prstGeom prst="rect">
            <a:avLst/>
          </a:prstGeom>
          <a:noFill/>
          <a:ln w="9525">
            <a:noFill/>
            <a:miter lim="800000"/>
            <a:headEnd/>
            <a:tailEnd/>
          </a:ln>
          <a:effectLst/>
        </p:spPr>
      </p:pic>
    </p:spTree>
    <p:extLst>
      <p:ext uri="{BB962C8B-B14F-4D97-AF65-F5344CB8AC3E}">
        <p14:creationId xmlns:p14="http://schemas.microsoft.com/office/powerpoint/2010/main" val="1012471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smtClean="0"/>
              <a:t>Máster de Materiales 2013</a:t>
            </a:r>
            <a:endParaRPr lang="es-ES" sz="1600"/>
          </a:p>
        </p:txBody>
      </p:sp>
      <p:pic>
        <p:nvPicPr>
          <p:cNvPr id="185346" name="Picture 2" descr="OperaciÃ³n-de-LixiviaciÃ³n-en-Ecosistema"/>
          <p:cNvPicPr>
            <a:picLocks noChangeAspect="1" noChangeArrowheads="1"/>
          </p:cNvPicPr>
          <p:nvPr/>
        </p:nvPicPr>
        <p:blipFill>
          <a:blip r:embed="rId2"/>
          <a:srcRect/>
          <a:stretch>
            <a:fillRect/>
          </a:stretch>
        </p:blipFill>
        <p:spPr bwMode="auto">
          <a:xfrm>
            <a:off x="125834" y="180257"/>
            <a:ext cx="4608513" cy="3249003"/>
          </a:xfrm>
          <a:prstGeom prst="rect">
            <a:avLst/>
          </a:prstGeom>
          <a:noFill/>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72" y="3571876"/>
            <a:ext cx="3823222" cy="254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444" y="3143248"/>
            <a:ext cx="4094179" cy="307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5000628" y="2571744"/>
            <a:ext cx="3819844" cy="646331"/>
          </a:xfrm>
          <a:prstGeom prst="rect">
            <a:avLst/>
          </a:prstGeom>
          <a:solidFill>
            <a:schemeClr val="bg1"/>
          </a:solidFill>
        </p:spPr>
        <p:txBody>
          <a:bodyPr wrap="square">
            <a:spAutoFit/>
          </a:bodyPr>
          <a:lstStyle/>
          <a:p>
            <a:pPr algn="just"/>
            <a:r>
              <a:rPr lang="es-ES" sz="1200" dirty="0" smtClean="0">
                <a:solidFill>
                  <a:srgbClr val="FF0000"/>
                </a:solidFill>
              </a:rPr>
              <a:t>Desafíos Actuales </a:t>
            </a:r>
            <a:r>
              <a:rPr lang="es-ES" sz="1200" dirty="0" smtClean="0"/>
              <a:t>: reducir </a:t>
            </a:r>
            <a:r>
              <a:rPr lang="es-ES" sz="1200" dirty="0"/>
              <a:t>el consumo de agua </a:t>
            </a:r>
            <a:r>
              <a:rPr lang="es-ES" sz="1200" dirty="0" smtClean="0"/>
              <a:t>: </a:t>
            </a:r>
            <a:r>
              <a:rPr lang="es-ES" sz="1200" dirty="0"/>
              <a:t>controlar la evaporación y el agua residual de los ripios.</a:t>
            </a:r>
          </a:p>
        </p:txBody>
      </p:sp>
      <p:pic>
        <p:nvPicPr>
          <p:cNvPr id="48129" name="Picture 1"/>
          <p:cNvPicPr>
            <a:picLocks noChangeAspect="1" noChangeArrowheads="1"/>
          </p:cNvPicPr>
          <p:nvPr/>
        </p:nvPicPr>
        <p:blipFill>
          <a:blip r:embed="rId5"/>
          <a:srcRect/>
          <a:stretch>
            <a:fillRect/>
          </a:stretch>
        </p:blipFill>
        <p:spPr bwMode="auto">
          <a:xfrm>
            <a:off x="5000628" y="142852"/>
            <a:ext cx="3933827" cy="25142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htmlimg3.scribdassets.com/7egw7se8aopasyw/images/46-00a126c22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72" y="1214422"/>
            <a:ext cx="66960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42844" y="357166"/>
            <a:ext cx="8501122" cy="584775"/>
          </a:xfrm>
          <a:prstGeom prst="rect">
            <a:avLst/>
          </a:prstGeom>
        </p:spPr>
        <p:txBody>
          <a:bodyPr wrap="square">
            <a:spAutoFit/>
          </a:bodyPr>
          <a:lstStyle/>
          <a:p>
            <a:r>
              <a:rPr lang="es-ES" sz="3200" b="1" dirty="0" smtClean="0">
                <a:solidFill>
                  <a:srgbClr val="0070C0"/>
                </a:solidFill>
              </a:rPr>
              <a:t>LIXIVIACIÓN EN PILAS </a:t>
            </a:r>
            <a:r>
              <a:rPr lang="es-ES" sz="2400" b="1" dirty="0" smtClean="0">
                <a:solidFill>
                  <a:srgbClr val="0070C0"/>
                </a:solidFill>
              </a:rPr>
              <a:t>mineral de </a:t>
            </a:r>
            <a:r>
              <a:rPr lang="es-ES" sz="2400" b="1" dirty="0">
                <a:solidFill>
                  <a:srgbClr val="0070C0"/>
                </a:solidFill>
              </a:rPr>
              <a:t>mayor </a:t>
            </a:r>
            <a:r>
              <a:rPr lang="es-ES" sz="2400" b="1" dirty="0" smtClean="0">
                <a:solidFill>
                  <a:srgbClr val="0070C0"/>
                </a:solidFill>
              </a:rPr>
              <a:t>ley </a:t>
            </a:r>
            <a:endParaRPr lang="es-ES" sz="3200" b="1" dirty="0">
              <a:solidFill>
                <a:srgbClr val="0070C0"/>
              </a:solidFill>
            </a:endParaRPr>
          </a:p>
        </p:txBody>
      </p:sp>
      <p:sp>
        <p:nvSpPr>
          <p:cNvPr id="4" name="3 Rectángulo"/>
          <p:cNvSpPr/>
          <p:nvPr/>
        </p:nvSpPr>
        <p:spPr>
          <a:xfrm>
            <a:off x="5143504" y="1357298"/>
            <a:ext cx="3510805" cy="1754326"/>
          </a:xfrm>
          <a:prstGeom prst="rect">
            <a:avLst/>
          </a:prstGeom>
        </p:spPr>
        <p:txBody>
          <a:bodyPr wrap="square">
            <a:spAutoFit/>
          </a:bodyPr>
          <a:lstStyle/>
          <a:p>
            <a:pPr algn="just"/>
            <a:r>
              <a:rPr lang="es-ES" dirty="0" smtClean="0"/>
              <a:t>Se </a:t>
            </a:r>
            <a:r>
              <a:rPr lang="es-ES" dirty="0"/>
              <a:t>aplica a minerales de </a:t>
            </a:r>
            <a:r>
              <a:rPr lang="es-ES" dirty="0">
                <a:solidFill>
                  <a:schemeClr val="accent5">
                    <a:lumMod val="75000"/>
                  </a:schemeClr>
                </a:solidFill>
              </a:rPr>
              <a:t>cobre, uranio, oro y plata de baja ley, </a:t>
            </a:r>
            <a:r>
              <a:rPr lang="es-ES" dirty="0"/>
              <a:t>que no </a:t>
            </a:r>
            <a:r>
              <a:rPr lang="es-ES" dirty="0" smtClean="0"/>
              <a:t>presentan problemas </a:t>
            </a:r>
            <a:r>
              <a:rPr lang="es-ES" dirty="0"/>
              <a:t>de extracción. </a:t>
            </a:r>
            <a:endParaRPr lang="es-ES" dirty="0" smtClean="0"/>
          </a:p>
          <a:p>
            <a:pPr algn="just"/>
            <a:endParaRPr lang="es-ES" dirty="0" smtClean="0"/>
          </a:p>
          <a:p>
            <a:pPr algn="just"/>
            <a:endParaRPr lang="es-ES" dirty="0"/>
          </a:p>
        </p:txBody>
      </p:sp>
      <p:sp>
        <p:nvSpPr>
          <p:cNvPr id="5" name="4 Rectángulo"/>
          <p:cNvSpPr/>
          <p:nvPr/>
        </p:nvSpPr>
        <p:spPr>
          <a:xfrm>
            <a:off x="4796408" y="877513"/>
            <a:ext cx="7776864" cy="369332"/>
          </a:xfrm>
          <a:prstGeom prst="rect">
            <a:avLst/>
          </a:prstGeom>
        </p:spPr>
        <p:txBody>
          <a:bodyPr wrap="square">
            <a:spAutoFit/>
          </a:bodyPr>
          <a:lstStyle/>
          <a:p>
            <a:r>
              <a:rPr lang="es-ES" dirty="0" smtClean="0"/>
              <a:t>Método muy flexible </a:t>
            </a:r>
            <a:endParaRPr lang="es-ES" dirty="0"/>
          </a:p>
        </p:txBody>
      </p:sp>
      <p:sp>
        <p:nvSpPr>
          <p:cNvPr id="8" name="7 Rectángulo"/>
          <p:cNvSpPr/>
          <p:nvPr/>
        </p:nvSpPr>
        <p:spPr>
          <a:xfrm>
            <a:off x="430972" y="877513"/>
            <a:ext cx="8532440" cy="369332"/>
          </a:xfrm>
          <a:prstGeom prst="rect">
            <a:avLst/>
          </a:prstGeom>
        </p:spPr>
        <p:txBody>
          <a:bodyPr wrap="square">
            <a:spAutoFit/>
          </a:bodyPr>
          <a:lstStyle/>
          <a:p>
            <a:r>
              <a:rPr lang="es-ES" dirty="0"/>
              <a:t>E</a:t>
            </a:r>
            <a:r>
              <a:rPr lang="es-ES" dirty="0" smtClean="0"/>
              <a:t>conómicamente </a:t>
            </a:r>
            <a:r>
              <a:rPr lang="es-ES" dirty="0"/>
              <a:t>rentable </a:t>
            </a:r>
            <a:r>
              <a:rPr lang="es-ES" dirty="0" err="1" smtClean="0">
                <a:solidFill>
                  <a:srgbClr val="FF0000"/>
                </a:solidFill>
              </a:rPr>
              <a:t>pretratarlo</a:t>
            </a:r>
            <a:endParaRPr lang="es-ES" dirty="0">
              <a:solidFill>
                <a:srgbClr val="FF0000"/>
              </a:solidFill>
            </a:endParaRPr>
          </a:p>
        </p:txBody>
      </p:sp>
      <p:sp>
        <p:nvSpPr>
          <p:cNvPr id="10" name="9 Marcador de pie de página"/>
          <p:cNvSpPr>
            <a:spLocks noGrp="1"/>
          </p:cNvSpPr>
          <p:nvPr>
            <p:ph type="ftr" sz="quarter" idx="11"/>
          </p:nvPr>
        </p:nvSpPr>
        <p:spPr>
          <a:xfrm>
            <a:off x="500034" y="6492875"/>
            <a:ext cx="3352801" cy="365125"/>
          </a:xfrm>
        </p:spPr>
        <p:txBody>
          <a:bodyPr/>
          <a:lstStyle/>
          <a:p>
            <a:r>
              <a:rPr lang="es-ES" dirty="0" smtClean="0"/>
              <a:t>Máster de </a:t>
            </a:r>
            <a:r>
              <a:rPr lang="es-ES" sz="1600" dirty="0" smtClean="0"/>
              <a:t>Materiales</a:t>
            </a:r>
            <a:r>
              <a:rPr lang="es-ES" dirty="0" smtClean="0"/>
              <a:t> 2013</a:t>
            </a:r>
            <a:endParaRPr lang="es-ES" dirty="0"/>
          </a:p>
        </p:txBody>
      </p:sp>
      <p:sp>
        <p:nvSpPr>
          <p:cNvPr id="12" name="11 Rectángulo"/>
          <p:cNvSpPr/>
          <p:nvPr/>
        </p:nvSpPr>
        <p:spPr>
          <a:xfrm>
            <a:off x="4357686" y="2643182"/>
            <a:ext cx="2164375" cy="307777"/>
          </a:xfrm>
          <a:prstGeom prst="rect">
            <a:avLst/>
          </a:prstGeom>
        </p:spPr>
        <p:txBody>
          <a:bodyPr wrap="none">
            <a:spAutoFit/>
          </a:bodyPr>
          <a:lstStyle/>
          <a:p>
            <a:r>
              <a:rPr lang="es-ES" sz="1400" dirty="0" smtClean="0"/>
              <a:t>cono invertido truncado </a:t>
            </a:r>
            <a:endParaRPr lang="es-ES" sz="1400" dirty="0"/>
          </a:p>
        </p:txBody>
      </p:sp>
      <p:sp>
        <p:nvSpPr>
          <p:cNvPr id="13" name="12 Rectángulo"/>
          <p:cNvSpPr/>
          <p:nvPr/>
        </p:nvSpPr>
        <p:spPr>
          <a:xfrm>
            <a:off x="285720" y="3500438"/>
            <a:ext cx="8572560" cy="3016210"/>
          </a:xfrm>
          <a:prstGeom prst="rect">
            <a:avLst/>
          </a:prstGeom>
        </p:spPr>
        <p:txBody>
          <a:bodyPr wrap="square">
            <a:spAutoFit/>
          </a:bodyPr>
          <a:lstStyle/>
          <a:p>
            <a:r>
              <a:rPr lang="es-ES" b="1" dirty="0" smtClean="0">
                <a:solidFill>
                  <a:srgbClr val="FF0000"/>
                </a:solidFill>
              </a:rPr>
              <a:t>Para determinar la factibilidad de la aplicación de la lixiviación en pilas a un mineral tanto en términos técnicos como económicos:</a:t>
            </a:r>
          </a:p>
          <a:p>
            <a:endParaRPr lang="es-ES" sz="1400" dirty="0" smtClean="0"/>
          </a:p>
          <a:p>
            <a:pPr marL="342900" indent="-342900" algn="just">
              <a:buAutoNum type="alphaLcParenR"/>
            </a:pPr>
            <a:r>
              <a:rPr lang="es-ES" sz="1400" dirty="0" smtClean="0">
                <a:solidFill>
                  <a:schemeClr val="accent1"/>
                </a:solidFill>
              </a:rPr>
              <a:t>Pruebas de agitación con muestras de aproximadamente 500 grs. de mineral </a:t>
            </a:r>
            <a:r>
              <a:rPr lang="es-ES" sz="1400" dirty="0" smtClean="0"/>
              <a:t>finamente molido, las que indican la máxima recuperación posible y el consumo aproximado de reactivos. (Pruebas de botella).</a:t>
            </a:r>
          </a:p>
          <a:p>
            <a:pPr marL="342900" indent="-342900" algn="just">
              <a:buAutoNum type="alphaLcParenR"/>
            </a:pPr>
            <a:endParaRPr lang="es-ES" sz="1400" dirty="0" smtClean="0"/>
          </a:p>
          <a:p>
            <a:pPr marL="342900" indent="-342900" algn="just"/>
            <a:r>
              <a:rPr lang="es-ES" sz="1400" dirty="0" smtClean="0">
                <a:solidFill>
                  <a:schemeClr val="accent1"/>
                </a:solidFill>
              </a:rPr>
              <a:t>b) Pruebas en columna de laboratorio, </a:t>
            </a:r>
            <a:r>
              <a:rPr lang="es-ES" sz="1400" dirty="0" smtClean="0"/>
              <a:t>con muestras de 10 a 20 kg de mineral, que permiten determinar efectos de granulometría y una mejor aproximación a los valores reales de recuperación y consumo de reactivos</a:t>
            </a:r>
          </a:p>
          <a:p>
            <a:pPr marL="342900" indent="-342900" algn="just"/>
            <a:endParaRPr lang="es-ES" sz="1400" dirty="0" smtClean="0"/>
          </a:p>
          <a:p>
            <a:pPr marL="342900" indent="-342900" algn="just"/>
            <a:r>
              <a:rPr lang="es-ES" sz="1400" dirty="0" smtClean="0">
                <a:solidFill>
                  <a:schemeClr val="accent1"/>
                </a:solidFill>
              </a:rPr>
              <a:t>c) Finalmente una prueba a nivel piloto </a:t>
            </a:r>
            <a:r>
              <a:rPr lang="es-ES" sz="1400" dirty="0" smtClean="0"/>
              <a:t>con algunas toneladas de mineral, permite controlar los parámetros metalúrgicos y establecer además la compactación y porosidad de la pila. </a:t>
            </a:r>
            <a:endParaRPr lang="es-ES" sz="1400" dirty="0"/>
          </a:p>
        </p:txBody>
      </p:sp>
    </p:spTree>
    <p:extLst>
      <p:ext uri="{BB962C8B-B14F-4D97-AF65-F5344CB8AC3E}">
        <p14:creationId xmlns:p14="http://schemas.microsoft.com/office/powerpoint/2010/main" val="24294556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196610" name="Picture 2"/>
          <p:cNvPicPr>
            <a:picLocks noChangeAspect="1" noChangeArrowheads="1"/>
          </p:cNvPicPr>
          <p:nvPr/>
        </p:nvPicPr>
        <p:blipFill>
          <a:blip r:embed="rId2"/>
          <a:srcRect/>
          <a:stretch>
            <a:fillRect/>
          </a:stretch>
        </p:blipFill>
        <p:spPr bwMode="auto">
          <a:xfrm>
            <a:off x="985838" y="1071563"/>
            <a:ext cx="7172325" cy="471487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5791199" y="6492875"/>
            <a:ext cx="3352801" cy="365125"/>
          </a:xfrm>
        </p:spPr>
        <p:txBody>
          <a:bodyPr/>
          <a:lstStyle/>
          <a:p>
            <a:r>
              <a:rPr lang="es-ES" sz="1600" dirty="0" smtClean="0"/>
              <a:t>Máster de Materiales 2013</a:t>
            </a:r>
            <a:endParaRPr lang="es-ES" sz="1600" dirty="0"/>
          </a:p>
        </p:txBody>
      </p:sp>
      <p:sp>
        <p:nvSpPr>
          <p:cNvPr id="5" name="4 Rectángulo"/>
          <p:cNvSpPr/>
          <p:nvPr/>
        </p:nvSpPr>
        <p:spPr>
          <a:xfrm>
            <a:off x="357159" y="357166"/>
            <a:ext cx="7072362" cy="3416320"/>
          </a:xfrm>
          <a:prstGeom prst="rect">
            <a:avLst/>
          </a:prstGeom>
        </p:spPr>
        <p:txBody>
          <a:bodyPr wrap="square">
            <a:spAutoFit/>
          </a:bodyPr>
          <a:lstStyle/>
          <a:p>
            <a:pPr algn="just"/>
            <a:r>
              <a:rPr lang="es-ES" dirty="0" smtClean="0"/>
              <a:t>Las </a:t>
            </a:r>
            <a:r>
              <a:rPr lang="es-ES" dirty="0"/>
              <a:t>pilas se cargan habitualmente entre </a:t>
            </a:r>
            <a:r>
              <a:rPr lang="es-ES" dirty="0">
                <a:solidFill>
                  <a:srgbClr val="FF0000"/>
                </a:solidFill>
              </a:rPr>
              <a:t>2 y 11 metros de altura</a:t>
            </a:r>
            <a:r>
              <a:rPr lang="es-ES" dirty="0"/>
              <a:t>, sobre un </a:t>
            </a:r>
            <a:r>
              <a:rPr lang="es-ES" dirty="0">
                <a:solidFill>
                  <a:srgbClr val="FF0000"/>
                </a:solidFill>
              </a:rPr>
              <a:t>sustrato impermeable</a:t>
            </a:r>
            <a:r>
              <a:rPr lang="es-ES" dirty="0" smtClean="0"/>
              <a:t>, normalmente </a:t>
            </a:r>
            <a:r>
              <a:rPr lang="es-ES" dirty="0"/>
              <a:t>protegido con una membrana de plástico de tipo polietileno de alta densidad (</a:t>
            </a:r>
            <a:r>
              <a:rPr lang="es-ES" dirty="0" smtClean="0"/>
              <a:t>HDPE).</a:t>
            </a:r>
          </a:p>
          <a:p>
            <a:pPr algn="just"/>
            <a:endParaRPr lang="es-ES" dirty="0" smtClean="0"/>
          </a:p>
          <a:p>
            <a:pPr algn="just"/>
            <a:r>
              <a:rPr lang="es-ES" u="dbl" dirty="0" smtClean="0"/>
              <a:t>Disminuyen su altura </a:t>
            </a:r>
            <a:r>
              <a:rPr lang="es-ES" dirty="0" smtClean="0"/>
              <a:t>después de la introducción de soluciones por varias razones:</a:t>
            </a:r>
          </a:p>
          <a:p>
            <a:pPr marL="800100" lvl="1" indent="-342900" algn="just">
              <a:buAutoNum type="alphaLcParenR"/>
            </a:pPr>
            <a:r>
              <a:rPr lang="es-ES" dirty="0" smtClean="0"/>
              <a:t>Transporte de finos a los huecos, </a:t>
            </a:r>
          </a:p>
          <a:p>
            <a:pPr marL="800100" lvl="1" indent="-342900" algn="just"/>
            <a:r>
              <a:rPr lang="es-ES" dirty="0" smtClean="0"/>
              <a:t>				provocando compactación.</a:t>
            </a:r>
          </a:p>
          <a:p>
            <a:pPr marL="342900" indent="-342900" algn="just"/>
            <a:r>
              <a:rPr lang="es-ES" dirty="0" smtClean="0"/>
              <a:t>		b) Aumento del peso con la solución,</a:t>
            </a:r>
          </a:p>
          <a:p>
            <a:pPr marL="342900" indent="-342900" algn="just"/>
            <a:r>
              <a:rPr lang="es-ES" dirty="0" smtClean="0"/>
              <a:t>				 provocando compactación</a:t>
            </a:r>
          </a:p>
          <a:p>
            <a:pPr marL="342900" indent="-342900" algn="just"/>
            <a:r>
              <a:rPr lang="es-ES" dirty="0" smtClean="0"/>
              <a:t>			c) Disolución y desintegración </a:t>
            </a:r>
          </a:p>
          <a:p>
            <a:pPr marL="342900" indent="-342900" algn="just"/>
            <a:r>
              <a:rPr lang="es-ES" dirty="0" smtClean="0"/>
              <a:t>				de los minerales.</a:t>
            </a:r>
            <a:endParaRPr lang="es-ES" dirty="0"/>
          </a:p>
        </p:txBody>
      </p:sp>
      <p:pic>
        <p:nvPicPr>
          <p:cNvPr id="199682" name="Picture 2" descr="https://encrypted-tbn1.gstatic.com/images?q=tbn:ANd9GcT1g1aDVsV0VeGlpRYKwnAkWKuTrkn5v9oEzXcAA_avMYpxn_M8"/>
          <p:cNvPicPr>
            <a:picLocks noChangeAspect="1" noChangeArrowheads="1"/>
          </p:cNvPicPr>
          <p:nvPr/>
        </p:nvPicPr>
        <p:blipFill>
          <a:blip r:embed="rId2"/>
          <a:srcRect/>
          <a:stretch>
            <a:fillRect/>
          </a:stretch>
        </p:blipFill>
        <p:spPr bwMode="auto">
          <a:xfrm>
            <a:off x="142844" y="3857628"/>
            <a:ext cx="5357846" cy="2857520"/>
          </a:xfrm>
          <a:prstGeom prst="rect">
            <a:avLst/>
          </a:prstGeom>
          <a:noFill/>
        </p:spPr>
      </p:pic>
      <p:pic>
        <p:nvPicPr>
          <p:cNvPr id="199684" name="Picture 4" descr="https://encrypted-tbn1.gstatic.com/images?q=tbn:ANd9GcSfz56sQ1qp3hBV87sKwOwnkyjG5ogMnX2vgnRX1N29g07JSznN"/>
          <p:cNvPicPr>
            <a:picLocks noChangeAspect="1" noChangeArrowheads="1"/>
          </p:cNvPicPr>
          <p:nvPr/>
        </p:nvPicPr>
        <p:blipFill>
          <a:blip r:embed="rId3"/>
          <a:srcRect/>
          <a:stretch>
            <a:fillRect/>
          </a:stretch>
        </p:blipFill>
        <p:spPr bwMode="auto">
          <a:xfrm>
            <a:off x="6072198" y="1785926"/>
            <a:ext cx="2924175" cy="1562100"/>
          </a:xfrm>
          <a:prstGeom prst="rect">
            <a:avLst/>
          </a:prstGeom>
          <a:noFill/>
        </p:spPr>
      </p:pic>
      <p:sp>
        <p:nvSpPr>
          <p:cNvPr id="8" name="7 Rectángulo"/>
          <p:cNvSpPr/>
          <p:nvPr/>
        </p:nvSpPr>
        <p:spPr>
          <a:xfrm>
            <a:off x="5500694" y="3441680"/>
            <a:ext cx="3643306" cy="2862322"/>
          </a:xfrm>
          <a:prstGeom prst="rect">
            <a:avLst/>
          </a:prstGeom>
        </p:spPr>
        <p:txBody>
          <a:bodyPr wrap="square">
            <a:spAutoFit/>
          </a:bodyPr>
          <a:lstStyle/>
          <a:p>
            <a:pPr algn="just"/>
            <a:r>
              <a:rPr lang="es-ES" dirty="0" smtClean="0">
                <a:solidFill>
                  <a:srgbClr val="FF0000"/>
                </a:solidFill>
              </a:rPr>
              <a:t>Las pilas pueden ser</a:t>
            </a:r>
            <a:r>
              <a:rPr lang="es-ES" dirty="0" smtClean="0"/>
              <a:t>:</a:t>
            </a:r>
          </a:p>
          <a:p>
            <a:pPr algn="just"/>
            <a:endParaRPr lang="es-ES" dirty="0" smtClean="0"/>
          </a:p>
          <a:p>
            <a:pPr algn="just"/>
            <a:r>
              <a:rPr lang="es-ES" dirty="0" smtClean="0">
                <a:solidFill>
                  <a:srgbClr val="FF0000"/>
                </a:solidFill>
              </a:rPr>
              <a:t>dinámicas</a:t>
            </a:r>
            <a:r>
              <a:rPr lang="es-ES" dirty="0" smtClean="0"/>
              <a:t>, en las que el mineral se remueve, se envía a escombrera, después de la lixiviación y la base de la pila se puede reutilizar </a:t>
            </a:r>
          </a:p>
          <a:p>
            <a:pPr algn="just"/>
            <a:endParaRPr lang="es-ES" dirty="0" smtClean="0"/>
          </a:p>
          <a:p>
            <a:pPr algn="just"/>
            <a:r>
              <a:rPr lang="es-ES" dirty="0" smtClean="0">
                <a:solidFill>
                  <a:srgbClr val="FF0000"/>
                </a:solidFill>
              </a:rPr>
              <a:t>permanentes</a:t>
            </a:r>
            <a:r>
              <a:rPr lang="es-ES" dirty="0" smtClean="0"/>
              <a:t>, las nuevas pilas se cargan sobre las anteriores.</a:t>
            </a:r>
          </a:p>
        </p:txBody>
      </p:sp>
      <p:pic>
        <p:nvPicPr>
          <p:cNvPr id="46082" name="Picture 2" descr="http://upload.wikimedia.org/wikipedia/commons/thumb/3/39/Lixiviacion.jpg/220px-Lixiviacion.jpg">
            <a:hlinkClick r:id="rId4"/>
          </p:cNvPr>
          <p:cNvPicPr>
            <a:picLocks noChangeAspect="1" noChangeArrowheads="1"/>
          </p:cNvPicPr>
          <p:nvPr/>
        </p:nvPicPr>
        <p:blipFill>
          <a:blip r:embed="rId5"/>
          <a:srcRect/>
          <a:stretch>
            <a:fillRect/>
          </a:stretch>
        </p:blipFill>
        <p:spPr bwMode="auto">
          <a:xfrm>
            <a:off x="7429520" y="357166"/>
            <a:ext cx="1500198" cy="112514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htmlimg2.scribdassets.com/7egw7se8aopasyw/images/51-cca588a3f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http://htmlimg2.scribdassets.com/7egw7se8aopasyw/images/51-cca588a3ff.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56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552" y="312738"/>
            <a:ext cx="3604910" cy="261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496" y="357166"/>
            <a:ext cx="4796837" cy="289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904" y="3429000"/>
            <a:ext cx="4619096" cy="257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a:xfrm>
            <a:off x="500034" y="6492875"/>
            <a:ext cx="3352801" cy="365125"/>
          </a:xfrm>
        </p:spPr>
        <p:txBody>
          <a:bodyPr/>
          <a:lstStyle/>
          <a:p>
            <a:r>
              <a:rPr lang="es-ES" sz="1600" dirty="0" smtClean="0"/>
              <a:t>Máster de Materiales 2013</a:t>
            </a:r>
            <a:endParaRPr lang="es-ES" sz="1600" dirty="0"/>
          </a:p>
        </p:txBody>
      </p:sp>
      <p:sp>
        <p:nvSpPr>
          <p:cNvPr id="10" name="9 Rectángulo"/>
          <p:cNvSpPr/>
          <p:nvPr/>
        </p:nvSpPr>
        <p:spPr>
          <a:xfrm>
            <a:off x="214282" y="2928934"/>
            <a:ext cx="4214842" cy="1754326"/>
          </a:xfrm>
          <a:prstGeom prst="rect">
            <a:avLst/>
          </a:prstGeom>
        </p:spPr>
        <p:txBody>
          <a:bodyPr wrap="square">
            <a:spAutoFit/>
          </a:bodyPr>
          <a:lstStyle/>
          <a:p>
            <a:r>
              <a:rPr lang="es-ES" dirty="0"/>
              <a:t>Para ayudar a la recolección de las soluciones se usan cañerías de drenaje perforadas y </a:t>
            </a:r>
            <a:r>
              <a:rPr lang="es-ES" dirty="0" smtClean="0"/>
              <a:t>canaletas abiertas</a:t>
            </a:r>
          </a:p>
          <a:p>
            <a:endParaRPr lang="es-ES" dirty="0"/>
          </a:p>
          <a:p>
            <a:r>
              <a:rPr lang="es-ES" dirty="0" smtClean="0"/>
              <a:t>Las </a:t>
            </a:r>
            <a:r>
              <a:rPr lang="es-ES" dirty="0"/>
              <a:t>soluciones se distribuyen por medio </a:t>
            </a:r>
            <a:r>
              <a:rPr lang="es-ES" dirty="0">
                <a:solidFill>
                  <a:srgbClr val="FF0000"/>
                </a:solidFill>
              </a:rPr>
              <a:t>de </a:t>
            </a:r>
            <a:r>
              <a:rPr lang="es-ES" dirty="0" smtClean="0">
                <a:solidFill>
                  <a:srgbClr val="FF0000"/>
                </a:solidFill>
              </a:rPr>
              <a:t>goteros</a:t>
            </a:r>
            <a:endParaRPr lang="es-ES" dirty="0">
              <a:solidFill>
                <a:srgbClr val="FF0000"/>
              </a:solidFill>
            </a:endParaRPr>
          </a:p>
        </p:txBody>
      </p:sp>
      <p:pic>
        <p:nvPicPr>
          <p:cNvPr id="45059" name="Picture 3"/>
          <p:cNvPicPr>
            <a:picLocks noChangeAspect="1" noChangeArrowheads="1"/>
          </p:cNvPicPr>
          <p:nvPr/>
        </p:nvPicPr>
        <p:blipFill>
          <a:blip r:embed="rId5"/>
          <a:srcRect/>
          <a:stretch>
            <a:fillRect/>
          </a:stretch>
        </p:blipFill>
        <p:spPr bwMode="auto">
          <a:xfrm>
            <a:off x="0" y="4714884"/>
            <a:ext cx="4643438" cy="1888168"/>
          </a:xfrm>
          <a:prstGeom prst="rect">
            <a:avLst/>
          </a:prstGeom>
          <a:noFill/>
          <a:ln w="9525">
            <a:noFill/>
            <a:miter lim="800000"/>
            <a:headEnd/>
            <a:tailEnd/>
          </a:ln>
          <a:effectLst/>
        </p:spPr>
      </p:pic>
      <p:sp>
        <p:nvSpPr>
          <p:cNvPr id="45058" name="AutoShape 2" descr="data:image/jpeg;base64,/9j/4AAQSkZJRgABAQAAAQABAAD/2wCEAAkGBxQTEhQUExQVFhUXGRgXFxcYGRwfHxoaIBwXGhwcGiAeHCggHR0lHBQcIjEhJSkrLi4uFx8zODMsNygtLiwBCgoKDg0OFxAQGiwfHBwsLCwsLCwsLCwsLCwsLCwsLCwsLCwsLCwsLCwsLCwsLCwsLCwsLCwsLCw3NywsNywsLP/AABEIAMMBAwMBIgACEQEDEQH/xAAcAAACAgMBAQAAAAAAAAAAAAAEBQMGAAIHAQj/xABIEAACAQIEAwYBCQUFBwMFAAABAhEAAwQSITEFQVEGEyJhcYGRBxQyQlKhscHRI2JysuEzgrPS8BUWJDVTkvFDg5MlNFRjc//EABkBAAMBAQEAAAAAAAAAAAAAAAABAgMEBf/EACIRAQEAAgIDAQADAQEAAAAAAAABAhESMQMhQVETIjIEFP/aAAwDAQACEQMRAD8AtmE7KXHd79zGXoa47Kgu3AoXvG8Jhxy0q128OkABWMDQ5nj4k60sTDymlq4ZL+NSDHjb6pNG4TAkfSu3z5HwgfCr1Oz+ihhnPNR/3frFaYnhTOI72PMA/wCavbfDbQObxsf3nY/iaJLkfV08qRKre7DEsW+fYsToVDtl9hm0qk9oOF37TslrF4t4Ukq111ZY00h5I9K7Pbedq1e0p1gZtRmgSPQ0qe3zt86xikjvcTAHizX7/wARLaCoW4ziNT87xBg6RduaDzAbUV1XF9lEd2C41suvhbxMCdxJMEeRFVDtB2VFo95kyqNA+YGdhJC7TRxpXKKx/trEmWS/iXnQjv7gjzHiqO9xfE5lPzvEKOf7a5p6gNrU+KwrKDAJG3h0jSlVxVVdBqRtM/Giyw8bKacO4xefvAMRiT4hB7+7/m2rDxLFrmJxN8ied+5p8GpXg8dACgMPQaD0pm7KgzaTGs6zI6VDQWvFcQDHf4g7GDeudORzTUvzzGfWxF5Af/2uY9Dm6UsW2bsZ7oAjYaT77zU+MMqCQxGghTsBoCetM4MxXGblkKRiMSxI/wCtcOYeQzVA/HsVcEC7fTn/AGtwR6+KgxfYgAAKw0knQDfQe9F38HnFt7b+JpkjnHWmEWN4viAwHzq8oUbm/cBJPUBtfKpX47ft2VPzi+ToJN65/mpHxHCMQbjlR4gGAM+4rbFXLebKVDwggjTXzoSYXeNXiO9+d4pAWj+2uQfQZtKkxGNxBhlxWJ97937wH0oTA3UFv95fsrJg9etbcRv5VJE8oJUjeNxsdOtAacL4/iRcg4nEEFud+4QPctTv/bl3xJ84vBh1uvJjfUvz5Gq1hccMmUmFBnTr+dFrxEOJIVvqtKAwOq9DQY29xfEgn/ir2WQQe+uT6fS1517wvtFf70qL+IKjctduGB/3Ut45lVQY9B5UDwK+ucgkgHWgHvHMTie8Jt4zEgb5ReugH08dQDjGKIAF/EKSP/yLp/FqjxHFiUEiDrEjf0pe63LzDu4VhsS0Zh70Fofh+I42R/xd+ACRN+5J6gy/wrdO0WJAacRiAR1u3D8JalOEc/8ArBgBIUjeZ1ojG4dPpeIsdATt/WgHGG7T32Qj5xe5Qe8uTPrm0qFONYpSQcRiVHVr1wg+ktSa23hywxGhkdaJuGQuhjUEUAde7RXy4U4jEKNPF31z8mqW5xPFAtGJxDECdL9yOv2qruLwpOruFE6DnFNkNsgd24YAeKZ0MRpQbsHyfYy4+Ass9x2Yte1ZyT/a3AJJM6CB7VlDfJt/y6z/ABX/APGu17Qzva6cNB7tYJOr6f32re/euRKq3pGvtrQPDC+TMSoANwDWSfG+p6VtieKoJRrok6ZQNfurTGekZXYG92lKmO7uFho3hn30miLHHbbbFzO8Kwjy1G9SBnRP2NpfV2Cg/AE0Jbt4q5reItpuO5M/fvVJ3YbJiiNW8C/vkA1C/ErJMfTnoCaWYjhuGBm4Xb+JmMecRW1u28H5vctZRrLD/UUaL+SHluwhH9mq6aaa1zXt72PVWFzD98QxPehGnLtrE7a0141xm+rLN+0+TVhaIBA959Iqt8Txj3jcuKxBJllHI+2tExLLPEiTB27JBJuOdd22G0H+tBXWtFjBBf7PQdOh9KkxYG/innPMe+9BvZQsHUaDQ5dx5mpyrXCSJsLjbZPdkQx2AXc8vSvLdsAnOoEaa6yOvkNK8DKk6SPtTEc5219KIvuMgYCZMz05GRWbV7ctoRKtI0IYa/d9mtL1wrlYOACYnb2PTStnERIhTPiHKORobHXrGUwSwcjMDvpz/wDNB7KMZj2dghI3iRt8RUuIZrcADVZErJ0POdq3waWgCLS5mhiC3L1o26xZVVz3RYRm0gnbUDp+dBFOFyFSzsAZ0BEj386ZZbbIWbIDEHLoSPKllrAG3PeDNBgQREdab4u4LYU6ADQBon2EUJKbDuoZVUkcm2j167Uc9wXMoue+T86kOLzsVBXbQRv/AFoLCsbd5cikk+EAmYPrtQoRbs2TqAyqdgRpPXXWDFNsC4CEKUI3yhY5czVc4rdcGGEMD0OvpyiiODY0po5yzAg0Ci+0FkMw0XbXqNOXWZ+6luHwaq41JnbQ/lzpn3K3nMHyDTt5a71CMKytJKkqYEbkUDYdroLQYY/VJMbaEHoa1Nlzc+iVESPMaaz60FxSRdYwIO0D/UGi7/EQ6ZI1y+GOvl60J22w/gJkSJ1JbTXoK2IZgPEFO0EEgxtHShsBac6MPDy56jkPOjUAE/tGzTzEelAiDE4aeWUjpp8aCxlwkhVkxBmmFwkgk5m58hUaMrCCoQgghg24O80LQX7itG8gDRhvryPSjb5EqVRQYkBW0O24Gx9aGxWHYldTCiF8uf31pYsMIbLAOhExPnNAdr+Tczw+zpHivaf+9drK8+TYRw6yP3r/APj3a9oZ3sw4piEt2czNlOZ9Z6u2kb1t2ethgHJTIVzSBB9GnWqvxi4uZluMPpvlH99qlwnEQLNwBoJAyx5EGPeK6J1GXL+y24zGFmAAgagD86IXFTaXWMpysByI5+9VDh3GmDKrHMs89xNE8JxCk4iyTGckofOTFK6a+jZONAXWVVzgCWJ3PUCd48q1PEMLcUsndjPoSFjXX6Y5rOlKsIyXWBueDEW5UHkR+R0oiWtamylxD9OFGYdSOtIssMbCHNiLBuf8IgtqSSCqsCp5q25B3mlGK4rnuF1VUB5Ry6aDWr5wviltDCG4UP1HQQvkp5Dyppe4haIMW0AHPKJ/CnNub+L45Ri8VZbV7TkjZlP3EfnWuJ4WlxO8sZgNAyxr511LGGz3RLhe7I1JCjT1jSuYcdxGGtlhhGvEnSZlddDpEn1o77XMMoW43B3bUCIU7Tp7H9aFtMyk6mI0UjQe3PXpTG5hca6IbhYpcAyhvGWHoD4T5Gl+Pwt1FCmDBBljBXfQg6gTyqLjPi5n+vMXaJUd65yr4soBjWo2wNl7UquUhswIkll8vKg7/F72fWNo1G4/OpsDxRnyoQYGxUfj5VFmmko3CFSCotwORIjXnr+tb4u2umcGAuk9fL4UFirwcmGYEjYCNRodduVaYzEOUXIxEbq35eVJQS+WAGmhMqB186Z4OXtQ4DTpqIKnyNT2LYX6oAK5iQxyjqfWvLRBt82iYOwOu4HtQekC4cqyleczmIBHmI5zyqHiONy+AmTMjWSD60XcdHtkAhWB0JmZpRjsMMuUTmOuZjPrFAOLbtFktqmaG1BjeI51FxsiSXXwtG0aQI/rS+2pXuyxyifEOoo/i9iUR0AdNZAPQ7igkL3rcCM6hVETMAzuOoNYbwLIMuYt9Ez+fWvcTcVrZDEhYEa/gOdScOwRtg6htAyudMpoGnuNsqwEgA/63oU4dRKooB5zof61Pxe8QVIGYaEkTB50AzBm1zSfo/8AmgtClF1AdQwmTpQwuKGOeZ3319hTTGYkKkFWgiJP5Uou4Ygl1KkEe/30G3uXZgIMw6VqiGToARsInTpQhdiIyyR0/pUuGLs3iDR8PvoManQyTqYIqEXIZdSQQZHKphYEeHfeCTqegNRtlMyuTSY1MHrpyoVp2P5M/wDl1n+K/wD492srPkyaeG2Cet7/ABrtZQyvaucTvKb1yQCRcuAE8v2jUKzZtqvrdkEuRfRgHzXGKuJUnO29KcZwIh2e7Z7kAABrJzoZ3kASvrFbY5enNl6y9xWrV2GFGWruVqi4lwpkabbLcU7QRPuJpct+Gg6Ebg6GqaY57OMTcYtmJ169aacN4syaN4l++kAvSNTW9u7FJe1jxPEFb6JM7wam4fLISROaqz3sTHOisFxN0EBhptNM/gnjGDdrQwrTczsDbVTDKQZ1/d9aacD4L80gq1olgO9Vypk/uxyqtJecuWnVt2nWOnpUuiGdz1o0z7q23OFYZ2/ZE27jGTlOg9BSziPZC6UZgbd8icoPhOp11O/pQthkYeG4VcHwz1/KdqZ4PtTpF4EMDGdeo5MPzo6K+OfXNO0WCFhQL9k2mnMAf6cqD7pXKvZYow0IaQCD7ffXSO0VpMZcDOxchAqKoGR9SfED4l0O9V7gfA8Xddg2FdYPgzFQAByJnaos32N6npVMQuht3kKH6rbg/wAJFA5kVTBzJBBmZrrfEuxd3KqpbZ5+l40IXrGoNVjjHYa/YJ8Jdd5GWD5ATNLKT40wyt7VK2xUqczlcvhMGK1wnEAkZpECJB0P3U4xHCikI6vbzyUzArPpSvEcPDD6JnTcfmKza7bWrVhgWBJkHQ9Y28q2uYRHtqwBSNDmbSRy60uw1whsr7HpuI56c62vAbySp0I1jfekd024hcEWxAPp/WjMLxAG6FIjwnlO/poKV3cMojU67VI5bwydtiAB8SKZD+F4JGJbwnXZiZE+W1TYrCd3pmJ3MjYD0NJFvMjExMnaaYWMddZcpOvKdvSmQvEpmsjJcCuu4OuYHWNoFJUtAMquDG8TsfWmQ4nKw1shhpIOhHQ0LfCuZKkEeentQWxWKxDOkL9XTXl5jzoCy5hu8IZQRmnf1AHSi8IwYSkiQQZnX19KgwFgzGYGJ+jv8TvSU9a0OQkciGiR18qjzN1O3wPWi2tBhBE9OXvUGTLoDNCohN4gEHWNda006FRB2qZEn6cZuRA1j86x1hSN/wDXKkbsnyYf8tset7/Gu17WfJif/ptj1vf412spsr2sti2cgIJXV9ufjblzom1io3WfMaV5gvEgCuoYF+QJ+m+/SsuYK5zJYfD7q2x1pnllLQ+LwWFxMh7a5uoAD/hSLiHYYsP2V4XAPqX1mP4XEMtWK9hRAzKTH3e9aJi2T94ff8aq4/ibhje3POJdlblk6i7bH2jFy38V8Y9xQN3B3EWYDr9u2cw9+YrsGF4ijiA0E/VOn/mlnGez1m4Q4HdXZnOmmbyYDcedSOGU6rmGGRj9Ye9QOTMH4j9as/aLsti9SttHG4ZIDR03E+9IcJdbW3aJaNHsvAdTz02PtT2jlZ2ksqIqO88mK0F6DBGU8wdDWvexrQvGwYtvaKy+SzwNzEnoOtRW8SOZip8PiFkt10qV1NgwC8tJG3lTqzlBlCwO2hNK+8AyxEj76LXip0EKk6EqNaqCLBYkwLt1l6KGOvw1ou0ozHwKwUSMwkzOm+1JrNtFYeNp3BJ3H5U04ZidL0xplAP3601HDXkJDFQzLsCo0/hJ2pD2i7FYbEq11VZTElLZADGNDHWfjTG1EAyIIkHlSLh3HgHu4fMFWf7RZME9IpZYT4yyz057w3hDYj9llXMDqDo2nMwNIjWaF4hwS3bbKzMZAO5gb+W+mxrsfD+zq23a6t1nDfSWBB853miGv4ZM7IqrciJZefn1qNMf5Mvvp884kKGAQZo5mpmwKsC3eDQSZBECOXKrvc7O4riFy5cvPlNv6IW2BPp/5pXjOywttlOJt+jo66+6wfalYqef8Vb5kRlPJoiOZjTQ1pewRkMDBXdT18quOE4diDKW7IuhhlzKqnTyJMrW2N4FjAwnBsBAERIkc9CYNGmk8itJZZxtqNtd5/Cg1toZ3DL9Uj8DVoOGv2TqiLLCe8MN8aE4lgyDDWsramRBDeYNPiX83siS2FBgQeUmKGKyIdT1meflGlNAltvCyHoGBA+IFbvZKgEghToNNj60tL/lhct0bEbeetSi2piNZ6n8qLxnDRAKzG2c0AbWWCCDBNTrTTHySpGA6E9CN69tqD/Ua+la27TDXWKmtnrI6mkfJ1n5NDPDrP8AFf8A8a7WVt8nP/L7P8V7/Gu15Qm9rfwfA28mbLqWcmJ18ba0Rie8tyygOn2eY9OtQ8As5LJAMlnutrym45ivbj4nb9lGuonb351SMo2wvF7Vw5c0NzRtDXt3hoJLLz5ULiezyXF8ZOb7Y3qTBYK/aMd4ty2PtaEVW2ePL7CjEYJlMFdzWPinSSsnKNjT7EcUtW57y4g9TQNzidg6q8+QQn8BV439i+eM+teGcfV9G8B6naa94nwHDYnW9ZR25ONGHmGFArgyfEBmB12j7jU1gGPTlSuJyyq/xTsriLYPcFMXa52b/wBMD91xz/Sud8Ta9bYzYa0o2R5MeQbnXa7QedAfjR14q47t1FwHQgiaV3E3D8cCs8QVoz+A+f67UQt1pgbV0XtB8luGuktYdrLb5QAUn03FUfi3YrHYMFwguIPrWjIHmynUe1TKNUTh8R1HvRSXAarFriTAeMSeeXSB5g0zweOVwCp/WqlVs4Zy0CTpROHvNlIzGCR9wilFxzlIUw3nUwxRELzjU8pq4VyO043cVBbgQBGooZLqZlAsohLAl13PUGg0vFudTWlH9aqsd7uzduPG2Xt7rmkDX8q9tceLkZrSZRz12pVcw0k6zOs0RaQAZdZKkg+Yo0VnKrZwviyPcyMMrKJBB8JHKKbYkMRqqXFPLn99c1wOIZCh5rVt4b2hEnMselRY2x8eMhlguF4ZGzpYVW9NRTdb/kaSnjQOyiepMVLY42hOVpQ/EfdU2Lk0N4jw6ziFy3rauNwGGx8qqmP+TiyQe4u3bZ3Cscy/fqKti4pTsyn0qTFYpLaF3YKoEkmlocZXGuK/JnjQSVCv/AwH3GKrL4TEWbjW2GuzAwwH5fCupcQ41iMY3dYWVQ6FhoSOpPIU04L2Kw9tf2i9653J2B8qWqi4xxYjKMhuEk/UU6fHlVu4L2GN63JWZ2KkZR685rpuL7I4R97Kg9VEUNb7N9zBsOw/dYyCOlNPDLuOW9peza4MhM+edYGw9aQ4SwzEiJE6RNd+vYnukXv1EEwSokKP3jvXmNwBcB7N5rZ3GWCreulS0xVjsJby4K0IIhr28/8AVuGsprwvCG0hRjJD3ST1JuOx/GsqVA37U28P4b4yqpuHNIJ1dogDWvbXbJ7onC4Zrg5PcYKvvrNc/wCK9jb737l1Mrq926xGbKw/aN4Rm38oonCNibdxLN2x3OHGndEaMTzYz4mrbi5fL5rLqL1a4xeec+ItBuSWQSB/eMkmtvmdy6GC99I1BumRPkNB8azC9k7TAMGdJE5QACPTSasGDwjW0KZ2Yci24p24zpnjjnnf7UnscNxJXK4w8RBUpv6xUOE7JG2/eWytkn6Qtlirf3W2qzwcoAOuxNbhIEVH8laz/nxLB3luARmG0io9CSIZTvqNDThKguyW20FOZ7bTGQnwRYybdxJmCrb0PjrdxfE2YEbMvL1rfH8LYPacbC54oGsMZ+40ZxayVuq6tEiCORp2+1dILfEHUKfpTuaPw/EgfIml+PxK5SWXbppUNzDZkDp4lPMcvWjR7FcU4DhcV/a2VJ5OAAw9CKovGvkxe34sM5uAfUYgN7ECDVvt3rigZTI6GmtjiUrLCI0pWJyx24i+Gv2WIuK69BcEffEGvGxs6SAa7v8AOAw1Ejz1FKuJdmcJfUq1tVzc1A/CiZaZZePL5XLcE3OaYi8oovi3Ya5hQDZDuus5NSPMqfyqrX8TknOQI3nf3BquaOWvVix2LxY6GmGKAAtn7JIPoaScOxAABBmadX3m35TVyqwnsAu586Jwx10MUKwrdCKTog43TmGYzUz3udLmapEfQD76DSYjFhAXLRHnFV9cXiMZcCFz3SmYOw/rTLi+FDJkkMG19KnweF7q0QogRqeppaK1buzl+1bQ20UCNyOfqaf4e+pGlU/g6kJpudad4JnBEgUcdonZ5bvSSOY5VuRSs3Mt4nkQKY2sQrDQ61lcbGm210iDIEc5pD/su0jG9ZchPrW0gg+3KnbPAJgn0pdhuG4fMSkqW3XMRJ81NJOwVm9mlhMFn33+k1ZUmQAsByZ/5jWVJueY/E20v3Uu2jfGdnQFYKftHJIYHYVZcJxizc7vux3ifWWcxXltvNUnGcYtC9ft32YKLt7KQJZW7x9RzjyOlV3iXHH/APSvEgT4lXIT+hrqlnF5/kwt8m3am7WWhdFkeFhICsYJjlrzo/hvaXDXiQtwBh9JW0g85navmW9j3YyzEnqTr8axsWzGWJJ69fXrWdkb483083abCKdb9ufWsTtThWPhuqSeU18weIECDroI5nyo3G2L+Hym4pQsJXrH5UpjFW+T4+nrWNtnUtp0NT2bqsJRg3oa+XMNxu8DIuMPc1bOCdsbywCc/LXSfcamjj+M75s8f9R3d8Qq/SIEeYpRZ4nZxTsviUroCdJ9Kodrv7jEh8OnMzmJH/cKP4Zhyt1S3f4gnmq5UH3Carh62j/1XK+otPHODMbDi1JbQgdYM/lVP4b2jbDkBla22zK4gH0rpOHD5ZYR5DlWmNwVu8pW6iuP3hUcq7Mfc2WYXEWsTbz2yFP1hyB31ry5w5ssSMu586D4n2YyWy+CUW7hAzJJy3AOR6EdaE7O9sUP7K+MjDTXr0o5KSXbL2YZSQJ5fpRx4gSBIPqup+FH3ktXFgMKAxOEddlBHUGqllA7h/FAdND5ry9RuKIxWFsYhYdEuA/aANVm7ZRmBc5W6iQfjTDhl/xFe8n7MxJ96XE9Qk4x8l9hyWw7Gw32dcs+XMUqucExGHXJeBZftrqPu296v1nGktlLAN9lh+Bo0XG2YCluxnlh+OeYfgmZMxdgp2MAg+4rLvAYU5WJYVeb/CkdSFm2TzXr6HSlbcDvpOVrd2dDmBVvYrpVzOfRvLFz9WIOvpUveU34zhQCc6tbbkCND6MND71WLeNXNlkSDBpnzNwsLmPtU9zElrUc5oF8T4Y5VJbbSmWx9riBAhhIiiOF8RyXVgtlPI0oBqfAHxqTtVK6i5YvFhSGPOobWOXPnWSOcVHdxNhxDhvzFD2+CsAWtHPbOxnX0IpWwva1WMSCsih8U6qQ/iMctCP6VBwlGywwiNvOprxJHnNRZFQIHkserP8AzGsrF3bT6z/zGsrChwvtLlfFXgF2u3gSY1IuPtSzEcNgSpMcwY0/Ueda8eulMZio8X/EXyUbp3tzUUQnERdXICqyIyNpl8wedaSsspOyLLrFEYLAPccKgmefIetPrvZTJlLuhzagI06edH4ZSSLVgbEZ2A0HqfSmjGprN+zw63r+0vHYncHoo5AdaqXFMbcvXDcuzLfcK7CvYe4qWntCzcYlWY3ImNzM7+nKmXaDsRZvQ7IEbTM1vUcuXIeYpyi5WdRw7h/Cb16e6QvG8Vaey3CsWjg27PiG4ddvjXROF/J7YskOjXIO5RtPcVYbHD0QgQXA5n6Q/Wmxz5ZdxD2bwuJAHfBVHTc/GrCZjQAnkJilGFdLJMsxVjoTy6AzTW5iUQSSKitPHjIyxdYr4kynpM1uBJ1pYeKhteQ5CjExiFc2aBU6bzPGjHY8qrPaHspbxCnJlt3JzFwPpHzp+LoImQB1oTEcUs2xLPpzgE0L3I53aweLwjRdR3tj6yywj1GtObXEyoDhoXk4Og8m+yfWn1vtThzOVyfaguIC3eK3bZe2x0LBJVh0dToR509Fzx/UuGxtrFL3d4a8mHP0rb/dwAhrLQQedVfD3rdm+VLd0ZEFRNsnqs6j0q8YO8U8TEMrahxsPXoPOnTmUpL2v4S962yoTbYj6Y6/kNKq3YPtBeh7TuX7uYJ1B1j8aK7edtO8PzTBnMznI7rz/dT8zTbsx2Zt4LDKt7+1ukB2XZTyUeQo2FlwuLZrYaBPltXicWBOVhBrfDYY2vDuKW8TvwZAg05JQbEpdBR1DKdwdqp/G/kzsOC2HJtN0JJX9RVg4djp+kBPUU1F4HbWllNdCyOQYzs3isMfEhYdRqPY0Y2EdbYYg+2vxrrRgjrSjivZ21ekgtbfk6GD8NjTmbPLG/HMluUZZuAa1H2g7LYmwxdZuKdS429SPq0is8Ya2ct0ZfPlVywpnJdU/v4nWn/B8ayRlfLOlU5cSG1BBmmuAunQUL26RgrpZCSQSKDsYnUz1qHgGNH0WjWhsasXGUTpSx7pi+bfxP8AzGsqLD7H+Jv5jWVjezco7RYa3dvXlYZmD3BtqBnbnVTPB07yTOQfWJqwcYxWXE3y58HfXRA3jvHEigMRge9usqt+xGo5F+vpVSoyx1dhLvEOVrKVGjDNDH0q99iu2uCEW79r5uwiCugP8XU+dc44vwPJDWlaOYmSPShrDNlMhXA0KNo48wImPOnlKJlK+qcI9q6oa0VdTsVMipMPYCgjXfnXzLwXi1yy2bC3mttzRj+tXjs98ql61cC4xZXbSJ9QedTBp2K3aynwmAdxQXErhRlcAmJ21kedKuD9sbWKuKtoiGBOpEjyind0mQp3q4Viq8c7WEKVVYjeRE0v+b4jEBWVWg1ceJ8HtXfpAB+RI0mheFYK9ZQhykzIybRyqtxjfHlsPwbhYyEuzyuhU1NiArGAIUU3wrh1zAAHn51ri8MGGqAjnG/tS3+i+K/Cu5eW1GRpHNW1BojBsjQU8JO8jQjpWuH4bZIOhjmCdvWmeHtIICgUro5jn9e93bH1VE+QrcJ4YgR0qp9o+0ti0xF24FZdkXVvhyqlcQ+UrE3f2WFQqW0UgZrh/IUmmOr3Fu7ZYXCWkY33CltRb+lmPkoIIrmHEO1N507nD5rVptDaViwJ8y2on7IMVbOB/JtiMQ3e49ygbUoCS7fxHl6VbMX2NS1bIwaKgIh0Oub4zrRNUZ/0m8VJ7HJZsp3gYDFA5WF9YQfuow0Wrjc7R+ELirDZCQe8TVZ6giqTx10wtlsO6GWMlSNF9+dVvsxib5xCWrF11BbxLuMnM61pl49e0ePz8rqx9CYG4CoKkkEaTvUWP4eLgMGG61Q04lcsuIJH51b+EcfS7AbRulZ6dEqE8Pe2u4kVrknckEbEHX+tWGQfOh7uAU+VVKZTa4netDxjvV6jRh6jnTTAcWtXfotJ+ydCPaob+DI86T8U4b9cCCNyNKVkvQWuKr3G+x+HxE6ZGOpgaH1FBYfjN62RmGdORO9PMLxdH2MHodKXGpywmXag47sC1kE2l0/cJIPqDt7UuGa3prI3HMV15GofGcNtXPpopPWNfjRLpMw105ph+KRsaf3ccLwDBstwCPWi+J9j13tGD0bb2NVHiGFuWWhg6eo0PoRpTl+q9rlwxybYJ3l/5mr2huz7k2FJ3l/52r2s72as8Y4RZuswvWVlncrcmDozRBGnsaUHsw1sZkY3FzagiG+7lVlxGOQEq4+vcUFhoPG2mm0nnXr3CgQnVZOYAElRyI6j1ptLNqza4U9wHK2oJASI++gMRwhDbZr1l710TC2zlAI0lipzH0AqycSxaCGBcRmMBsunMkn8KgscVslVfRA28zqfXf3HQVfP0xvh+uP4vC3UaXBDayCDpHrU+B4uVEEK68wwn4E7V1Xi/BUxCZAw8UnMZJEbN5dKp+P+Tq9lZkdGj6gmWHl5x+FT2etFuDvWWINu41l9wDJWfWZFXHgXbnF4Qjvh31v7UyPiNa5tieG3LRAdGBOwyn0qbAY90OjEeR2/pSD6L4L2rw+LC5Gyud1Y/gaf4jYdOZr5tscSRozZrTcribe4q48J7Z4q0mXTE2ubLuB6b1UyDsHDberEbVPdvqoJJAA3JMCqK3yiWzhs2FtNduLobcxl82+t7AVQ3PE+KvOW4bc7kFLa+UR+Mmnbum6Bxr5RMHYZu7m8x+zAT3PP2mqFje1+MxLMtgOAfqWQSY6TBP4Vbez3yV2VhsU5vP8AZWVQep3ar/g+GW7QC2kW2o5KoH370htyrgHydd4Bcxl066m0m/8AfbrXReDdlsLhhNi0EMfT1Z/iZpr83QawJ61DirrkZbQE8yeVCaW8U7QrhlZ7gdlXll19aqWK+VpQ3htNHKRH41d7PAAw/bt3uswdvhz96T9rOzmHu+IwDEZckqfhEetH9WNucm1UHbdMS475bZTTwkDX10qycE7NYZrvzmwMvhKFeWupiqVe4Rh7JCsjDzVp/mq0dm2C/wD298CPquImtPnpjjf7bWXjPBVe1EDMNjzqm38DctHMukVZr+KxcGRIP2dR91HcNwee3+1GpJ+FL39dWOc6CdmuOC4MjnxU/FyN6q/EuyrBu8w7AMNcp50Jie0F+0IuYd5GkgGD77UvTReK8ZAQQRSPgfaJbygN4H6E/nTZr4H0pHny+NSZdiuDAjwnzilN7hRBhiV6VaQeaEMOk1jureFh7MPwNPkar2+J3bGjeJeU7fGnfDuPWngE5GPXb41Fi+CDXIdD9U/kaSPwZlMRRqXotLq2uxoK+qsCHAIPIiRVew3zmxtqOh1FNrHFFueF1KN93xpcbC0GtYdUlVEKGeAP4mP51lbgat/E38xrKzCjXx4r4UeNncD0zuSNdBpU6LmVUZ2VhLLyIgdNiOVR422wuEopcNcfOvIQzwZ/KgMRmhI+o2ubcdF9KptoV81zghizHdToQ4Ij/Qpc/BLCLkg5GkS5Mqw+yOU+flR+FIdWVYQzOuni5iOVb3Hz24uIGcRmU7svPy0ifOkd6C8OdACA6kWwRlM6SIM8zMUJimuvh/2LlWZgVU7ZZgrJ105HpRxsLpct27bgEq4zQOmbzI6V6UAMgSrALJkKCdVMnlJoSIwdwqMtwh2gGSAYg8tNNRFJ+K9iMPeuG7bY2zcliBqNdcwn8BRNm4GYSGEEo5LR4gYOvP086Kw62o8S3BCwuh01030olFx25vxXsliLWZiQbIYgPO4ncry9KSvimtOMjEEcwd67Fh8SGXKzEkESSIAPoRFI+J9isNcud5nuKGMt3aggnmddqraOKs4XjmqteWDyvWjDD+IDf3q/9n+2N1VGUi/bG+WA3uv6VRcX2RxFvM1pc9qfCRBkciQDvFKbFllGcFk/eU7HzFMn0RwTtbYxEBWyNzVtPbWn1u4SSGhdfDruOtfOtvjDCPnCZul22YYesb+9Xfs12zu2wIYYm102cUtk6v3XU1pZQAk7Uu4N2is4nS20HmraEe1N8silsq0uNMx+MUOeHqZnMQdwTRKnkRWFxQiYS9gW4LYiDbU+omgr3ZqyGDW1CeQG/nTzNXj1Up3x4/gSzayiBrFRXscqn6Y+BqeIJJIA86mS6vUGaq0tfgS3xBT9ZQfWtW4jJKiGI3EGp8Th7dweJAw9PzqLD2bdnZSPWTR6o3n8VvHrh85Jt5GP2Wy6+lC4ftT3LZS2ZfssdYq2Y3F4dB3jhSfQT99c97X8VbFjLbtBVH1o8XxpzG5dROXmmH+6uuC4thr+qsUbyNMQHA5XV8t64jh8Jet/QJ+OtOeGdp8RZMEknod/alfFlOzx/wCjDLquqW8euoJYHowg1vbxaNKzB86rfDe2avGca9DAP9af4XiNp9iB5Goa7Y+GcfROYdG/Wgmv94rJGS4usHn5inDLGx06cvavGVX0YD3H507keyTCkldd5b+Y1lShACwGwZ/5jWVBCrfBLAki2JJLHfcmSd+pqO5wOxJPdiSNdT+tZWUL3UP+7uGknuhJIY6tv13qQ8Cw+/d8+rfrWVlA3XmF7OYZSctlROp1O53OpqPEdnMM0hrUjTQs0aeU+VZWUFttb7O4YJlFoQNdzv133qVeB2BoLY2jc/rXtZSPdLOIdm8M4KtbMEiYdxMbbNRWG4FYyFcmkRqzHb+9WVlBbHDg1gAAWwANokfnVdxnYrAhyVsBZkHKzgEHeQGisrKeyQ2ew+BAgWNP/wClz/PWn+4uBV8y2Sp/du3R+DxXlZQRta7NYYQwtkMNmDvPxzTVnwi+EDX3JP41lZQEoUVq1sQdKysoDLaCK97sdKysoDW7hlcQygjoa8tYVEEKoA8hXtZSDW7h1YiRPua3t2VAgDSsrKeyDY/htq4P2iK0daVHgOHB0tgehb9aysrTDLKdVz+XDG9zba3wWx/0x8T+ta47gOHe2ytaBEdSD8QZFZWVWWeV7rPDx4S+pCVOx+D/AOkf/kuf56ZcM4BYtmFQgdC7n8WNZWVjt2To+w+GVdFED1P60T3Y6V5WUGEOESTpuSdz1PnWVlZQH//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5060" name="AutoShape 4" descr="data:image/jpeg;base64,/9j/4AAQSkZJRgABAQAAAQABAAD/2wCEAAkGBxQTEhQUExQVFhUXGRgXFxcYGRwfHxoaIBwXGhwcGiAeHCggHR0lHBQcIjEhJSkrLi4uFx8zODMsNygtLiwBCgoKDg0OFxAQGiwfHBwsLCwsLCwsLCwsLCwsLCwsLCwsLCwsLCwsLCwsLCwsLCwsLCwsLCwsLCw3NywsNywsLP/AABEIAMMBAwMBIgACEQEDEQH/xAAcAAACAgMBAQAAAAAAAAAAAAAEBQMGAAIHAQj/xABIEAACAQIEAwYBCQUFBwMFAAABAhEAAwQSITEFQVEGEyJhcYGRBxQyQlKhscHRI2JysuEzgrPS8BUWJDVTkvFDg5MlNFRjc//EABkBAAMBAQEAAAAAAAAAAAAAAAABAgMEBf/EACIRAQEAAgIDAQADAQEAAAAAAAABAhESMQMhQVETIjIEFP/aAAwDAQACEQMRAD8AtmE7KXHd79zGXoa47Kgu3AoXvG8Jhxy0q128OkABWMDQ5nj4k60sTDymlq4ZL+NSDHjb6pNG4TAkfSu3z5HwgfCr1Oz+ihhnPNR/3frFaYnhTOI72PMA/wCavbfDbQObxsf3nY/iaJLkfV08qRKre7DEsW+fYsToVDtl9hm0qk9oOF37TslrF4t4Ukq111ZY00h5I9K7Pbedq1e0p1gZtRmgSPQ0qe3zt86xikjvcTAHizX7/wARLaCoW4ziNT87xBg6RduaDzAbUV1XF9lEd2C41suvhbxMCdxJMEeRFVDtB2VFo95kyqNA+YGdhJC7TRxpXKKx/trEmWS/iXnQjv7gjzHiqO9xfE5lPzvEKOf7a5p6gNrU+KwrKDAJG3h0jSlVxVVdBqRtM/Giyw8bKacO4xefvAMRiT4hB7+7/m2rDxLFrmJxN8ied+5p8GpXg8dACgMPQaD0pm7KgzaTGs6zI6VDQWvFcQDHf4g7GDeudORzTUvzzGfWxF5Af/2uY9Dm6UsW2bsZ7oAjYaT77zU+MMqCQxGghTsBoCetM4MxXGblkKRiMSxI/wCtcOYeQzVA/HsVcEC7fTn/AGtwR6+KgxfYgAAKw0knQDfQe9F38HnFt7b+JpkjnHWmEWN4viAwHzq8oUbm/cBJPUBtfKpX47ft2VPzi+ToJN65/mpHxHCMQbjlR4gGAM+4rbFXLebKVDwggjTXzoSYXeNXiO9+d4pAWj+2uQfQZtKkxGNxBhlxWJ97937wH0oTA3UFv95fsrJg9etbcRv5VJE8oJUjeNxsdOtAacL4/iRcg4nEEFud+4QPctTv/bl3xJ84vBh1uvJjfUvz5Gq1hccMmUmFBnTr+dFrxEOJIVvqtKAwOq9DQY29xfEgn/ir2WQQe+uT6fS1517wvtFf70qL+IKjctduGB/3Ut45lVQY9B5UDwK+ucgkgHWgHvHMTie8Jt4zEgb5ReugH08dQDjGKIAF/EKSP/yLp/FqjxHFiUEiDrEjf0pe63LzDu4VhsS0Zh70Fofh+I42R/xd+ACRN+5J6gy/wrdO0WJAacRiAR1u3D8JalOEc/8ArBgBIUjeZ1ojG4dPpeIsdATt/WgHGG7T32Qj5xe5Qe8uTPrm0qFONYpSQcRiVHVr1wg+ktSa23hywxGhkdaJuGQuhjUEUAde7RXy4U4jEKNPF31z8mqW5xPFAtGJxDECdL9yOv2qruLwpOruFE6DnFNkNsgd24YAeKZ0MRpQbsHyfYy4+Ass9x2Yte1ZyT/a3AJJM6CB7VlDfJt/y6z/ABX/APGu17Qzva6cNB7tYJOr6f32re/euRKq3pGvtrQPDC+TMSoANwDWSfG+p6VtieKoJRrok6ZQNfurTGekZXYG92lKmO7uFho3hn30miLHHbbbFzO8Kwjy1G9SBnRP2NpfV2Cg/AE0Jbt4q5reItpuO5M/fvVJ3YbJiiNW8C/vkA1C/ErJMfTnoCaWYjhuGBm4Xb+JmMecRW1u28H5vctZRrLD/UUaL+SHluwhH9mq6aaa1zXt72PVWFzD98QxPehGnLtrE7a0141xm+rLN+0+TVhaIBA959Iqt8Txj3jcuKxBJllHI+2tExLLPEiTB27JBJuOdd22G0H+tBXWtFjBBf7PQdOh9KkxYG/innPMe+9BvZQsHUaDQ5dx5mpyrXCSJsLjbZPdkQx2AXc8vSvLdsAnOoEaa6yOvkNK8DKk6SPtTEc5219KIvuMgYCZMz05GRWbV7ctoRKtI0IYa/d9mtL1wrlYOACYnb2PTStnERIhTPiHKORobHXrGUwSwcjMDvpz/wDNB7KMZj2dghI3iRt8RUuIZrcADVZErJ0POdq3waWgCLS5mhiC3L1o26xZVVz3RYRm0gnbUDp+dBFOFyFSzsAZ0BEj386ZZbbIWbIDEHLoSPKllrAG3PeDNBgQREdab4u4LYU6ADQBon2EUJKbDuoZVUkcm2j167Uc9wXMoue+T86kOLzsVBXbQRv/AFoLCsbd5cikk+EAmYPrtQoRbs2TqAyqdgRpPXXWDFNsC4CEKUI3yhY5czVc4rdcGGEMD0OvpyiiODY0po5yzAg0Ci+0FkMw0XbXqNOXWZ+6luHwaq41JnbQ/lzpn3K3nMHyDTt5a71CMKytJKkqYEbkUDYdroLQYY/VJMbaEHoa1Nlzc+iVESPMaaz60FxSRdYwIO0D/UGi7/EQ6ZI1y+GOvl60J22w/gJkSJ1JbTXoK2IZgPEFO0EEgxtHShsBac6MPDy56jkPOjUAE/tGzTzEelAiDE4aeWUjpp8aCxlwkhVkxBmmFwkgk5m58hUaMrCCoQgghg24O80LQX7itG8gDRhvryPSjb5EqVRQYkBW0O24Gx9aGxWHYldTCiF8uf31pYsMIbLAOhExPnNAdr+Tczw+zpHivaf+9drK8+TYRw6yP3r/APj3a9oZ3sw4piEt2czNlOZ9Z6u2kb1t2ethgHJTIVzSBB9GnWqvxi4uZluMPpvlH99qlwnEQLNwBoJAyx5EGPeK6J1GXL+y24zGFmAAgagD86IXFTaXWMpysByI5+9VDh3GmDKrHMs89xNE8JxCk4iyTGckofOTFK6a+jZONAXWVVzgCWJ3PUCd48q1PEMLcUsndjPoSFjXX6Y5rOlKsIyXWBueDEW5UHkR+R0oiWtamylxD9OFGYdSOtIssMbCHNiLBuf8IgtqSSCqsCp5q25B3mlGK4rnuF1VUB5Ry6aDWr5wviltDCG4UP1HQQvkp5Dyppe4haIMW0AHPKJ/CnNub+L45Ri8VZbV7TkjZlP3EfnWuJ4WlxO8sZgNAyxr511LGGz3RLhe7I1JCjT1jSuYcdxGGtlhhGvEnSZlddDpEn1o77XMMoW43B3bUCIU7Tp7H9aFtMyk6mI0UjQe3PXpTG5hca6IbhYpcAyhvGWHoD4T5Gl+Pwt1FCmDBBljBXfQg6gTyqLjPi5n+vMXaJUd65yr4soBjWo2wNl7UquUhswIkll8vKg7/F72fWNo1G4/OpsDxRnyoQYGxUfj5VFmmko3CFSCotwORIjXnr+tb4u2umcGAuk9fL4UFirwcmGYEjYCNRodduVaYzEOUXIxEbq35eVJQS+WAGmhMqB186Z4OXtQ4DTpqIKnyNT2LYX6oAK5iQxyjqfWvLRBt82iYOwOu4HtQekC4cqyleczmIBHmI5zyqHiONy+AmTMjWSD60XcdHtkAhWB0JmZpRjsMMuUTmOuZjPrFAOLbtFktqmaG1BjeI51FxsiSXXwtG0aQI/rS+2pXuyxyifEOoo/i9iUR0AdNZAPQ7igkL3rcCM6hVETMAzuOoNYbwLIMuYt9Ez+fWvcTcVrZDEhYEa/gOdScOwRtg6htAyudMpoGnuNsqwEgA/63oU4dRKooB5zof61Pxe8QVIGYaEkTB50AzBm1zSfo/8AmgtClF1AdQwmTpQwuKGOeZ3319hTTGYkKkFWgiJP5Uou4Ygl1KkEe/30G3uXZgIMw6VqiGToARsInTpQhdiIyyR0/pUuGLs3iDR8PvoManQyTqYIqEXIZdSQQZHKphYEeHfeCTqegNRtlMyuTSY1MHrpyoVp2P5M/wDl1n+K/wD492srPkyaeG2Cet7/ABrtZQyvaucTvKb1yQCRcuAE8v2jUKzZtqvrdkEuRfRgHzXGKuJUnO29KcZwIh2e7Z7kAABrJzoZ3kASvrFbY5enNl6y9xWrV2GFGWruVqi4lwpkabbLcU7QRPuJpct+Gg6Ebg6GqaY57OMTcYtmJ169aacN4syaN4l++kAvSNTW9u7FJe1jxPEFb6JM7wam4fLISROaqz3sTHOisFxN0EBhptNM/gnjGDdrQwrTczsDbVTDKQZ1/d9aacD4L80gq1olgO9Vypk/uxyqtJecuWnVt2nWOnpUuiGdz1o0z7q23OFYZ2/ZE27jGTlOg9BSziPZC6UZgbd8icoPhOp11O/pQthkYeG4VcHwz1/KdqZ4PtTpF4EMDGdeo5MPzo6K+OfXNO0WCFhQL9k2mnMAf6cqD7pXKvZYow0IaQCD7ffXSO0VpMZcDOxchAqKoGR9SfED4l0O9V7gfA8Xddg2FdYPgzFQAByJnaos32N6npVMQuht3kKH6rbg/wAJFA5kVTBzJBBmZrrfEuxd3KqpbZ5+l40IXrGoNVjjHYa/YJ8Jdd5GWD5ATNLKT40wyt7VK2xUqczlcvhMGK1wnEAkZpECJB0P3U4xHCikI6vbzyUzArPpSvEcPDD6JnTcfmKza7bWrVhgWBJkHQ9Y28q2uYRHtqwBSNDmbSRy60uw1whsr7HpuI56c62vAbySp0I1jfekd024hcEWxAPp/WjMLxAG6FIjwnlO/poKV3cMojU67VI5bwydtiAB8SKZD+F4JGJbwnXZiZE+W1TYrCd3pmJ3MjYD0NJFvMjExMnaaYWMddZcpOvKdvSmQvEpmsjJcCuu4OuYHWNoFJUtAMquDG8TsfWmQ4nKw1shhpIOhHQ0LfCuZKkEeentQWxWKxDOkL9XTXl5jzoCy5hu8IZQRmnf1AHSi8IwYSkiQQZnX19KgwFgzGYGJ+jv8TvSU9a0OQkciGiR18qjzN1O3wPWi2tBhBE9OXvUGTLoDNCohN4gEHWNda006FRB2qZEn6cZuRA1j86x1hSN/wDXKkbsnyYf8tset7/Gu17WfJif/ptj1vf412spsr2sti2cgIJXV9ufjblzom1io3WfMaV5gvEgCuoYF+QJ+m+/SsuYK5zJYfD7q2x1pnllLQ+LwWFxMh7a5uoAD/hSLiHYYsP2V4XAPqX1mP4XEMtWK9hRAzKTH3e9aJi2T94ff8aq4/ibhje3POJdlblk6i7bH2jFy38V8Y9xQN3B3EWYDr9u2cw9+YrsGF4ijiA0E/VOn/mlnGez1m4Q4HdXZnOmmbyYDcedSOGU6rmGGRj9Ye9QOTMH4j9as/aLsti9SttHG4ZIDR03E+9IcJdbW3aJaNHsvAdTz02PtT2jlZ2ksqIqO88mK0F6DBGU8wdDWvexrQvGwYtvaKy+SzwNzEnoOtRW8SOZip8PiFkt10qV1NgwC8tJG3lTqzlBlCwO2hNK+8AyxEj76LXip0EKk6EqNaqCLBYkwLt1l6KGOvw1ou0ozHwKwUSMwkzOm+1JrNtFYeNp3BJ3H5U04ZidL0xplAP3601HDXkJDFQzLsCo0/hJ2pD2i7FYbEq11VZTElLZADGNDHWfjTG1EAyIIkHlSLh3HgHu4fMFWf7RZME9IpZYT4yyz057w3hDYj9llXMDqDo2nMwNIjWaF4hwS3bbKzMZAO5gb+W+mxrsfD+zq23a6t1nDfSWBB853miGv4ZM7IqrciJZefn1qNMf5Mvvp884kKGAQZo5mpmwKsC3eDQSZBECOXKrvc7O4riFy5cvPlNv6IW2BPp/5pXjOywttlOJt+jo66+6wfalYqef8Vb5kRlPJoiOZjTQ1pewRkMDBXdT18quOE4diDKW7IuhhlzKqnTyJMrW2N4FjAwnBsBAERIkc9CYNGmk8itJZZxtqNtd5/Cg1toZ3DL9Uj8DVoOGv2TqiLLCe8MN8aE4lgyDDWsramRBDeYNPiX83siS2FBgQeUmKGKyIdT1meflGlNAltvCyHoGBA+IFbvZKgEghToNNj60tL/lhct0bEbeetSi2piNZ6n8qLxnDRAKzG2c0AbWWCCDBNTrTTHySpGA6E9CN69tqD/Ua+la27TDXWKmtnrI6mkfJ1n5NDPDrP8AFf8A8a7WVt8nP/L7P8V7/Gu15Qm9rfwfA28mbLqWcmJ18ba0Rie8tyygOn2eY9OtQ8As5LJAMlnutrym45ivbj4nb9lGuonb351SMo2wvF7Vw5c0NzRtDXt3hoJLLz5ULiezyXF8ZOb7Y3qTBYK/aMd4ty2PtaEVW2ePL7CjEYJlMFdzWPinSSsnKNjT7EcUtW57y4g9TQNzidg6q8+QQn8BV439i+eM+teGcfV9G8B6naa94nwHDYnW9ZR25ONGHmGFArgyfEBmB12j7jU1gGPTlSuJyyq/xTsriLYPcFMXa52b/wBMD91xz/Sud8Ta9bYzYa0o2R5MeQbnXa7QedAfjR14q47t1FwHQgiaV3E3D8cCs8QVoz+A+f67UQt1pgbV0XtB8luGuktYdrLb5QAUn03FUfi3YrHYMFwguIPrWjIHmynUe1TKNUTh8R1HvRSXAarFriTAeMSeeXSB5g0zweOVwCp/WqlVs4Zy0CTpROHvNlIzGCR9wilFxzlIUw3nUwxRELzjU8pq4VyO043cVBbgQBGooZLqZlAsohLAl13PUGg0vFudTWlH9aqsd7uzduPG2Xt7rmkDX8q9tceLkZrSZRz12pVcw0k6zOs0RaQAZdZKkg+Yo0VnKrZwviyPcyMMrKJBB8JHKKbYkMRqqXFPLn99c1wOIZCh5rVt4b2hEnMselRY2x8eMhlguF4ZGzpYVW9NRTdb/kaSnjQOyiepMVLY42hOVpQ/EfdU2Lk0N4jw6ziFy3rauNwGGx8qqmP+TiyQe4u3bZ3Cscy/fqKti4pTsyn0qTFYpLaF3YKoEkmlocZXGuK/JnjQSVCv/AwH3GKrL4TEWbjW2GuzAwwH5fCupcQ41iMY3dYWVQ6FhoSOpPIU04L2Kw9tf2i9653J2B8qWqi4xxYjKMhuEk/UU6fHlVu4L2GN63JWZ2KkZR685rpuL7I4R97Kg9VEUNb7N9zBsOw/dYyCOlNPDLuOW9peza4MhM+edYGw9aQ4SwzEiJE6RNd+vYnukXv1EEwSokKP3jvXmNwBcB7N5rZ3GWCreulS0xVjsJby4K0IIhr28/8AVuGsprwvCG0hRjJD3ST1JuOx/GsqVA37U28P4b4yqpuHNIJ1dogDWvbXbJ7onC4Zrg5PcYKvvrNc/wCK9jb737l1Mrq926xGbKw/aN4Rm38oonCNibdxLN2x3OHGndEaMTzYz4mrbi5fL5rLqL1a4xeec+ItBuSWQSB/eMkmtvmdy6GC99I1BumRPkNB8azC9k7TAMGdJE5QACPTSasGDwjW0KZ2Yci24p24zpnjjnnf7UnscNxJXK4w8RBUpv6xUOE7JG2/eWytkn6Qtlirf3W2qzwcoAOuxNbhIEVH8laz/nxLB3luARmG0io9CSIZTvqNDThKguyW20FOZ7bTGQnwRYybdxJmCrb0PjrdxfE2YEbMvL1rfH8LYPacbC54oGsMZ+40ZxayVuq6tEiCORp2+1dILfEHUKfpTuaPw/EgfIml+PxK5SWXbppUNzDZkDp4lPMcvWjR7FcU4DhcV/a2VJ5OAAw9CKovGvkxe34sM5uAfUYgN7ECDVvt3rigZTI6GmtjiUrLCI0pWJyx24i+Gv2WIuK69BcEffEGvGxs6SAa7v8AOAw1Ejz1FKuJdmcJfUq1tVzc1A/CiZaZZePL5XLcE3OaYi8oovi3Ya5hQDZDuus5NSPMqfyqrX8TknOQI3nf3BquaOWvVix2LxY6GmGKAAtn7JIPoaScOxAABBmadX3m35TVyqwnsAu586Jwx10MUKwrdCKTog43TmGYzUz3udLmapEfQD76DSYjFhAXLRHnFV9cXiMZcCFz3SmYOw/rTLi+FDJkkMG19KnweF7q0QogRqeppaK1buzl+1bQ20UCNyOfqaf4e+pGlU/g6kJpudad4JnBEgUcdonZ5bvSSOY5VuRSs3Mt4nkQKY2sQrDQ61lcbGm210iDIEc5pD/su0jG9ZchPrW0gg+3KnbPAJgn0pdhuG4fMSkqW3XMRJ81NJOwVm9mlhMFn33+k1ZUmQAsByZ/5jWVJueY/E20v3Uu2jfGdnQFYKftHJIYHYVZcJxizc7vux3ifWWcxXltvNUnGcYtC9ft32YKLt7KQJZW7x9RzjyOlV3iXHH/APSvEgT4lXIT+hrqlnF5/kwt8m3am7WWhdFkeFhICsYJjlrzo/hvaXDXiQtwBh9JW0g85navmW9j3YyzEnqTr8axsWzGWJJ69fXrWdkb483083abCKdb9ufWsTtThWPhuqSeU18weIECDroI5nyo3G2L+Hym4pQsJXrH5UpjFW+T4+nrWNtnUtp0NT2bqsJRg3oa+XMNxu8DIuMPc1bOCdsbywCc/LXSfcamjj+M75s8f9R3d8Qq/SIEeYpRZ4nZxTsviUroCdJ9Kodrv7jEh8OnMzmJH/cKP4Zhyt1S3f4gnmq5UH3Carh62j/1XK+otPHODMbDi1JbQgdYM/lVP4b2jbDkBla22zK4gH0rpOHD5ZYR5DlWmNwVu8pW6iuP3hUcq7Mfc2WYXEWsTbz2yFP1hyB31ry5w5ssSMu586D4n2YyWy+CUW7hAzJJy3AOR6EdaE7O9sUP7K+MjDTXr0o5KSXbL2YZSQJ5fpRx4gSBIPqup+FH3ktXFgMKAxOEddlBHUGqllA7h/FAdND5ry9RuKIxWFsYhYdEuA/aANVm7ZRmBc5W6iQfjTDhl/xFe8n7MxJ96XE9Qk4x8l9hyWw7Gw32dcs+XMUqucExGHXJeBZftrqPu296v1nGktlLAN9lh+Bo0XG2YCluxnlh+OeYfgmZMxdgp2MAg+4rLvAYU5WJYVeb/CkdSFm2TzXr6HSlbcDvpOVrd2dDmBVvYrpVzOfRvLFz9WIOvpUveU34zhQCc6tbbkCND6MND71WLeNXNlkSDBpnzNwsLmPtU9zElrUc5oF8T4Y5VJbbSmWx9riBAhhIiiOF8RyXVgtlPI0oBqfAHxqTtVK6i5YvFhSGPOobWOXPnWSOcVHdxNhxDhvzFD2+CsAWtHPbOxnX0IpWwva1WMSCsih8U6qQ/iMctCP6VBwlGywwiNvOprxJHnNRZFQIHkserP8AzGsrF3bT6z/zGsrChwvtLlfFXgF2u3gSY1IuPtSzEcNgSpMcwY0/Ueda8eulMZio8X/EXyUbp3tzUUQnERdXICqyIyNpl8wedaSsspOyLLrFEYLAPccKgmefIetPrvZTJlLuhzagI06edH4ZSSLVgbEZ2A0HqfSmjGprN+zw63r+0vHYncHoo5AdaqXFMbcvXDcuzLfcK7CvYe4qWntCzcYlWY3ImNzM7+nKmXaDsRZvQ7IEbTM1vUcuXIeYpyi5WdRw7h/Cb16e6QvG8Vaey3CsWjg27PiG4ddvjXROF/J7YskOjXIO5RtPcVYbHD0QgQXA5n6Q/Wmxz5ZdxD2bwuJAHfBVHTc/GrCZjQAnkJilGFdLJMsxVjoTy6AzTW5iUQSSKitPHjIyxdYr4kynpM1uBJ1pYeKhteQ5CjExiFc2aBU6bzPGjHY8qrPaHspbxCnJlt3JzFwPpHzp+LoImQB1oTEcUs2xLPpzgE0L3I53aweLwjRdR3tj6yywj1GtObXEyoDhoXk4Og8m+yfWn1vtThzOVyfaguIC3eK3bZe2x0LBJVh0dToR509Fzx/UuGxtrFL3d4a8mHP0rb/dwAhrLQQedVfD3rdm+VLd0ZEFRNsnqs6j0q8YO8U8TEMrahxsPXoPOnTmUpL2v4S962yoTbYj6Y6/kNKq3YPtBeh7TuX7uYJ1B1j8aK7edtO8PzTBnMznI7rz/dT8zTbsx2Zt4LDKt7+1ukB2XZTyUeQo2FlwuLZrYaBPltXicWBOVhBrfDYY2vDuKW8TvwZAg05JQbEpdBR1DKdwdqp/G/kzsOC2HJtN0JJX9RVg4djp+kBPUU1F4HbWllNdCyOQYzs3isMfEhYdRqPY0Y2EdbYYg+2vxrrRgjrSjivZ21ekgtbfk6GD8NjTmbPLG/HMluUZZuAa1H2g7LYmwxdZuKdS429SPq0is8Ya2ct0ZfPlVywpnJdU/v4nWn/B8ayRlfLOlU5cSG1BBmmuAunQUL26RgrpZCSQSKDsYnUz1qHgGNH0WjWhsasXGUTpSx7pi+bfxP8AzGsqLD7H+Jv5jWVjezco7RYa3dvXlYZmD3BtqBnbnVTPB07yTOQfWJqwcYxWXE3y58HfXRA3jvHEigMRge9usqt+xGo5F+vpVSoyx1dhLvEOVrKVGjDNDH0q99iu2uCEW79r5uwiCugP8XU+dc44vwPJDWlaOYmSPShrDNlMhXA0KNo48wImPOnlKJlK+qcI9q6oa0VdTsVMipMPYCgjXfnXzLwXi1yy2bC3mttzRj+tXjs98ql61cC4xZXbSJ9QedTBp2K3aynwmAdxQXErhRlcAmJ21kedKuD9sbWKuKtoiGBOpEjyind0mQp3q4Viq8c7WEKVVYjeRE0v+b4jEBWVWg1ceJ8HtXfpAB+RI0mheFYK9ZQhykzIybRyqtxjfHlsPwbhYyEuzyuhU1NiArGAIUU3wrh1zAAHn51ri8MGGqAjnG/tS3+i+K/Cu5eW1GRpHNW1BojBsjQU8JO8jQjpWuH4bZIOhjmCdvWmeHtIICgUro5jn9e93bH1VE+QrcJ4YgR0qp9o+0ti0xF24FZdkXVvhyqlcQ+UrE3f2WFQqW0UgZrh/IUmmOr3Fu7ZYXCWkY33CltRb+lmPkoIIrmHEO1N507nD5rVptDaViwJ8y2on7IMVbOB/JtiMQ3e49ygbUoCS7fxHl6VbMX2NS1bIwaKgIh0Oub4zrRNUZ/0m8VJ7HJZsp3gYDFA5WF9YQfuow0Wrjc7R+ELirDZCQe8TVZ6giqTx10wtlsO6GWMlSNF9+dVvsxib5xCWrF11BbxLuMnM61pl49e0ePz8rqx9CYG4CoKkkEaTvUWP4eLgMGG61Q04lcsuIJH51b+EcfS7AbRulZ6dEqE8Pe2u4kVrknckEbEHX+tWGQfOh7uAU+VVKZTa4netDxjvV6jRh6jnTTAcWtXfotJ+ydCPaob+DI86T8U4b9cCCNyNKVkvQWuKr3G+x+HxE6ZGOpgaH1FBYfjN62RmGdORO9PMLxdH2MHodKXGpywmXag47sC1kE2l0/cJIPqDt7UuGa3prI3HMV15GofGcNtXPpopPWNfjRLpMw105ph+KRsaf3ccLwDBstwCPWi+J9j13tGD0bb2NVHiGFuWWhg6eo0PoRpTl+q9rlwxybYJ3l/5mr2huz7k2FJ3l/52r2s72as8Y4RZuswvWVlncrcmDozRBGnsaUHsw1sZkY3FzagiG+7lVlxGOQEq4+vcUFhoPG2mm0nnXr3CgQnVZOYAElRyI6j1ptLNqza4U9wHK2oJASI++gMRwhDbZr1l710TC2zlAI0lipzH0AqycSxaCGBcRmMBsunMkn8KgscVslVfRA28zqfXf3HQVfP0xvh+uP4vC3UaXBDayCDpHrU+B4uVEEK68wwn4E7V1Xi/BUxCZAw8UnMZJEbN5dKp+P+Tq9lZkdGj6gmWHl5x+FT2etFuDvWWINu41l9wDJWfWZFXHgXbnF4Qjvh31v7UyPiNa5tieG3LRAdGBOwyn0qbAY90OjEeR2/pSD6L4L2rw+LC5Gyud1Y/gaf4jYdOZr5tscSRozZrTcribe4q48J7Z4q0mXTE2ubLuB6b1UyDsHDberEbVPdvqoJJAA3JMCqK3yiWzhs2FtNduLobcxl82+t7AVQ3PE+KvOW4bc7kFLa+UR+Mmnbum6Bxr5RMHYZu7m8x+zAT3PP2mqFje1+MxLMtgOAfqWQSY6TBP4Vbez3yV2VhsU5vP8AZWVQep3ar/g+GW7QC2kW2o5KoH370htyrgHydd4Bcxl066m0m/8AfbrXReDdlsLhhNi0EMfT1Z/iZpr83QawJ61DirrkZbQE8yeVCaW8U7QrhlZ7gdlXll19aqWK+VpQ3htNHKRH41d7PAAw/bt3uswdvhz96T9rOzmHu+IwDEZckqfhEetH9WNucm1UHbdMS475bZTTwkDX10qycE7NYZrvzmwMvhKFeWupiqVe4Rh7JCsjDzVp/mq0dm2C/wD298CPquImtPnpjjf7bWXjPBVe1EDMNjzqm38DctHMukVZr+KxcGRIP2dR91HcNwee3+1GpJ+FL39dWOc6CdmuOC4MjnxU/FyN6q/EuyrBu8w7AMNcp50Jie0F+0IuYd5GkgGD77UvTReK8ZAQQRSPgfaJbygN4H6E/nTZr4H0pHny+NSZdiuDAjwnzilN7hRBhiV6VaQeaEMOk1jureFh7MPwNPkar2+J3bGjeJeU7fGnfDuPWngE5GPXb41Fi+CDXIdD9U/kaSPwZlMRRqXotLq2uxoK+qsCHAIPIiRVew3zmxtqOh1FNrHFFueF1KN93xpcbC0GtYdUlVEKGeAP4mP51lbgat/E38xrKzCjXx4r4UeNncD0zuSNdBpU6LmVUZ2VhLLyIgdNiOVR422wuEopcNcfOvIQzwZ/KgMRmhI+o2ubcdF9KptoV81zghizHdToQ4Ij/Qpc/BLCLkg5GkS5Mqw+yOU+flR+FIdWVYQzOuni5iOVb3Hz24uIGcRmU7svPy0ifOkd6C8OdACA6kWwRlM6SIM8zMUJimuvh/2LlWZgVU7ZZgrJ105HpRxsLpct27bgEq4zQOmbzI6V6UAMgSrALJkKCdVMnlJoSIwdwqMtwh2gGSAYg8tNNRFJ+K9iMPeuG7bY2zcliBqNdcwn8BRNm4GYSGEEo5LR4gYOvP086Kw62o8S3BCwuh01030olFx25vxXsliLWZiQbIYgPO4ncry9KSvimtOMjEEcwd67Fh8SGXKzEkESSIAPoRFI+J9isNcud5nuKGMt3aggnmddqraOKs4XjmqteWDyvWjDD+IDf3q/9n+2N1VGUi/bG+WA3uv6VRcX2RxFvM1pc9qfCRBkciQDvFKbFllGcFk/eU7HzFMn0RwTtbYxEBWyNzVtPbWn1u4SSGhdfDruOtfOtvjDCPnCZul22YYesb+9Xfs12zu2wIYYm102cUtk6v3XU1pZQAk7Uu4N2is4nS20HmraEe1N8silsq0uNMx+MUOeHqZnMQdwTRKnkRWFxQiYS9gW4LYiDbU+omgr3ZqyGDW1CeQG/nTzNXj1Up3x4/gSzayiBrFRXscqn6Y+BqeIJJIA86mS6vUGaq0tfgS3xBT9ZQfWtW4jJKiGI3EGp8Th7dweJAw9PzqLD2bdnZSPWTR6o3n8VvHrh85Jt5GP2Wy6+lC4ftT3LZS2ZfssdYq2Y3F4dB3jhSfQT99c97X8VbFjLbtBVH1o8XxpzG5dROXmmH+6uuC4thr+qsUbyNMQHA5XV8t64jh8Jet/QJ+OtOeGdp8RZMEknod/alfFlOzx/wCjDLquqW8euoJYHowg1vbxaNKzB86rfDe2avGca9DAP9af4XiNp9iB5Goa7Y+GcfROYdG/Wgmv94rJGS4usHn5inDLGx06cvavGVX0YD3H507keyTCkldd5b+Y1lShACwGwZ/5jWVBCrfBLAki2JJLHfcmSd+pqO5wOxJPdiSNdT+tZWUL3UP+7uGknuhJIY6tv13qQ8Cw+/d8+rfrWVlA3XmF7OYZSctlROp1O53OpqPEdnMM0hrUjTQs0aeU+VZWUFttb7O4YJlFoQNdzv133qVeB2BoLY2jc/rXtZSPdLOIdm8M4KtbMEiYdxMbbNRWG4FYyFcmkRqzHb+9WVlBbHDg1gAAWwANokfnVdxnYrAhyVsBZkHKzgEHeQGisrKeyQ2ew+BAgWNP/wClz/PWn+4uBV8y2Sp/du3R+DxXlZQRta7NYYQwtkMNmDvPxzTVnwi+EDX3JP41lZQEoUVq1sQdKysoDLaCK97sdKysoDW7hlcQygjoa8tYVEEKoA8hXtZSDW7h1YiRPua3t2VAgDSsrKeyDY/htq4P2iK0daVHgOHB0tgehb9aysrTDLKdVz+XDG9zba3wWx/0x8T+ta47gOHe2ytaBEdSD8QZFZWVWWeV7rPDx4S+pCVOx+D/AOkf/kuf56ZcM4BYtmFQgdC7n8WNZWVjt2To+w+GVdFED1P60T3Y6V5WUGEOESTpuSdz1PnWVlZQH//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751783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928670"/>
            <a:ext cx="8208912" cy="3139321"/>
          </a:xfrm>
          <a:prstGeom prst="rect">
            <a:avLst/>
          </a:prstGeom>
        </p:spPr>
        <p:txBody>
          <a:bodyPr wrap="square">
            <a:spAutoFit/>
          </a:bodyPr>
          <a:lstStyle/>
          <a:p>
            <a:endParaRPr lang="es-ES" dirty="0" smtClean="0"/>
          </a:p>
          <a:p>
            <a:r>
              <a:rPr lang="es-ES" dirty="0" smtClean="0"/>
              <a:t>La </a:t>
            </a:r>
            <a:r>
              <a:rPr lang="es-ES" dirty="0"/>
              <a:t>lixiviación en bateas, “</a:t>
            </a:r>
            <a:r>
              <a:rPr lang="es-ES" dirty="0" err="1"/>
              <a:t>vat</a:t>
            </a:r>
            <a:r>
              <a:rPr lang="es-ES" dirty="0"/>
              <a:t> </a:t>
            </a:r>
            <a:r>
              <a:rPr lang="es-ES" dirty="0" err="1"/>
              <a:t>leaching</a:t>
            </a:r>
            <a:r>
              <a:rPr lang="es-ES" dirty="0"/>
              <a:t>”, </a:t>
            </a:r>
            <a:r>
              <a:rPr lang="es-ES" dirty="0" smtClean="0"/>
              <a:t>consiste </a:t>
            </a:r>
            <a:r>
              <a:rPr lang="es-ES" dirty="0"/>
              <a:t>en </a:t>
            </a:r>
            <a:r>
              <a:rPr lang="es-ES" dirty="0">
                <a:solidFill>
                  <a:srgbClr val="FF0000"/>
                </a:solidFill>
              </a:rPr>
              <a:t>circular una solución</a:t>
            </a:r>
            <a:r>
              <a:rPr lang="es-ES" dirty="0"/>
              <a:t>, a través de un lecho de </a:t>
            </a:r>
            <a:r>
              <a:rPr lang="es-ES" dirty="0">
                <a:solidFill>
                  <a:srgbClr val="FF0000"/>
                </a:solidFill>
              </a:rPr>
              <a:t>mineral</a:t>
            </a:r>
            <a:r>
              <a:rPr lang="es-ES" dirty="0" smtClean="0">
                <a:solidFill>
                  <a:srgbClr val="FF0000"/>
                </a:solidFill>
              </a:rPr>
              <a:t>, previamente triturado</a:t>
            </a:r>
          </a:p>
          <a:p>
            <a:endParaRPr lang="es-ES" dirty="0"/>
          </a:p>
          <a:p>
            <a:r>
              <a:rPr lang="es-ES" b="1" dirty="0">
                <a:solidFill>
                  <a:srgbClr val="FF3399"/>
                </a:solidFill>
              </a:rPr>
              <a:t>C</a:t>
            </a:r>
            <a:r>
              <a:rPr lang="es-ES" b="1" dirty="0" smtClean="0">
                <a:solidFill>
                  <a:srgbClr val="FF3399"/>
                </a:solidFill>
              </a:rPr>
              <a:t>obre</a:t>
            </a:r>
            <a:r>
              <a:rPr lang="es-ES" b="1" dirty="0">
                <a:solidFill>
                  <a:srgbClr val="FF3399"/>
                </a:solidFill>
              </a:rPr>
              <a:t>, </a:t>
            </a:r>
            <a:r>
              <a:rPr lang="es-ES" b="1" dirty="0" smtClean="0">
                <a:solidFill>
                  <a:srgbClr val="FF3399"/>
                </a:solidFill>
              </a:rPr>
              <a:t>Uranio</a:t>
            </a:r>
            <a:r>
              <a:rPr lang="es-ES" b="1" dirty="0">
                <a:solidFill>
                  <a:srgbClr val="FF3399"/>
                </a:solidFill>
              </a:rPr>
              <a:t>, </a:t>
            </a:r>
            <a:r>
              <a:rPr lang="es-ES" b="1" dirty="0" smtClean="0">
                <a:solidFill>
                  <a:srgbClr val="FF3399"/>
                </a:solidFill>
              </a:rPr>
              <a:t>Oro </a:t>
            </a:r>
            <a:r>
              <a:rPr lang="es-ES" b="1" dirty="0">
                <a:solidFill>
                  <a:srgbClr val="FF3399"/>
                </a:solidFill>
              </a:rPr>
              <a:t>y </a:t>
            </a:r>
            <a:r>
              <a:rPr lang="es-ES" b="1" dirty="0" smtClean="0">
                <a:solidFill>
                  <a:srgbClr val="FF3399"/>
                </a:solidFill>
              </a:rPr>
              <a:t>Plata </a:t>
            </a:r>
            <a:r>
              <a:rPr lang="es-ES" dirty="0" smtClean="0"/>
              <a:t>-----fácilmente </a:t>
            </a:r>
            <a:r>
              <a:rPr lang="es-ES" dirty="0"/>
              <a:t>solubles y que presentan buenas </a:t>
            </a:r>
            <a:r>
              <a:rPr lang="es-ES" dirty="0" smtClean="0"/>
              <a:t>				características </a:t>
            </a:r>
            <a:r>
              <a:rPr lang="es-ES" dirty="0"/>
              <a:t>de permeabilidad. </a:t>
            </a:r>
            <a:endParaRPr lang="es-ES" dirty="0" smtClean="0"/>
          </a:p>
          <a:p>
            <a:endParaRPr lang="es-ES" dirty="0"/>
          </a:p>
          <a:p>
            <a:r>
              <a:rPr lang="es-ES" dirty="0" smtClean="0">
                <a:solidFill>
                  <a:srgbClr val="FF0000"/>
                </a:solidFill>
              </a:rPr>
              <a:t>Tiempo: </a:t>
            </a:r>
            <a:r>
              <a:rPr lang="es-ES" dirty="0" smtClean="0"/>
              <a:t>2 a 14 días</a:t>
            </a:r>
          </a:p>
          <a:p>
            <a:endParaRPr lang="es-ES" dirty="0"/>
          </a:p>
          <a:p>
            <a:r>
              <a:rPr lang="es-ES" dirty="0">
                <a:solidFill>
                  <a:srgbClr val="FF0000"/>
                </a:solidFill>
              </a:rPr>
              <a:t>R</a:t>
            </a:r>
            <a:r>
              <a:rPr lang="es-ES" dirty="0" smtClean="0">
                <a:solidFill>
                  <a:srgbClr val="FF0000"/>
                </a:solidFill>
              </a:rPr>
              <a:t>ecuperaciones </a:t>
            </a:r>
            <a:r>
              <a:rPr lang="es-ES" dirty="0" smtClean="0"/>
              <a:t>: desde 65 hasta </a:t>
            </a:r>
            <a:r>
              <a:rPr lang="es-ES" dirty="0"/>
              <a:t>del 90 </a:t>
            </a:r>
            <a:r>
              <a:rPr lang="es-ES" dirty="0" smtClean="0"/>
              <a:t>%.</a:t>
            </a:r>
          </a:p>
          <a:p>
            <a:endParaRPr lang="es-ES" dirty="0"/>
          </a:p>
        </p:txBody>
      </p:sp>
      <p:sp>
        <p:nvSpPr>
          <p:cNvPr id="3" name="2 CuadroTexto"/>
          <p:cNvSpPr txBox="1"/>
          <p:nvPr/>
        </p:nvSpPr>
        <p:spPr>
          <a:xfrm>
            <a:off x="681070" y="439177"/>
            <a:ext cx="2864887" cy="584775"/>
          </a:xfrm>
          <a:prstGeom prst="rect">
            <a:avLst/>
          </a:prstGeom>
          <a:noFill/>
        </p:spPr>
        <p:txBody>
          <a:bodyPr wrap="none" rtlCol="0">
            <a:spAutoFit/>
          </a:bodyPr>
          <a:lstStyle/>
          <a:p>
            <a:r>
              <a:rPr lang="es-ES" sz="3200" b="1" dirty="0" smtClean="0">
                <a:solidFill>
                  <a:srgbClr val="0070C0"/>
                </a:solidFill>
              </a:rPr>
              <a:t>PERCOLACIÓN</a:t>
            </a:r>
            <a:endParaRPr lang="es-ES" sz="3200" b="1" dirty="0">
              <a:solidFill>
                <a:srgbClr val="0070C0"/>
              </a:solidFill>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857628"/>
            <a:ext cx="8347581" cy="260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a:xfrm>
            <a:off x="428596" y="6492875"/>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707652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532" y="1196752"/>
            <a:ext cx="852963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p:nvPr/>
        </p:nvCxnSpPr>
        <p:spPr>
          <a:xfrm>
            <a:off x="3347864" y="3933056"/>
            <a:ext cx="72008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7487816" y="1357298"/>
            <a:ext cx="1656184" cy="1477328"/>
          </a:xfrm>
          <a:prstGeom prst="rect">
            <a:avLst/>
          </a:prstGeom>
          <a:solidFill>
            <a:schemeClr val="bg2"/>
          </a:solidFill>
        </p:spPr>
        <p:txBody>
          <a:bodyPr wrap="square">
            <a:spAutoFit/>
          </a:bodyPr>
          <a:lstStyle/>
          <a:p>
            <a:r>
              <a:rPr lang="es-ES" dirty="0" smtClean="0"/>
              <a:t>Se </a:t>
            </a:r>
            <a:r>
              <a:rPr lang="es-ES" dirty="0"/>
              <a:t>carga con mineral y se inunda con las soluciones de lixiviación</a:t>
            </a:r>
          </a:p>
        </p:txBody>
      </p:sp>
      <p:sp>
        <p:nvSpPr>
          <p:cNvPr id="6" name="5 Marcador de pie de página"/>
          <p:cNvSpPr>
            <a:spLocks noGrp="1"/>
          </p:cNvSpPr>
          <p:nvPr>
            <p:ph type="ftr" sz="quarter" idx="11"/>
          </p:nvPr>
        </p:nvSpPr>
        <p:spPr>
          <a:xfrm>
            <a:off x="785786" y="6357958"/>
            <a:ext cx="3352801" cy="365125"/>
          </a:xfrm>
        </p:spPr>
        <p:txBody>
          <a:bodyPr/>
          <a:lstStyle/>
          <a:p>
            <a:r>
              <a:rPr lang="es-ES" sz="1600" dirty="0" smtClean="0"/>
              <a:t>Máster de Materiales 2013</a:t>
            </a:r>
            <a:endParaRPr lang="es-ES" sz="1600" dirty="0"/>
          </a:p>
        </p:txBody>
      </p:sp>
      <p:sp>
        <p:nvSpPr>
          <p:cNvPr id="9" name="8 Rectángulo"/>
          <p:cNvSpPr/>
          <p:nvPr/>
        </p:nvSpPr>
        <p:spPr>
          <a:xfrm>
            <a:off x="285720" y="214290"/>
            <a:ext cx="8715436" cy="923330"/>
          </a:xfrm>
          <a:prstGeom prst="rect">
            <a:avLst/>
          </a:prstGeom>
        </p:spPr>
        <p:txBody>
          <a:bodyPr wrap="square">
            <a:spAutoFit/>
          </a:bodyPr>
          <a:lstStyle/>
          <a:p>
            <a:r>
              <a:rPr lang="es-ES" dirty="0" smtClean="0"/>
              <a:t>Se realiza en una estructura con forma de paralelepípedo, de hormigón, protegido interiormente con asfalto antiácido o resina </a:t>
            </a:r>
            <a:r>
              <a:rPr lang="es-ES" dirty="0" err="1" smtClean="0"/>
              <a:t>epóxica</a:t>
            </a:r>
            <a:r>
              <a:rPr lang="es-ES" dirty="0" smtClean="0"/>
              <a:t> provisto de un fondo falso de madera y una tela filtrante</a:t>
            </a:r>
            <a:endParaRPr lang="es-ES" dirty="0"/>
          </a:p>
        </p:txBody>
      </p:sp>
      <p:sp>
        <p:nvSpPr>
          <p:cNvPr id="10" name="9 Rectángulo"/>
          <p:cNvSpPr/>
          <p:nvPr/>
        </p:nvSpPr>
        <p:spPr>
          <a:xfrm>
            <a:off x="357158" y="5143512"/>
            <a:ext cx="8572560" cy="1200329"/>
          </a:xfrm>
          <a:prstGeom prst="rect">
            <a:avLst/>
          </a:prstGeom>
        </p:spPr>
        <p:txBody>
          <a:bodyPr wrap="square">
            <a:spAutoFit/>
          </a:bodyPr>
          <a:lstStyle/>
          <a:p>
            <a:pPr algn="just"/>
            <a:r>
              <a:rPr lang="es-ES" dirty="0" smtClean="0"/>
              <a:t>Aprovechando el fondo filtrante las soluciones se </a:t>
            </a:r>
            <a:r>
              <a:rPr lang="es-ES" dirty="0" err="1" smtClean="0"/>
              <a:t>recirculan</a:t>
            </a:r>
            <a:r>
              <a:rPr lang="es-ES" dirty="0" smtClean="0"/>
              <a:t>, en sentido ascendente o descendente, para luego traspasar a las siguiente batea. De esta manera, las recirculaciones permiten subir el contenido de cobre en las soluciones ricas, tanto como para enviarlas a recuperación electrolítica directa</a:t>
            </a:r>
            <a:endParaRPr lang="es-ES" dirty="0"/>
          </a:p>
        </p:txBody>
      </p:sp>
    </p:spTree>
    <p:extLst>
      <p:ext uri="{BB962C8B-B14F-4D97-AF65-F5344CB8AC3E}">
        <p14:creationId xmlns:p14="http://schemas.microsoft.com/office/powerpoint/2010/main" val="15834820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3858828"/>
            <a:ext cx="8496944" cy="923330"/>
          </a:xfrm>
          <a:prstGeom prst="rect">
            <a:avLst/>
          </a:prstGeom>
        </p:spPr>
        <p:txBody>
          <a:bodyPr wrap="square">
            <a:spAutoFit/>
          </a:bodyPr>
          <a:lstStyle/>
          <a:p>
            <a:pPr algn="just"/>
            <a:endParaRPr lang="es-ES" dirty="0"/>
          </a:p>
          <a:p>
            <a:pPr algn="just"/>
            <a:r>
              <a:rPr lang="es-ES" dirty="0"/>
              <a:t>L</a:t>
            </a:r>
            <a:r>
              <a:rPr lang="es-ES" dirty="0" smtClean="0"/>
              <a:t>as </a:t>
            </a:r>
            <a:r>
              <a:rPr lang="es-ES" dirty="0"/>
              <a:t>soluciones se recirculan, en sentido ascendente o descendente, para luego traspasar a las siguiente </a:t>
            </a:r>
            <a:r>
              <a:rPr lang="es-ES" dirty="0" smtClean="0"/>
              <a:t>batea</a:t>
            </a:r>
            <a:endParaRPr lang="es-ES" dirty="0"/>
          </a:p>
        </p:txBody>
      </p:sp>
      <p:sp>
        <p:nvSpPr>
          <p:cNvPr id="3" name="2 Rectángulo"/>
          <p:cNvSpPr/>
          <p:nvPr/>
        </p:nvSpPr>
        <p:spPr>
          <a:xfrm>
            <a:off x="1857356" y="5072074"/>
            <a:ext cx="5476811" cy="923330"/>
          </a:xfrm>
          <a:prstGeom prst="rect">
            <a:avLst/>
          </a:prstGeom>
        </p:spPr>
        <p:txBody>
          <a:bodyPr wrap="square">
            <a:spAutoFit/>
          </a:bodyPr>
          <a:lstStyle/>
          <a:p>
            <a:r>
              <a:rPr lang="es-ES" dirty="0" smtClean="0">
                <a:solidFill>
                  <a:srgbClr val="FF0000"/>
                </a:solidFill>
              </a:rPr>
              <a:t>Tamaño:  </a:t>
            </a:r>
            <a:r>
              <a:rPr lang="es-ES" dirty="0"/>
              <a:t>varía entre 5x7x3 m. hasta 50x40x5 m. </a:t>
            </a:r>
            <a:endParaRPr lang="es-ES" dirty="0" smtClean="0"/>
          </a:p>
          <a:p>
            <a:endParaRPr lang="es-ES" dirty="0"/>
          </a:p>
          <a:p>
            <a:r>
              <a:rPr lang="es-ES" dirty="0">
                <a:solidFill>
                  <a:srgbClr val="FF0000"/>
                </a:solidFill>
              </a:rPr>
              <a:t>N</a:t>
            </a:r>
            <a:r>
              <a:rPr lang="es-ES" dirty="0" smtClean="0">
                <a:solidFill>
                  <a:srgbClr val="FF0000"/>
                </a:solidFill>
              </a:rPr>
              <a:t>úmero </a:t>
            </a:r>
            <a:r>
              <a:rPr lang="es-ES" dirty="0">
                <a:solidFill>
                  <a:srgbClr val="FF0000"/>
                </a:solidFill>
              </a:rPr>
              <a:t>de </a:t>
            </a:r>
            <a:r>
              <a:rPr lang="es-ES" dirty="0" smtClean="0">
                <a:solidFill>
                  <a:srgbClr val="FF0000"/>
                </a:solidFill>
              </a:rPr>
              <a:t>bateas</a:t>
            </a:r>
            <a:r>
              <a:rPr lang="es-ES" dirty="0" smtClean="0"/>
              <a:t>: entre </a:t>
            </a:r>
            <a:r>
              <a:rPr lang="es-ES" dirty="0"/>
              <a:t>5 y 14 bateas</a:t>
            </a:r>
          </a:p>
        </p:txBody>
      </p:sp>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7166"/>
            <a:ext cx="6840760" cy="343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p:txBody>
          <a:bodyPr/>
          <a:lstStyle/>
          <a:p>
            <a:r>
              <a:rPr lang="es-ES" sz="1600" dirty="0" smtClean="0"/>
              <a:t>Máster de Materiales 2013</a:t>
            </a:r>
            <a:endParaRPr lang="es-ES" sz="16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226" y="1285860"/>
            <a:ext cx="2621774"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525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4664"/>
            <a:ext cx="786766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975044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405" y="404664"/>
            <a:ext cx="885448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redondeado"/>
          <p:cNvSpPr/>
          <p:nvPr/>
        </p:nvSpPr>
        <p:spPr>
          <a:xfrm>
            <a:off x="4670611" y="3420988"/>
            <a:ext cx="1584176" cy="2560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redondeado"/>
          <p:cNvSpPr/>
          <p:nvPr/>
        </p:nvSpPr>
        <p:spPr>
          <a:xfrm>
            <a:off x="4413729" y="2027421"/>
            <a:ext cx="3645678"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redondeado"/>
          <p:cNvSpPr/>
          <p:nvPr/>
        </p:nvSpPr>
        <p:spPr>
          <a:xfrm>
            <a:off x="4591110" y="867583"/>
            <a:ext cx="1584176"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Marcador de pie de página"/>
          <p:cNvSpPr>
            <a:spLocks noGrp="1"/>
          </p:cNvSpPr>
          <p:nvPr>
            <p:ph type="ftr" sz="quarter" idx="11"/>
          </p:nvPr>
        </p:nvSpPr>
        <p:spPr>
          <a:xfrm>
            <a:off x="395536" y="6237312"/>
            <a:ext cx="3352801" cy="365125"/>
          </a:xfrm>
        </p:spPr>
        <p:txBody>
          <a:bodyPr/>
          <a:lstStyle/>
          <a:p>
            <a:r>
              <a:rPr lang="es-ES" sz="1600" smtClean="0"/>
              <a:t>Máster de Materiales 2013</a:t>
            </a:r>
            <a:endParaRPr lang="es-ES" sz="1600"/>
          </a:p>
        </p:txBody>
      </p:sp>
    </p:spTree>
    <p:extLst>
      <p:ext uri="{BB962C8B-B14F-4D97-AF65-F5344CB8AC3E}">
        <p14:creationId xmlns:p14="http://schemas.microsoft.com/office/powerpoint/2010/main" val="5614121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66960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572000" y="3429000"/>
            <a:ext cx="4572000" cy="923330"/>
          </a:xfrm>
          <a:prstGeom prst="rect">
            <a:avLst/>
          </a:prstGeom>
        </p:spPr>
        <p:txBody>
          <a:bodyPr>
            <a:spAutoFit/>
          </a:bodyPr>
          <a:lstStyle/>
          <a:p>
            <a:pPr algn="just"/>
            <a:r>
              <a:rPr lang="es-ES" dirty="0"/>
              <a:t>Las soluciones se recirculan, en sentido ascendente o descendente, para luego traspasar a las siguiente batea</a:t>
            </a:r>
          </a:p>
        </p:txBody>
      </p:sp>
      <p:sp>
        <p:nvSpPr>
          <p:cNvPr id="3" name="2 Rectángulo"/>
          <p:cNvSpPr/>
          <p:nvPr/>
        </p:nvSpPr>
        <p:spPr>
          <a:xfrm>
            <a:off x="611560" y="5373216"/>
            <a:ext cx="8136904" cy="923330"/>
          </a:xfrm>
          <a:prstGeom prst="rect">
            <a:avLst/>
          </a:prstGeom>
        </p:spPr>
        <p:txBody>
          <a:bodyPr wrap="square">
            <a:spAutoFit/>
          </a:bodyPr>
          <a:lstStyle/>
          <a:p>
            <a:r>
              <a:rPr lang="es-ES" dirty="0"/>
              <a:t>El proceso de percolación se realiza normalmente en contracorriente, es decir donde </a:t>
            </a:r>
            <a:r>
              <a:rPr lang="es-ES" dirty="0">
                <a:solidFill>
                  <a:srgbClr val="FF0000"/>
                </a:solidFill>
              </a:rPr>
              <a:t>el mineral fresco </a:t>
            </a:r>
            <a:r>
              <a:rPr lang="es-ES" dirty="0" smtClean="0">
                <a:solidFill>
                  <a:srgbClr val="FF0000"/>
                </a:solidFill>
              </a:rPr>
              <a:t>se encuentra </a:t>
            </a:r>
            <a:r>
              <a:rPr lang="es-ES" dirty="0">
                <a:solidFill>
                  <a:srgbClr val="FF0000"/>
                </a:solidFill>
              </a:rPr>
              <a:t>con soluciones viejas y el mineral viejo con soluciones frescas</a:t>
            </a:r>
          </a:p>
        </p:txBody>
      </p:sp>
      <p:sp>
        <p:nvSpPr>
          <p:cNvPr id="5" name="4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091131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214" y="3429000"/>
            <a:ext cx="4101465" cy="2729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39552" y="404664"/>
            <a:ext cx="4642425" cy="523220"/>
          </a:xfrm>
          <a:prstGeom prst="rect">
            <a:avLst/>
          </a:prstGeom>
        </p:spPr>
        <p:txBody>
          <a:bodyPr wrap="none">
            <a:spAutoFit/>
          </a:bodyPr>
          <a:lstStyle/>
          <a:p>
            <a:r>
              <a:rPr lang="es-ES" sz="2800" dirty="0" smtClean="0">
                <a:solidFill>
                  <a:srgbClr val="0070C0"/>
                </a:solidFill>
              </a:rPr>
              <a:t>LIXIVIACIÓN POR AGITACIÓN</a:t>
            </a:r>
            <a:endParaRPr lang="es-ES" sz="2800" dirty="0">
              <a:solidFill>
                <a:srgbClr val="0070C0"/>
              </a:solidFill>
            </a:endParaRPr>
          </a:p>
        </p:txBody>
      </p:sp>
      <p:sp>
        <p:nvSpPr>
          <p:cNvPr id="3" name="2 Rectángulo"/>
          <p:cNvSpPr/>
          <p:nvPr/>
        </p:nvSpPr>
        <p:spPr>
          <a:xfrm>
            <a:off x="1187624" y="1196752"/>
            <a:ext cx="6552728" cy="2308324"/>
          </a:xfrm>
          <a:prstGeom prst="rect">
            <a:avLst/>
          </a:prstGeom>
        </p:spPr>
        <p:txBody>
          <a:bodyPr wrap="square">
            <a:spAutoFit/>
          </a:bodyPr>
          <a:lstStyle/>
          <a:p>
            <a:pPr algn="just"/>
            <a:r>
              <a:rPr lang="es-ES" dirty="0" smtClean="0"/>
              <a:t>1-Mineral </a:t>
            </a:r>
            <a:r>
              <a:rPr lang="es-ES" dirty="0" smtClean="0">
                <a:solidFill>
                  <a:srgbClr val="FF0000"/>
                </a:solidFill>
              </a:rPr>
              <a:t>finamente </a:t>
            </a:r>
            <a:r>
              <a:rPr lang="es-ES" dirty="0">
                <a:solidFill>
                  <a:srgbClr val="FF0000"/>
                </a:solidFill>
              </a:rPr>
              <a:t>molido</a:t>
            </a:r>
            <a:r>
              <a:rPr lang="es-ES" dirty="0"/>
              <a:t>, aumentando el área expuesta</a:t>
            </a:r>
            <a:r>
              <a:rPr lang="es-ES" dirty="0" smtClean="0"/>
              <a:t>.</a:t>
            </a:r>
          </a:p>
          <a:p>
            <a:pPr algn="just"/>
            <a:r>
              <a:rPr lang="es-ES" dirty="0" smtClean="0"/>
              <a:t> </a:t>
            </a:r>
          </a:p>
          <a:p>
            <a:pPr algn="just"/>
            <a:r>
              <a:rPr lang="es-ES" dirty="0" smtClean="0"/>
              <a:t>2-Preferentemente </a:t>
            </a:r>
            <a:r>
              <a:rPr lang="es-ES" dirty="0"/>
              <a:t>para </a:t>
            </a:r>
            <a:r>
              <a:rPr lang="es-ES" dirty="0">
                <a:solidFill>
                  <a:srgbClr val="FF0000"/>
                </a:solidFill>
              </a:rPr>
              <a:t>minerales no porosos o que produzcan muchos finos</a:t>
            </a:r>
            <a:r>
              <a:rPr lang="es-ES" dirty="0"/>
              <a:t> y </a:t>
            </a:r>
            <a:r>
              <a:rPr lang="es-ES" dirty="0" smtClean="0"/>
              <a:t>especies </a:t>
            </a:r>
            <a:r>
              <a:rPr lang="es-ES" dirty="0"/>
              <a:t>que requieren drásticas condiciones de operación. </a:t>
            </a:r>
            <a:endParaRPr lang="es-ES" dirty="0" smtClean="0"/>
          </a:p>
          <a:p>
            <a:pPr algn="just"/>
            <a:endParaRPr lang="es-ES" dirty="0" smtClean="0"/>
          </a:p>
          <a:p>
            <a:pPr algn="just"/>
            <a:r>
              <a:rPr lang="es-ES" dirty="0" smtClean="0"/>
              <a:t>3-Se </a:t>
            </a:r>
            <a:r>
              <a:rPr lang="es-ES" dirty="0"/>
              <a:t>aplica a minerales de </a:t>
            </a:r>
            <a:r>
              <a:rPr lang="es-ES" dirty="0" smtClean="0">
                <a:solidFill>
                  <a:srgbClr val="FF0000"/>
                </a:solidFill>
              </a:rPr>
              <a:t>leyes altas</a:t>
            </a:r>
            <a:r>
              <a:rPr lang="es-ES" dirty="0"/>
              <a:t>, que justifican la </a:t>
            </a:r>
            <a:r>
              <a:rPr lang="es-ES" dirty="0" smtClean="0"/>
              <a:t>molienda</a:t>
            </a:r>
            <a:endParaRPr lang="es-ES" dirty="0"/>
          </a:p>
        </p:txBody>
      </p:sp>
      <p:sp>
        <p:nvSpPr>
          <p:cNvPr id="4" name="3 Rectángulo"/>
          <p:cNvSpPr/>
          <p:nvPr/>
        </p:nvSpPr>
        <p:spPr>
          <a:xfrm>
            <a:off x="539552" y="3717032"/>
            <a:ext cx="5765406" cy="2585323"/>
          </a:xfrm>
          <a:prstGeom prst="rect">
            <a:avLst/>
          </a:prstGeom>
        </p:spPr>
        <p:txBody>
          <a:bodyPr wrap="square">
            <a:spAutoFit/>
          </a:bodyPr>
          <a:lstStyle/>
          <a:p>
            <a:r>
              <a:rPr lang="es-ES" dirty="0" smtClean="0">
                <a:solidFill>
                  <a:srgbClr val="0070C0"/>
                </a:solidFill>
              </a:rPr>
              <a:t>OBJETIVOS:</a:t>
            </a:r>
          </a:p>
          <a:p>
            <a:endParaRPr lang="es-ES" dirty="0"/>
          </a:p>
          <a:p>
            <a:pPr marL="342900" indent="-342900">
              <a:buAutoNum type="alphaLcParenR"/>
            </a:pPr>
            <a:r>
              <a:rPr lang="es-ES" dirty="0" smtClean="0"/>
              <a:t>Dispersar </a:t>
            </a:r>
            <a:r>
              <a:rPr lang="es-ES" dirty="0"/>
              <a:t>los sólidos en una emulsión, </a:t>
            </a:r>
            <a:endParaRPr lang="es-ES" dirty="0" smtClean="0"/>
          </a:p>
          <a:p>
            <a:r>
              <a:rPr lang="es-ES" dirty="0" smtClean="0"/>
              <a:t>formando </a:t>
            </a:r>
            <a:r>
              <a:rPr lang="es-ES" dirty="0"/>
              <a:t>una </a:t>
            </a:r>
            <a:r>
              <a:rPr lang="es-ES" dirty="0">
                <a:solidFill>
                  <a:schemeClr val="accent6">
                    <a:lumMod val="50000"/>
                  </a:schemeClr>
                </a:solidFill>
              </a:rPr>
              <a:t>suspensión homogénea</a:t>
            </a:r>
            <a:r>
              <a:rPr lang="es-ES" dirty="0" smtClean="0">
                <a:solidFill>
                  <a:schemeClr val="accent6">
                    <a:lumMod val="50000"/>
                  </a:schemeClr>
                </a:solidFill>
              </a:rPr>
              <a:t>.</a:t>
            </a:r>
          </a:p>
          <a:p>
            <a:pPr marL="342900" indent="-342900">
              <a:buAutoNum type="alphaLcParenR"/>
            </a:pPr>
            <a:endParaRPr lang="es-ES" dirty="0" smtClean="0">
              <a:solidFill>
                <a:schemeClr val="accent6">
                  <a:lumMod val="50000"/>
                </a:schemeClr>
              </a:solidFill>
            </a:endParaRPr>
          </a:p>
          <a:p>
            <a:pPr marL="342900" indent="-342900">
              <a:buAutoNum type="alphaLcParenR"/>
            </a:pPr>
            <a:r>
              <a:rPr lang="es-ES" dirty="0" smtClean="0">
                <a:solidFill>
                  <a:schemeClr val="accent6">
                    <a:lumMod val="50000"/>
                  </a:schemeClr>
                </a:solidFill>
              </a:rPr>
              <a:t>Dispersar </a:t>
            </a:r>
            <a:r>
              <a:rPr lang="es-ES" dirty="0">
                <a:solidFill>
                  <a:schemeClr val="accent6">
                    <a:lumMod val="50000"/>
                  </a:schemeClr>
                </a:solidFill>
              </a:rPr>
              <a:t>burbujas de gas </a:t>
            </a:r>
            <a:r>
              <a:rPr lang="es-ES" dirty="0"/>
              <a:t>en la solución</a:t>
            </a:r>
            <a:r>
              <a:rPr lang="es-ES" dirty="0" smtClean="0"/>
              <a:t>.</a:t>
            </a:r>
          </a:p>
          <a:p>
            <a:pPr marL="342900" indent="-342900">
              <a:buAutoNum type="alphaLcParenR"/>
            </a:pPr>
            <a:endParaRPr lang="es-ES" dirty="0"/>
          </a:p>
          <a:p>
            <a:pPr marL="342900" indent="-342900">
              <a:buAutoNum type="alphaLcParenR"/>
            </a:pPr>
            <a:r>
              <a:rPr lang="es-ES" dirty="0" smtClean="0"/>
              <a:t> </a:t>
            </a:r>
            <a:r>
              <a:rPr lang="es-ES" dirty="0">
                <a:solidFill>
                  <a:schemeClr val="accent6">
                    <a:lumMod val="50000"/>
                  </a:schemeClr>
                </a:solidFill>
              </a:rPr>
              <a:t>Acelerar velocidades de disolución</a:t>
            </a:r>
            <a:r>
              <a:rPr lang="es-ES" dirty="0"/>
              <a:t>, incrementando la transferencia de masa</a:t>
            </a:r>
          </a:p>
        </p:txBody>
      </p:sp>
      <p:sp>
        <p:nvSpPr>
          <p:cNvPr id="6" name="5 CuadroTexto"/>
          <p:cNvSpPr txBox="1"/>
          <p:nvPr/>
        </p:nvSpPr>
        <p:spPr>
          <a:xfrm>
            <a:off x="5796135" y="204609"/>
            <a:ext cx="1818511" cy="923330"/>
          </a:xfrm>
          <a:prstGeom prst="rect">
            <a:avLst/>
          </a:prstGeom>
          <a:noFill/>
        </p:spPr>
        <p:txBody>
          <a:bodyPr wrap="none" rtlCol="0">
            <a:spAutoFit/>
          </a:bodyPr>
          <a:lstStyle/>
          <a:p>
            <a:pPr marL="285750" indent="-285750">
              <a:buFont typeface="Wingdings" pitchFamily="2" charset="2"/>
              <a:buChar char="v"/>
            </a:pPr>
            <a:r>
              <a:rPr lang="es-ES" dirty="0" smtClean="0">
                <a:solidFill>
                  <a:schemeClr val="accent1"/>
                </a:solidFill>
              </a:rPr>
              <a:t>Por agitación</a:t>
            </a:r>
          </a:p>
          <a:p>
            <a:pPr marL="285750" indent="-285750">
              <a:buFont typeface="Wingdings" pitchFamily="2" charset="2"/>
              <a:buChar char="v"/>
            </a:pPr>
            <a:endParaRPr lang="es-ES" dirty="0" smtClean="0">
              <a:solidFill>
                <a:schemeClr val="accent1"/>
              </a:solidFill>
            </a:endParaRPr>
          </a:p>
          <a:p>
            <a:pPr marL="285750" indent="-285750">
              <a:buFont typeface="Wingdings" pitchFamily="2" charset="2"/>
              <a:buChar char="v"/>
            </a:pPr>
            <a:r>
              <a:rPr lang="es-ES" dirty="0" smtClean="0">
                <a:solidFill>
                  <a:schemeClr val="accent1"/>
                </a:solidFill>
              </a:rPr>
              <a:t>Por borboteo</a:t>
            </a:r>
            <a:endParaRPr lang="es-ES" dirty="0">
              <a:solidFill>
                <a:schemeClr val="accent1"/>
              </a:solidFill>
            </a:endParaRPr>
          </a:p>
        </p:txBody>
      </p:sp>
      <p:sp>
        <p:nvSpPr>
          <p:cNvPr id="8" name="7 Abrir llave"/>
          <p:cNvSpPr/>
          <p:nvPr/>
        </p:nvSpPr>
        <p:spPr>
          <a:xfrm>
            <a:off x="5308300" y="275841"/>
            <a:ext cx="270724" cy="780866"/>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6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609084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29936"/>
            <a:ext cx="4572000" cy="3077766"/>
          </a:xfrm>
          <a:prstGeom prst="rect">
            <a:avLst/>
          </a:prstGeom>
        </p:spPr>
        <p:txBody>
          <a:bodyPr>
            <a:spAutoFit/>
          </a:bodyPr>
          <a:lstStyle/>
          <a:p>
            <a:r>
              <a:rPr lang="es-ES" sz="3200" dirty="0" smtClean="0">
                <a:solidFill>
                  <a:srgbClr val="0070C0"/>
                </a:solidFill>
              </a:rPr>
              <a:t>VENTAJAS </a:t>
            </a:r>
          </a:p>
          <a:p>
            <a:endParaRPr lang="es-ES" dirty="0"/>
          </a:p>
          <a:p>
            <a:pPr marL="342900" indent="-342900">
              <a:buAutoNum type="alphaLcParenR"/>
            </a:pPr>
            <a:r>
              <a:rPr lang="es-ES" dirty="0" smtClean="0"/>
              <a:t>Se </a:t>
            </a:r>
            <a:r>
              <a:rPr lang="es-ES" dirty="0"/>
              <a:t>obtienen mayores </a:t>
            </a:r>
            <a:r>
              <a:rPr lang="es-ES" dirty="0" smtClean="0"/>
              <a:t>recuperaciones</a:t>
            </a:r>
          </a:p>
          <a:p>
            <a:endParaRPr lang="es-ES" dirty="0" smtClean="0"/>
          </a:p>
          <a:p>
            <a:pPr marL="342900" indent="-342900">
              <a:buAutoNum type="alphaLcParenR"/>
            </a:pPr>
            <a:r>
              <a:rPr lang="es-ES" dirty="0" smtClean="0"/>
              <a:t> </a:t>
            </a:r>
            <a:r>
              <a:rPr lang="es-ES" dirty="0"/>
              <a:t>La cinética de extracción es más </a:t>
            </a:r>
            <a:r>
              <a:rPr lang="es-ES" dirty="0" smtClean="0"/>
              <a:t>rápida</a:t>
            </a:r>
          </a:p>
          <a:p>
            <a:pPr marL="342900" indent="-342900">
              <a:buAutoNum type="alphaLcParenR"/>
            </a:pPr>
            <a:endParaRPr lang="es-ES" dirty="0"/>
          </a:p>
          <a:p>
            <a:pPr marL="342900" indent="-342900">
              <a:buAutoNum type="alphaLcParenR"/>
            </a:pPr>
            <a:r>
              <a:rPr lang="es-ES" dirty="0" smtClean="0"/>
              <a:t> </a:t>
            </a:r>
            <a:r>
              <a:rPr lang="es-ES" dirty="0"/>
              <a:t>Es posible una gran automatización</a:t>
            </a:r>
            <a:r>
              <a:rPr lang="es-ES" dirty="0" smtClean="0"/>
              <a:t>.</a:t>
            </a:r>
            <a:endParaRPr lang="es-ES" dirty="0"/>
          </a:p>
          <a:p>
            <a:pPr marL="342900" indent="-342900">
              <a:buAutoNum type="alphaLcParenR"/>
            </a:pPr>
            <a:endParaRPr lang="es-ES" dirty="0" smtClean="0"/>
          </a:p>
          <a:p>
            <a:pPr marL="342900" indent="-342900">
              <a:buAutoNum type="alphaLcParenR"/>
            </a:pPr>
            <a:r>
              <a:rPr lang="es-ES" dirty="0" smtClean="0"/>
              <a:t> </a:t>
            </a:r>
            <a:r>
              <a:rPr lang="es-ES" dirty="0"/>
              <a:t>Se minimiza problemas de finos</a:t>
            </a:r>
          </a:p>
        </p:txBody>
      </p:sp>
      <p:sp>
        <p:nvSpPr>
          <p:cNvPr id="3" name="2 Rectángulo"/>
          <p:cNvSpPr/>
          <p:nvPr/>
        </p:nvSpPr>
        <p:spPr>
          <a:xfrm>
            <a:off x="4823520" y="550184"/>
            <a:ext cx="4067944" cy="2185214"/>
          </a:xfrm>
          <a:prstGeom prst="rect">
            <a:avLst/>
          </a:prstGeom>
        </p:spPr>
        <p:txBody>
          <a:bodyPr wrap="square">
            <a:spAutoFit/>
          </a:bodyPr>
          <a:lstStyle/>
          <a:p>
            <a:r>
              <a:rPr lang="es-ES" sz="2800" dirty="0" smtClean="0">
                <a:solidFill>
                  <a:srgbClr val="0070C0"/>
                </a:solidFill>
              </a:rPr>
              <a:t>DESVENTAJAS</a:t>
            </a:r>
            <a:r>
              <a:rPr lang="es-ES" dirty="0" smtClean="0"/>
              <a:t> </a:t>
            </a:r>
          </a:p>
          <a:p>
            <a:endParaRPr lang="es-ES" dirty="0" smtClean="0"/>
          </a:p>
          <a:p>
            <a:pPr marL="342900" indent="-342900">
              <a:buAutoNum type="alphaLcParenR"/>
            </a:pPr>
            <a:r>
              <a:rPr lang="es-ES" dirty="0" smtClean="0"/>
              <a:t>Altos </a:t>
            </a:r>
            <a:r>
              <a:rPr lang="es-ES" dirty="0"/>
              <a:t>costos de inversión y </a:t>
            </a:r>
            <a:r>
              <a:rPr lang="es-ES" dirty="0" smtClean="0"/>
              <a:t>operación</a:t>
            </a:r>
          </a:p>
          <a:p>
            <a:endParaRPr lang="es-ES" dirty="0" smtClean="0"/>
          </a:p>
          <a:p>
            <a:r>
              <a:rPr lang="es-ES" dirty="0" smtClean="0"/>
              <a:t>b</a:t>
            </a:r>
            <a:r>
              <a:rPr lang="es-ES" dirty="0"/>
              <a:t>) Requiere </a:t>
            </a:r>
            <a:r>
              <a:rPr lang="es-ES" dirty="0" smtClean="0"/>
              <a:t>molienda, </a:t>
            </a:r>
            <a:r>
              <a:rPr lang="es-ES" dirty="0"/>
              <a:t>clasificación y separación sólido-líquido</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596777"/>
            <a:ext cx="5328592"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a:xfrm>
            <a:off x="251520" y="6373322"/>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224590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76672"/>
            <a:ext cx="3108543" cy="461665"/>
          </a:xfrm>
          <a:prstGeom prst="rect">
            <a:avLst/>
          </a:prstGeom>
        </p:spPr>
        <p:txBody>
          <a:bodyPr wrap="none">
            <a:spAutoFit/>
          </a:bodyPr>
          <a:lstStyle/>
          <a:p>
            <a:r>
              <a:rPr lang="es-ES" sz="2400" b="1" dirty="0">
                <a:solidFill>
                  <a:schemeClr val="accent1"/>
                </a:solidFill>
              </a:rPr>
              <a:t>Agitación neumática</a:t>
            </a:r>
            <a:endParaRPr lang="es-ES" sz="2400" dirty="0">
              <a:solidFill>
                <a:schemeClr val="accent1"/>
              </a:solidFill>
            </a:endParaRPr>
          </a:p>
        </p:txBody>
      </p:sp>
      <p:sp>
        <p:nvSpPr>
          <p:cNvPr id="3" name="2 Rectángulo"/>
          <p:cNvSpPr/>
          <p:nvPr/>
        </p:nvSpPr>
        <p:spPr>
          <a:xfrm>
            <a:off x="539552" y="1129348"/>
            <a:ext cx="5040560" cy="3693319"/>
          </a:xfrm>
          <a:prstGeom prst="rect">
            <a:avLst/>
          </a:prstGeom>
        </p:spPr>
        <p:txBody>
          <a:bodyPr wrap="square">
            <a:spAutoFit/>
          </a:bodyPr>
          <a:lstStyle/>
          <a:p>
            <a:r>
              <a:rPr lang="es-ES" dirty="0"/>
              <a:t>Se realiza en </a:t>
            </a:r>
            <a:r>
              <a:rPr lang="es-ES" dirty="0">
                <a:solidFill>
                  <a:srgbClr val="FF0000"/>
                </a:solidFill>
              </a:rPr>
              <a:t>estanques </a:t>
            </a:r>
            <a:r>
              <a:rPr lang="es-ES" dirty="0" smtClean="0">
                <a:solidFill>
                  <a:srgbClr val="FF0000"/>
                </a:solidFill>
              </a:rPr>
              <a:t>cilíndricos verticales</a:t>
            </a:r>
            <a:r>
              <a:rPr lang="es-ES" dirty="0" smtClean="0"/>
              <a:t>, con </a:t>
            </a:r>
            <a:r>
              <a:rPr lang="es-ES" dirty="0" smtClean="0">
                <a:solidFill>
                  <a:srgbClr val="FF0000"/>
                </a:solidFill>
              </a:rPr>
              <a:t>fondo </a:t>
            </a:r>
            <a:r>
              <a:rPr lang="es-ES" dirty="0">
                <a:solidFill>
                  <a:srgbClr val="FF0000"/>
                </a:solidFill>
              </a:rPr>
              <a:t>cónico</a:t>
            </a:r>
            <a:r>
              <a:rPr lang="es-ES" dirty="0"/>
              <a:t>, el </a:t>
            </a:r>
            <a:r>
              <a:rPr lang="es-ES" dirty="0">
                <a:solidFill>
                  <a:srgbClr val="FF0000"/>
                </a:solidFill>
              </a:rPr>
              <a:t>aire comprimido se inyecta por el fondo. </a:t>
            </a:r>
            <a:endParaRPr lang="es-ES" dirty="0" smtClean="0">
              <a:solidFill>
                <a:srgbClr val="FF0000"/>
              </a:solidFill>
            </a:endParaRPr>
          </a:p>
          <a:p>
            <a:endParaRPr lang="es-ES" dirty="0">
              <a:solidFill>
                <a:srgbClr val="FF0000"/>
              </a:solidFill>
            </a:endParaRPr>
          </a:p>
          <a:p>
            <a:r>
              <a:rPr lang="es-ES" dirty="0"/>
              <a:t>D</a:t>
            </a:r>
            <a:r>
              <a:rPr lang="es-ES" dirty="0" smtClean="0"/>
              <a:t>imensiones </a:t>
            </a:r>
            <a:r>
              <a:rPr lang="es-ES" dirty="0"/>
              <a:t>típicas </a:t>
            </a:r>
            <a:r>
              <a:rPr lang="es-ES" dirty="0" smtClean="0"/>
              <a:t>: 6m</a:t>
            </a:r>
            <a:r>
              <a:rPr lang="es-ES" dirty="0"/>
              <a:t>. de </a:t>
            </a:r>
            <a:endParaRPr lang="es-ES" dirty="0" smtClean="0"/>
          </a:p>
          <a:p>
            <a:r>
              <a:rPr lang="es-ES" dirty="0" smtClean="0"/>
              <a:t>diámetro </a:t>
            </a:r>
            <a:r>
              <a:rPr lang="es-ES" dirty="0"/>
              <a:t>y 15 m. de </a:t>
            </a:r>
            <a:r>
              <a:rPr lang="es-ES" dirty="0" smtClean="0"/>
              <a:t>altura</a:t>
            </a:r>
          </a:p>
          <a:p>
            <a:endParaRPr lang="es-ES" dirty="0"/>
          </a:p>
          <a:p>
            <a:r>
              <a:rPr lang="es-ES" dirty="0" smtClean="0">
                <a:solidFill>
                  <a:srgbClr val="FF0000"/>
                </a:solidFill>
              </a:rPr>
              <a:t>VENTAJA</a:t>
            </a:r>
            <a:r>
              <a:rPr lang="es-ES" dirty="0" smtClean="0"/>
              <a:t>: Carencia </a:t>
            </a:r>
            <a:r>
              <a:rPr lang="es-ES" dirty="0"/>
              <a:t>de </a:t>
            </a:r>
            <a:r>
              <a:rPr lang="es-ES" dirty="0" smtClean="0"/>
              <a:t>partes</a:t>
            </a:r>
          </a:p>
          <a:p>
            <a:r>
              <a:rPr lang="es-ES" dirty="0" smtClean="0"/>
              <a:t> </a:t>
            </a:r>
            <a:r>
              <a:rPr lang="es-ES" dirty="0"/>
              <a:t>móviles. </a:t>
            </a:r>
            <a:endParaRPr lang="es-ES" dirty="0" smtClean="0"/>
          </a:p>
          <a:p>
            <a:endParaRPr lang="es-ES" dirty="0"/>
          </a:p>
          <a:p>
            <a:r>
              <a:rPr lang="es-ES" dirty="0" smtClean="0">
                <a:solidFill>
                  <a:srgbClr val="FF0000"/>
                </a:solidFill>
              </a:rPr>
              <a:t>DESVENTAJA</a:t>
            </a:r>
            <a:r>
              <a:rPr lang="es-ES" dirty="0" smtClean="0"/>
              <a:t> : se requiere </a:t>
            </a:r>
            <a:r>
              <a:rPr lang="es-ES" dirty="0"/>
              <a:t>moler </a:t>
            </a:r>
            <a:endParaRPr lang="es-ES" dirty="0" smtClean="0"/>
          </a:p>
          <a:p>
            <a:r>
              <a:rPr lang="es-ES" dirty="0" smtClean="0"/>
              <a:t>más </a:t>
            </a:r>
            <a:r>
              <a:rPr lang="es-ES" dirty="0"/>
              <a:t>fino para lograr una agitación </a:t>
            </a:r>
            <a:endParaRPr lang="es-ES" dirty="0" smtClean="0"/>
          </a:p>
          <a:p>
            <a:r>
              <a:rPr lang="es-ES" dirty="0" smtClean="0"/>
              <a:t>adecuada</a:t>
            </a:r>
            <a:r>
              <a:rPr lang="es-ES" dirty="0"/>
              <a:t>. </a:t>
            </a:r>
            <a:endParaRPr lang="es-ES" dirty="0" smtClean="0"/>
          </a:p>
        </p:txBody>
      </p:sp>
      <p:sp>
        <p:nvSpPr>
          <p:cNvPr id="4" name="3 Rectángulo"/>
          <p:cNvSpPr/>
          <p:nvPr/>
        </p:nvSpPr>
        <p:spPr>
          <a:xfrm>
            <a:off x="3563888" y="334398"/>
            <a:ext cx="5112568" cy="646331"/>
          </a:xfrm>
          <a:prstGeom prst="rect">
            <a:avLst/>
          </a:prstGeom>
        </p:spPr>
        <p:txBody>
          <a:bodyPr wrap="square">
            <a:spAutoFit/>
          </a:bodyPr>
          <a:lstStyle/>
          <a:p>
            <a:r>
              <a:rPr lang="es-ES" dirty="0"/>
              <a:t>lixiviación </a:t>
            </a:r>
            <a:r>
              <a:rPr lang="es-ES" dirty="0" smtClean="0"/>
              <a:t>de minerales </a:t>
            </a:r>
            <a:r>
              <a:rPr lang="es-ES" dirty="0"/>
              <a:t>de oro y uranio y en aquellos procesos que requieren oxígeno.</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810" y="1857364"/>
            <a:ext cx="4824536" cy="401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097598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60648"/>
            <a:ext cx="3076483" cy="461665"/>
          </a:xfrm>
          <a:prstGeom prst="rect">
            <a:avLst/>
          </a:prstGeom>
        </p:spPr>
        <p:txBody>
          <a:bodyPr wrap="none">
            <a:spAutoFit/>
          </a:bodyPr>
          <a:lstStyle/>
          <a:p>
            <a:r>
              <a:rPr lang="es-ES" sz="2400" b="1" dirty="0">
                <a:solidFill>
                  <a:srgbClr val="0070C0"/>
                </a:solidFill>
              </a:rPr>
              <a:t>Agitación mecánica.</a:t>
            </a:r>
          </a:p>
        </p:txBody>
      </p:sp>
      <p:sp>
        <p:nvSpPr>
          <p:cNvPr id="3" name="2 Rectángulo"/>
          <p:cNvSpPr/>
          <p:nvPr/>
        </p:nvSpPr>
        <p:spPr>
          <a:xfrm>
            <a:off x="586798" y="722313"/>
            <a:ext cx="8280920" cy="2031325"/>
          </a:xfrm>
          <a:prstGeom prst="rect">
            <a:avLst/>
          </a:prstGeom>
        </p:spPr>
        <p:txBody>
          <a:bodyPr wrap="square">
            <a:spAutoFit/>
          </a:bodyPr>
          <a:lstStyle/>
          <a:p>
            <a:r>
              <a:rPr lang="es-ES" dirty="0"/>
              <a:t>E</a:t>
            </a:r>
            <a:r>
              <a:rPr lang="es-ES" dirty="0" smtClean="0"/>
              <a:t>stanques </a:t>
            </a:r>
            <a:r>
              <a:rPr lang="es-ES" dirty="0">
                <a:solidFill>
                  <a:srgbClr val="FF0000"/>
                </a:solidFill>
              </a:rPr>
              <a:t>agitados mediante un impulsor o </a:t>
            </a:r>
            <a:r>
              <a:rPr lang="es-ES" dirty="0" smtClean="0">
                <a:solidFill>
                  <a:srgbClr val="FF0000"/>
                </a:solidFill>
              </a:rPr>
              <a:t>rotor </a:t>
            </a:r>
            <a:r>
              <a:rPr lang="es-ES" dirty="0" smtClean="0"/>
              <a:t>en el fondo del tanque que </a:t>
            </a:r>
            <a:r>
              <a:rPr lang="es-ES" dirty="0"/>
              <a:t>recibe la rotación a través de un eje vertical. </a:t>
            </a:r>
            <a:endParaRPr lang="es-ES" dirty="0" smtClean="0"/>
          </a:p>
          <a:p>
            <a:endParaRPr lang="es-ES" dirty="0"/>
          </a:p>
          <a:p>
            <a:r>
              <a:rPr lang="es-ES" dirty="0" smtClean="0"/>
              <a:t>Todo </a:t>
            </a:r>
            <a:r>
              <a:rPr lang="es-ES" dirty="0"/>
              <a:t>el sistema está suspendido </a:t>
            </a:r>
            <a:r>
              <a:rPr lang="es-ES" dirty="0" smtClean="0"/>
              <a:t>en una </a:t>
            </a:r>
            <a:r>
              <a:rPr lang="es-ES" dirty="0"/>
              <a:t>estructura que descansa en la boca superior del estanque</a:t>
            </a:r>
            <a:r>
              <a:rPr lang="es-ES" dirty="0" smtClean="0"/>
              <a:t>.   </a:t>
            </a:r>
          </a:p>
          <a:p>
            <a:endParaRPr lang="es-ES" dirty="0"/>
          </a:p>
          <a:p>
            <a:r>
              <a:rPr lang="es-ES" dirty="0" smtClean="0"/>
              <a:t>Rotores:</a:t>
            </a:r>
            <a:endParaRPr lang="es-E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3140967"/>
            <a:ext cx="6624736" cy="319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p:txBody>
          <a:bodyPr/>
          <a:lstStyle/>
          <a:p>
            <a:r>
              <a:rPr lang="es-ES" sz="1600" smtClean="0"/>
              <a:t>Máster de Materiales 2013</a:t>
            </a:r>
            <a:endParaRPr lang="es-ES" sz="1600"/>
          </a:p>
        </p:txBody>
      </p:sp>
    </p:spTree>
    <p:extLst>
      <p:ext uri="{BB962C8B-B14F-4D97-AF65-F5344CB8AC3E}">
        <p14:creationId xmlns:p14="http://schemas.microsoft.com/office/powerpoint/2010/main" val="26372553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0267" y="403539"/>
            <a:ext cx="2183611" cy="461665"/>
          </a:xfrm>
          <a:prstGeom prst="rect">
            <a:avLst/>
          </a:prstGeom>
        </p:spPr>
        <p:txBody>
          <a:bodyPr wrap="none">
            <a:spAutoFit/>
          </a:bodyPr>
          <a:lstStyle/>
          <a:p>
            <a:r>
              <a:rPr lang="es-ES" sz="2400" dirty="0">
                <a:solidFill>
                  <a:srgbClr val="FF0000"/>
                </a:solidFill>
              </a:rPr>
              <a:t>Granulometría</a:t>
            </a:r>
          </a:p>
        </p:txBody>
      </p:sp>
      <p:sp>
        <p:nvSpPr>
          <p:cNvPr id="3" name="2 Rectángulo"/>
          <p:cNvSpPr/>
          <p:nvPr/>
        </p:nvSpPr>
        <p:spPr>
          <a:xfrm>
            <a:off x="683568" y="847676"/>
            <a:ext cx="8064896" cy="1477328"/>
          </a:xfrm>
          <a:prstGeom prst="rect">
            <a:avLst/>
          </a:prstGeom>
        </p:spPr>
        <p:txBody>
          <a:bodyPr wrap="square">
            <a:spAutoFit/>
          </a:bodyPr>
          <a:lstStyle/>
          <a:p>
            <a:endParaRPr lang="es-ES" dirty="0"/>
          </a:p>
          <a:p>
            <a:r>
              <a:rPr lang="es-ES" dirty="0"/>
              <a:t>Depende del tipo de mineral y de sus </a:t>
            </a:r>
            <a:r>
              <a:rPr lang="es-ES" dirty="0" smtClean="0"/>
              <a:t>características  mineralógicas. </a:t>
            </a:r>
          </a:p>
          <a:p>
            <a:endParaRPr lang="es-ES" dirty="0"/>
          </a:p>
          <a:p>
            <a:pPr algn="just"/>
            <a:r>
              <a:rPr lang="es-ES" dirty="0" smtClean="0">
                <a:solidFill>
                  <a:srgbClr val="C00000"/>
                </a:solidFill>
              </a:rPr>
              <a:t>No exceso </a:t>
            </a:r>
            <a:r>
              <a:rPr lang="es-ES" dirty="0">
                <a:solidFill>
                  <a:srgbClr val="C00000"/>
                </a:solidFill>
              </a:rPr>
              <a:t>de gruesos (&gt; 2 mm) </a:t>
            </a:r>
            <a:r>
              <a:rPr lang="es-ES" dirty="0" smtClean="0">
                <a:solidFill>
                  <a:srgbClr val="C00000"/>
                </a:solidFill>
              </a:rPr>
              <a:t>ni exceso </a:t>
            </a:r>
            <a:r>
              <a:rPr lang="es-ES" dirty="0">
                <a:solidFill>
                  <a:srgbClr val="C00000"/>
                </a:solidFill>
              </a:rPr>
              <a:t>de finos </a:t>
            </a:r>
            <a:r>
              <a:rPr lang="es-ES" dirty="0"/>
              <a:t>(menos de 40% </a:t>
            </a:r>
            <a:r>
              <a:rPr lang="es-ES" dirty="0" smtClean="0"/>
              <a:t>&lt;75micrones)</a:t>
            </a:r>
            <a:endParaRPr lang="es-E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061692"/>
            <a:ext cx="46958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12311517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1133" y="1268760"/>
            <a:ext cx="4943624" cy="429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80046" y="404664"/>
            <a:ext cx="3119828" cy="461665"/>
          </a:xfrm>
          <a:prstGeom prst="rect">
            <a:avLst/>
          </a:prstGeom>
        </p:spPr>
        <p:txBody>
          <a:bodyPr wrap="none">
            <a:spAutoFit/>
          </a:bodyPr>
          <a:lstStyle/>
          <a:p>
            <a:r>
              <a:rPr lang="es-ES" sz="2400" dirty="0">
                <a:solidFill>
                  <a:srgbClr val="FF0000"/>
                </a:solidFill>
              </a:rPr>
              <a:t>Tiempo de lixiviación</a:t>
            </a:r>
          </a:p>
        </p:txBody>
      </p:sp>
      <p:sp>
        <p:nvSpPr>
          <p:cNvPr id="2" name="1 Rectángulo"/>
          <p:cNvSpPr/>
          <p:nvPr/>
        </p:nvSpPr>
        <p:spPr>
          <a:xfrm>
            <a:off x="3779912" y="3415495"/>
            <a:ext cx="2088232" cy="1093625"/>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2951034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317847"/>
            <a:ext cx="2252540" cy="461665"/>
          </a:xfrm>
          <a:prstGeom prst="rect">
            <a:avLst/>
          </a:prstGeom>
        </p:spPr>
        <p:txBody>
          <a:bodyPr wrap="none">
            <a:spAutoFit/>
          </a:bodyPr>
          <a:lstStyle/>
          <a:p>
            <a:r>
              <a:rPr lang="es-ES" sz="2400" dirty="0">
                <a:solidFill>
                  <a:schemeClr val="accent1"/>
                </a:solidFill>
              </a:rPr>
              <a:t>Otras variables</a:t>
            </a:r>
          </a:p>
        </p:txBody>
      </p:sp>
      <p:sp>
        <p:nvSpPr>
          <p:cNvPr id="3" name="2 Rectángulo"/>
          <p:cNvSpPr/>
          <p:nvPr/>
        </p:nvSpPr>
        <p:spPr>
          <a:xfrm>
            <a:off x="874587" y="755412"/>
            <a:ext cx="5607625" cy="369332"/>
          </a:xfrm>
          <a:prstGeom prst="rect">
            <a:avLst/>
          </a:prstGeom>
        </p:spPr>
        <p:txBody>
          <a:bodyPr wrap="none">
            <a:spAutoFit/>
          </a:bodyPr>
          <a:lstStyle/>
          <a:p>
            <a:r>
              <a:rPr lang="es-ES" dirty="0" smtClean="0"/>
              <a:t>1.- </a:t>
            </a:r>
            <a:r>
              <a:rPr lang="es-ES" dirty="0" smtClean="0">
                <a:solidFill>
                  <a:srgbClr val="FF0000"/>
                </a:solidFill>
              </a:rPr>
              <a:t>Concentración </a:t>
            </a:r>
            <a:r>
              <a:rPr lang="es-ES" dirty="0">
                <a:solidFill>
                  <a:srgbClr val="FF0000"/>
                </a:solidFill>
              </a:rPr>
              <a:t>de reactivos </a:t>
            </a:r>
            <a:r>
              <a:rPr lang="es-ES" dirty="0"/>
              <a:t>debe ser optimizada</a:t>
            </a:r>
          </a:p>
        </p:txBody>
      </p:sp>
      <p:sp>
        <p:nvSpPr>
          <p:cNvPr id="4" name="3 Rectángulo"/>
          <p:cNvSpPr/>
          <p:nvPr/>
        </p:nvSpPr>
        <p:spPr>
          <a:xfrm>
            <a:off x="1456565" y="1331476"/>
            <a:ext cx="2900153" cy="369332"/>
          </a:xfrm>
          <a:prstGeom prst="rect">
            <a:avLst/>
          </a:prstGeom>
        </p:spPr>
        <p:txBody>
          <a:bodyPr wrap="none">
            <a:spAutoFit/>
          </a:bodyPr>
          <a:lstStyle/>
          <a:p>
            <a:r>
              <a:rPr lang="es-ES" dirty="0" smtClean="0"/>
              <a:t>2.- </a:t>
            </a:r>
            <a:r>
              <a:rPr lang="es-ES" dirty="0" smtClean="0">
                <a:solidFill>
                  <a:srgbClr val="FF0000"/>
                </a:solidFill>
              </a:rPr>
              <a:t>Temperatura </a:t>
            </a:r>
            <a:r>
              <a:rPr lang="es-ES" dirty="0">
                <a:solidFill>
                  <a:srgbClr val="FF0000"/>
                </a:solidFill>
              </a:rPr>
              <a:t>ambiente</a:t>
            </a:r>
          </a:p>
        </p:txBody>
      </p:sp>
      <p:sp>
        <p:nvSpPr>
          <p:cNvPr id="5" name="4 Rectángulo"/>
          <p:cNvSpPr/>
          <p:nvPr/>
        </p:nvSpPr>
        <p:spPr>
          <a:xfrm>
            <a:off x="669579" y="1952909"/>
            <a:ext cx="7979584" cy="646331"/>
          </a:xfrm>
          <a:prstGeom prst="rect">
            <a:avLst/>
          </a:prstGeom>
        </p:spPr>
        <p:txBody>
          <a:bodyPr wrap="square">
            <a:spAutoFit/>
          </a:bodyPr>
          <a:lstStyle/>
          <a:p>
            <a:pPr algn="just"/>
            <a:r>
              <a:rPr lang="es-ES" dirty="0" smtClean="0"/>
              <a:t>3.- </a:t>
            </a:r>
            <a:r>
              <a:rPr lang="es-ES" dirty="0" smtClean="0">
                <a:solidFill>
                  <a:srgbClr val="FF0000"/>
                </a:solidFill>
              </a:rPr>
              <a:t>El </a:t>
            </a:r>
            <a:r>
              <a:rPr lang="es-ES" dirty="0">
                <a:solidFill>
                  <a:srgbClr val="FF0000"/>
                </a:solidFill>
              </a:rPr>
              <a:t>porcentaje de sólidos </a:t>
            </a:r>
            <a:r>
              <a:rPr lang="es-ES" dirty="0" smtClean="0">
                <a:solidFill>
                  <a:srgbClr val="FF0000"/>
                </a:solidFill>
              </a:rPr>
              <a:t>lo </a:t>
            </a:r>
            <a:r>
              <a:rPr lang="es-ES" dirty="0">
                <a:solidFill>
                  <a:srgbClr val="FF0000"/>
                </a:solidFill>
              </a:rPr>
              <a:t>más alto </a:t>
            </a:r>
            <a:r>
              <a:rPr lang="es-ES" dirty="0" smtClean="0">
                <a:solidFill>
                  <a:srgbClr val="FF0000"/>
                </a:solidFill>
              </a:rPr>
              <a:t>posible </a:t>
            </a:r>
            <a:r>
              <a:rPr lang="es-ES" dirty="0" smtClean="0"/>
              <a:t>para </a:t>
            </a:r>
            <a:r>
              <a:rPr lang="es-ES" dirty="0"/>
              <a:t>alcanzar una alta concentración del ion metálico en la solución de </a:t>
            </a:r>
            <a:r>
              <a:rPr lang="es-ES" dirty="0" smtClean="0"/>
              <a:t>lixiviación</a:t>
            </a:r>
            <a:endParaRPr lang="es-ES" dirty="0"/>
          </a:p>
        </p:txBody>
      </p:sp>
      <p:sp>
        <p:nvSpPr>
          <p:cNvPr id="6" name="5 Rectángulo"/>
          <p:cNvSpPr/>
          <p:nvPr/>
        </p:nvSpPr>
        <p:spPr>
          <a:xfrm>
            <a:off x="251520" y="2780928"/>
            <a:ext cx="7763560" cy="646331"/>
          </a:xfrm>
          <a:prstGeom prst="rect">
            <a:avLst/>
          </a:prstGeom>
        </p:spPr>
        <p:txBody>
          <a:bodyPr wrap="square">
            <a:spAutoFit/>
          </a:bodyPr>
          <a:lstStyle/>
          <a:p>
            <a:r>
              <a:rPr lang="es-ES" dirty="0" smtClean="0"/>
              <a:t>4.- </a:t>
            </a:r>
            <a:r>
              <a:rPr lang="es-ES" dirty="0" smtClean="0">
                <a:solidFill>
                  <a:srgbClr val="FF0000"/>
                </a:solidFill>
              </a:rPr>
              <a:t>Velocidad </a:t>
            </a:r>
            <a:r>
              <a:rPr lang="es-ES" dirty="0">
                <a:solidFill>
                  <a:srgbClr val="FF0000"/>
                </a:solidFill>
              </a:rPr>
              <a:t>de agitación </a:t>
            </a:r>
            <a:r>
              <a:rPr lang="es-ES" dirty="0" smtClean="0">
                <a:solidFill>
                  <a:srgbClr val="FF0000"/>
                </a:solidFill>
              </a:rPr>
              <a:t>alta </a:t>
            </a:r>
            <a:r>
              <a:rPr lang="es-ES" dirty="0"/>
              <a:t>para mantener los sólidos </a:t>
            </a:r>
            <a:r>
              <a:rPr lang="es-ES" dirty="0" smtClean="0"/>
              <a:t>en suspensión</a:t>
            </a:r>
            <a:r>
              <a:rPr lang="es-ES" dirty="0"/>
              <a:t>, </a:t>
            </a:r>
            <a:r>
              <a:rPr lang="es-ES" dirty="0" smtClean="0"/>
              <a:t> 	para </a:t>
            </a:r>
            <a:r>
              <a:rPr lang="es-ES" dirty="0"/>
              <a:t>que no decanten.</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789040"/>
            <a:ext cx="3361928" cy="26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263141"/>
            <a:ext cx="466282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Marcador de fecha"/>
          <p:cNvSpPr>
            <a:spLocks noGrp="1"/>
          </p:cNvSpPr>
          <p:nvPr>
            <p:ph type="dt" sz="half" idx="10"/>
          </p:nvPr>
        </p:nvSpPr>
        <p:spPr/>
        <p:txBody>
          <a:bodyPr/>
          <a:lstStyle/>
          <a:p>
            <a:fld id="{4EDBC83B-CF11-43E1-A6EA-2F6780FE8CCF}" type="datetime1">
              <a:rPr lang="es-ES" smtClean="0"/>
              <a:pPr/>
              <a:t>06/11/2013</a:t>
            </a:fld>
            <a:endParaRPr lang="es-ES"/>
          </a:p>
        </p:txBody>
      </p:sp>
      <p:sp>
        <p:nvSpPr>
          <p:cNvPr id="8" name="7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913467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476672"/>
            <a:ext cx="7992888" cy="461665"/>
          </a:xfrm>
          <a:prstGeom prst="rect">
            <a:avLst/>
          </a:prstGeom>
        </p:spPr>
        <p:txBody>
          <a:bodyPr wrap="square">
            <a:spAutoFit/>
          </a:bodyPr>
          <a:lstStyle/>
          <a:p>
            <a:r>
              <a:rPr lang="es-ES" sz="2400" dirty="0" smtClean="0">
                <a:solidFill>
                  <a:srgbClr val="FF0000"/>
                </a:solidFill>
              </a:rPr>
              <a:t>EJEMPLO  DE UN SISTEMA DE LIXIVIACIÓN CONTÍNUA</a:t>
            </a:r>
            <a:endParaRPr lang="es-ES" sz="2400" dirty="0">
              <a:solidFill>
                <a:srgbClr val="FF0000"/>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72" y="1643050"/>
            <a:ext cx="8097580" cy="380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2908851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332656"/>
            <a:ext cx="7488832" cy="2462213"/>
          </a:xfrm>
          <a:prstGeom prst="rect">
            <a:avLst/>
          </a:prstGeom>
        </p:spPr>
        <p:txBody>
          <a:bodyPr wrap="square">
            <a:spAutoFit/>
          </a:bodyPr>
          <a:lstStyle/>
          <a:p>
            <a:r>
              <a:rPr lang="es-ES" sz="2800" dirty="0" smtClean="0">
                <a:solidFill>
                  <a:srgbClr val="FF0000"/>
                </a:solidFill>
              </a:rPr>
              <a:t>VENTAJA AGITACION MECÁNICA: </a:t>
            </a:r>
            <a:r>
              <a:rPr lang="es-ES" dirty="0" smtClean="0"/>
              <a:t>aplicación </a:t>
            </a:r>
            <a:r>
              <a:rPr lang="es-ES" dirty="0"/>
              <a:t>de los diversos factores aceleradores de la cinética </a:t>
            </a:r>
            <a:endParaRPr lang="es-ES" dirty="0" smtClean="0"/>
          </a:p>
          <a:p>
            <a:endParaRPr lang="es-ES" dirty="0"/>
          </a:p>
          <a:p>
            <a:endParaRPr lang="es-ES" dirty="0" smtClean="0"/>
          </a:p>
          <a:p>
            <a:r>
              <a:rPr lang="es-ES" dirty="0"/>
              <a:t> </a:t>
            </a:r>
            <a:r>
              <a:rPr lang="es-ES" dirty="0" smtClean="0"/>
              <a:t>1.-Una </a:t>
            </a:r>
            <a:r>
              <a:rPr lang="es-ES" dirty="0"/>
              <a:t>agitación </a:t>
            </a:r>
            <a:r>
              <a:rPr lang="es-ES" dirty="0" smtClean="0"/>
              <a:t>intensa</a:t>
            </a:r>
          </a:p>
          <a:p>
            <a:r>
              <a:rPr lang="es-ES" dirty="0" smtClean="0"/>
              <a:t> 2.-Temperaturas </a:t>
            </a:r>
            <a:r>
              <a:rPr lang="es-ES" dirty="0"/>
              <a:t>que pueden alcanzar hasta </a:t>
            </a:r>
            <a:r>
              <a:rPr lang="es-ES" dirty="0" smtClean="0"/>
              <a:t>250°C</a:t>
            </a:r>
          </a:p>
          <a:p>
            <a:r>
              <a:rPr lang="es-ES" dirty="0"/>
              <a:t> </a:t>
            </a:r>
            <a:r>
              <a:rPr lang="es-ES" dirty="0" smtClean="0"/>
              <a:t>3.-Presión </a:t>
            </a:r>
            <a:r>
              <a:rPr lang="es-ES" dirty="0"/>
              <a:t>de gases controlada</a:t>
            </a:r>
            <a:r>
              <a:rPr lang="es-ES" dirty="0" smtClean="0"/>
              <a:t>.</a:t>
            </a:r>
          </a:p>
          <a:p>
            <a:r>
              <a:rPr lang="es-ES" dirty="0" smtClean="0"/>
              <a:t> 4.-Uso </a:t>
            </a:r>
            <a:r>
              <a:rPr lang="es-ES" dirty="0"/>
              <a:t>de reactivos exóticos y oxidantes altamente agresivos</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882629"/>
            <a:ext cx="6336704" cy="38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6176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3000" y="692696"/>
            <a:ext cx="8352928" cy="1077218"/>
          </a:xfrm>
          <a:prstGeom prst="rect">
            <a:avLst/>
          </a:prstGeom>
        </p:spPr>
        <p:txBody>
          <a:bodyPr wrap="square">
            <a:spAutoFit/>
          </a:bodyPr>
          <a:lstStyle/>
          <a:p>
            <a:pPr algn="just"/>
            <a:r>
              <a:rPr lang="es-ES" dirty="0"/>
              <a:t>Por </a:t>
            </a:r>
            <a:r>
              <a:rPr lang="es-ES" sz="2800" i="1" dirty="0" smtClean="0">
                <a:solidFill>
                  <a:srgbClr val="0070C0"/>
                </a:solidFill>
                <a:effectLst>
                  <a:outerShdw blurRad="38100" dist="38100" dir="2700000" algn="tl">
                    <a:srgbClr val="000000">
                      <a:alpha val="43137"/>
                    </a:srgbClr>
                  </a:outerShdw>
                </a:effectLst>
              </a:rPr>
              <a:t>HIDROMETALURGIA</a:t>
            </a:r>
            <a:r>
              <a:rPr lang="es-ES" dirty="0" smtClean="0"/>
              <a:t> </a:t>
            </a:r>
            <a:r>
              <a:rPr lang="es-ES" dirty="0"/>
              <a:t>se entiende los procesos de </a:t>
            </a:r>
            <a:r>
              <a:rPr lang="es-ES" dirty="0">
                <a:solidFill>
                  <a:srgbClr val="FF0000"/>
                </a:solidFill>
              </a:rPr>
              <a:t>lixiviación selectiva </a:t>
            </a:r>
            <a:r>
              <a:rPr lang="es-ES" dirty="0" smtClean="0"/>
              <a:t>de </a:t>
            </a:r>
            <a:r>
              <a:rPr lang="es-ES" dirty="0"/>
              <a:t>los componentes valiosos de las menas y su posterior recuperación de la </a:t>
            </a:r>
            <a:r>
              <a:rPr lang="es-ES" dirty="0" smtClean="0"/>
              <a:t> solución </a:t>
            </a:r>
            <a:r>
              <a:rPr lang="es-ES" dirty="0"/>
              <a:t>por diferentes métodos. </a:t>
            </a:r>
          </a:p>
        </p:txBody>
      </p:sp>
      <p:sp>
        <p:nvSpPr>
          <p:cNvPr id="3" name="2 Rectángulo"/>
          <p:cNvSpPr/>
          <p:nvPr/>
        </p:nvSpPr>
        <p:spPr>
          <a:xfrm>
            <a:off x="743040" y="2060848"/>
            <a:ext cx="5845184" cy="3847207"/>
          </a:xfrm>
          <a:prstGeom prst="rect">
            <a:avLst/>
          </a:prstGeom>
        </p:spPr>
        <p:txBody>
          <a:bodyPr wrap="square">
            <a:spAutoFit/>
          </a:bodyPr>
          <a:lstStyle/>
          <a:p>
            <a:r>
              <a:rPr lang="es-ES" sz="2800" dirty="0" smtClean="0"/>
              <a:t>ETAPAS </a:t>
            </a:r>
          </a:p>
          <a:p>
            <a:endParaRPr lang="es-ES" sz="2400" dirty="0"/>
          </a:p>
          <a:p>
            <a:r>
              <a:rPr lang="es-ES" sz="2400" dirty="0" smtClean="0"/>
              <a:t>( </a:t>
            </a:r>
            <a:r>
              <a:rPr lang="es-ES" sz="2400" dirty="0"/>
              <a:t>1 ) Disolución del componente deseado presente en la fase </a:t>
            </a:r>
            <a:r>
              <a:rPr lang="es-ES" sz="2400" dirty="0" smtClean="0"/>
              <a:t>sólida</a:t>
            </a:r>
          </a:p>
          <a:p>
            <a:endParaRPr lang="es-ES" sz="2400" dirty="0" smtClean="0"/>
          </a:p>
          <a:p>
            <a:r>
              <a:rPr lang="es-ES" sz="2400" dirty="0" smtClean="0"/>
              <a:t>( </a:t>
            </a:r>
            <a:r>
              <a:rPr lang="es-ES" sz="2400" dirty="0"/>
              <a:t>2 ) Concentración y/o purificación de la solución </a:t>
            </a:r>
            <a:r>
              <a:rPr lang="es-ES" sz="2400" dirty="0" smtClean="0"/>
              <a:t>obtenida</a:t>
            </a:r>
          </a:p>
          <a:p>
            <a:endParaRPr lang="es-ES" sz="2400" dirty="0"/>
          </a:p>
          <a:p>
            <a:r>
              <a:rPr lang="es-ES" sz="2400" dirty="0" smtClean="0"/>
              <a:t>( </a:t>
            </a:r>
            <a:r>
              <a:rPr lang="es-ES" sz="2400" dirty="0"/>
              <a:t>3 ) Precipitación del metal deseado o sus compuestos.</a:t>
            </a:r>
          </a:p>
        </p:txBody>
      </p:sp>
      <p:sp>
        <p:nvSpPr>
          <p:cNvPr id="5" name="4 Marcador de pie de página"/>
          <p:cNvSpPr>
            <a:spLocks noGrp="1"/>
          </p:cNvSpPr>
          <p:nvPr>
            <p:ph type="ftr" sz="quarter" idx="11"/>
          </p:nvPr>
        </p:nvSpPr>
        <p:spPr/>
        <p:txBody>
          <a:bodyPr/>
          <a:lstStyle/>
          <a:p>
            <a:r>
              <a:rPr lang="es-ES" sz="1600" smtClean="0"/>
              <a:t>Máster de Materiales 2013</a:t>
            </a:r>
            <a:endParaRPr lang="es-ES" sz="160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742384"/>
            <a:ext cx="1896616" cy="44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868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428596" y="6492875"/>
            <a:ext cx="3352801" cy="365125"/>
          </a:xfrm>
        </p:spPr>
        <p:txBody>
          <a:bodyPr/>
          <a:lstStyle/>
          <a:p>
            <a:r>
              <a:rPr lang="es-ES" sz="1600" dirty="0" smtClean="0"/>
              <a:t>Máster de Materiales 2013</a:t>
            </a:r>
            <a:endParaRPr lang="es-ES" sz="1600" dirty="0"/>
          </a:p>
        </p:txBody>
      </p:sp>
      <p:pic>
        <p:nvPicPr>
          <p:cNvPr id="211971" name="Picture 3"/>
          <p:cNvPicPr>
            <a:picLocks noChangeAspect="1" noChangeArrowheads="1"/>
          </p:cNvPicPr>
          <p:nvPr/>
        </p:nvPicPr>
        <p:blipFill>
          <a:blip r:embed="rId2"/>
          <a:srcRect/>
          <a:stretch>
            <a:fillRect/>
          </a:stretch>
        </p:blipFill>
        <p:spPr bwMode="auto">
          <a:xfrm>
            <a:off x="1000100" y="1276820"/>
            <a:ext cx="7179983" cy="5367560"/>
          </a:xfrm>
          <a:prstGeom prst="rect">
            <a:avLst/>
          </a:prstGeom>
          <a:noFill/>
          <a:ln w="9525">
            <a:noFill/>
            <a:miter lim="800000"/>
            <a:headEnd/>
            <a:tailEnd/>
          </a:ln>
          <a:effectLst/>
        </p:spPr>
      </p:pic>
      <p:pic>
        <p:nvPicPr>
          <p:cNvPr id="211972" name="Picture 4"/>
          <p:cNvPicPr>
            <a:picLocks noChangeAspect="1" noChangeArrowheads="1"/>
          </p:cNvPicPr>
          <p:nvPr/>
        </p:nvPicPr>
        <p:blipFill>
          <a:blip r:embed="rId3"/>
          <a:srcRect/>
          <a:stretch>
            <a:fillRect/>
          </a:stretch>
        </p:blipFill>
        <p:spPr bwMode="auto">
          <a:xfrm>
            <a:off x="3714744" y="6429396"/>
            <a:ext cx="1714512" cy="204109"/>
          </a:xfrm>
          <a:prstGeom prst="rect">
            <a:avLst/>
          </a:prstGeom>
          <a:noFill/>
          <a:ln w="9525">
            <a:noFill/>
            <a:miter lim="800000"/>
            <a:headEnd/>
            <a:tailEnd/>
          </a:ln>
          <a:effectLst/>
        </p:spPr>
      </p:pic>
      <p:sp>
        <p:nvSpPr>
          <p:cNvPr id="7" name="6 CuadroTexto"/>
          <p:cNvSpPr txBox="1"/>
          <p:nvPr/>
        </p:nvSpPr>
        <p:spPr>
          <a:xfrm>
            <a:off x="285720" y="142852"/>
            <a:ext cx="3764172" cy="461665"/>
          </a:xfrm>
          <a:prstGeom prst="rect">
            <a:avLst/>
          </a:prstGeom>
          <a:noFill/>
        </p:spPr>
        <p:txBody>
          <a:bodyPr wrap="none" rtlCol="0">
            <a:spAutoFit/>
          </a:bodyPr>
          <a:lstStyle/>
          <a:p>
            <a:r>
              <a:rPr lang="es-ES_tradnl" sz="2400" b="1" dirty="0" smtClean="0">
                <a:solidFill>
                  <a:srgbClr val="0070C0"/>
                </a:solidFill>
              </a:rPr>
              <a:t>LIXIVIACION BACTERIANA</a:t>
            </a:r>
            <a:endParaRPr lang="es-ES" sz="2400" b="1" dirty="0">
              <a:solidFill>
                <a:srgbClr val="0070C0"/>
              </a:solidFill>
            </a:endParaRPr>
          </a:p>
        </p:txBody>
      </p:sp>
      <p:sp>
        <p:nvSpPr>
          <p:cNvPr id="8" name="7 Rectángulo"/>
          <p:cNvSpPr/>
          <p:nvPr/>
        </p:nvSpPr>
        <p:spPr>
          <a:xfrm>
            <a:off x="308530" y="666866"/>
            <a:ext cx="8458214" cy="646331"/>
          </a:xfrm>
          <a:prstGeom prst="rect">
            <a:avLst/>
          </a:prstGeom>
        </p:spPr>
        <p:txBody>
          <a:bodyPr wrap="square">
            <a:spAutoFit/>
          </a:bodyPr>
          <a:lstStyle/>
          <a:p>
            <a:r>
              <a:rPr lang="es-ES" dirty="0"/>
              <a:t>R</a:t>
            </a:r>
            <a:r>
              <a:rPr lang="es-ES" dirty="0" smtClean="0"/>
              <a:t>ecuperación </a:t>
            </a:r>
            <a:r>
              <a:rPr lang="es-ES" dirty="0"/>
              <a:t>de </a:t>
            </a:r>
            <a:r>
              <a:rPr lang="es-ES" u="sng" dirty="0"/>
              <a:t>cobre</a:t>
            </a:r>
            <a:r>
              <a:rPr lang="es-ES" u="sng" dirty="0" smtClean="0"/>
              <a:t>, zinc</a:t>
            </a:r>
            <a:r>
              <a:rPr lang="es-ES" u="sng" dirty="0"/>
              <a:t>, oro y uranio. </a:t>
            </a:r>
            <a:endParaRPr lang="es-ES" u="sng" dirty="0" smtClean="0"/>
          </a:p>
          <a:p>
            <a:endParaRPr lang="es-ES" dirty="0" smtClean="0"/>
          </a:p>
        </p:txBody>
      </p:sp>
      <p:sp>
        <p:nvSpPr>
          <p:cNvPr id="9" name="8 Abrir llave"/>
          <p:cNvSpPr/>
          <p:nvPr/>
        </p:nvSpPr>
        <p:spPr>
          <a:xfrm>
            <a:off x="4786314" y="214290"/>
            <a:ext cx="179512" cy="115552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9 Rectángulo"/>
          <p:cNvSpPr/>
          <p:nvPr/>
        </p:nvSpPr>
        <p:spPr>
          <a:xfrm>
            <a:off x="4967536" y="142852"/>
            <a:ext cx="4176464" cy="1200329"/>
          </a:xfrm>
          <a:prstGeom prst="rect">
            <a:avLst/>
          </a:prstGeom>
        </p:spPr>
        <p:txBody>
          <a:bodyPr wrap="square">
            <a:spAutoFit/>
          </a:bodyPr>
          <a:lstStyle/>
          <a:p>
            <a:r>
              <a:rPr lang="es-ES" dirty="0">
                <a:solidFill>
                  <a:srgbClr val="FF0000"/>
                </a:solidFill>
              </a:rPr>
              <a:t>Oxidación de sulfuros </a:t>
            </a:r>
            <a:r>
              <a:rPr lang="es-ES" dirty="0"/>
              <a:t>por el género </a:t>
            </a:r>
            <a:r>
              <a:rPr lang="es-ES" dirty="0" err="1"/>
              <a:t>Thiobacillus</a:t>
            </a:r>
            <a:r>
              <a:rPr lang="es-ES" dirty="0"/>
              <a:t> </a:t>
            </a:r>
            <a:r>
              <a:rPr lang="es-ES" dirty="0" err="1"/>
              <a:t>ferrooxidans</a:t>
            </a:r>
            <a:r>
              <a:rPr lang="es-ES" dirty="0"/>
              <a:t>(TF) y </a:t>
            </a:r>
            <a:r>
              <a:rPr lang="es-ES" dirty="0" err="1"/>
              <a:t>Thiobacillus</a:t>
            </a:r>
            <a:r>
              <a:rPr lang="es-ES" dirty="0"/>
              <a:t> </a:t>
            </a:r>
            <a:r>
              <a:rPr lang="es-ES" dirty="0" err="1"/>
              <a:t>thiooxidans</a:t>
            </a:r>
            <a:r>
              <a:rPr lang="es-ES" dirty="0"/>
              <a:t> (TT)…. </a:t>
            </a:r>
            <a:r>
              <a:rPr lang="es-ES" dirty="0">
                <a:solidFill>
                  <a:srgbClr val="FF0000"/>
                </a:solidFill>
              </a:rPr>
              <a:t>bacterias presentes en aguas de mina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928670"/>
            <a:ext cx="8352928" cy="5355312"/>
          </a:xfrm>
          <a:prstGeom prst="rect">
            <a:avLst/>
          </a:prstGeom>
        </p:spPr>
        <p:txBody>
          <a:bodyPr wrap="square">
            <a:spAutoFit/>
          </a:bodyPr>
          <a:lstStyle/>
          <a:p>
            <a:r>
              <a:rPr lang="es-ES" dirty="0" smtClean="0"/>
              <a:t>CLASIFICACION BACTERIAS</a:t>
            </a:r>
          </a:p>
          <a:p>
            <a:endParaRPr lang="es-ES" dirty="0" smtClean="0"/>
          </a:p>
          <a:p>
            <a:r>
              <a:rPr lang="es-ES" dirty="0" smtClean="0"/>
              <a:t>1.- </a:t>
            </a:r>
            <a:r>
              <a:rPr lang="es-ES" i="1" dirty="0" smtClean="0">
                <a:solidFill>
                  <a:srgbClr val="FF3399"/>
                </a:solidFill>
              </a:rPr>
              <a:t>MODO DE NUTRIRSE: </a:t>
            </a:r>
            <a:endParaRPr lang="es-ES" dirty="0"/>
          </a:p>
          <a:p>
            <a:r>
              <a:rPr lang="es-ES" dirty="0" smtClean="0">
                <a:solidFill>
                  <a:srgbClr val="FF0000"/>
                </a:solidFill>
              </a:rPr>
              <a:t>	AUTOTRÓFICAS</a:t>
            </a:r>
            <a:r>
              <a:rPr lang="es-ES" dirty="0" smtClean="0"/>
              <a:t>: capaces </a:t>
            </a:r>
            <a:r>
              <a:rPr lang="es-ES" dirty="0"/>
              <a:t>de sintetizar todos sus nutrientes, como </a:t>
            </a:r>
            <a:r>
              <a:rPr lang="es-ES" dirty="0" smtClean="0"/>
              <a:t>			proteínas</a:t>
            </a:r>
            <a:r>
              <a:rPr lang="es-ES" dirty="0"/>
              <a:t>, </a:t>
            </a:r>
            <a:r>
              <a:rPr lang="es-ES" dirty="0" smtClean="0"/>
              <a:t>lípidos, carbohidratos</a:t>
            </a:r>
            <a:r>
              <a:rPr lang="es-ES" dirty="0"/>
              <a:t>, a </a:t>
            </a:r>
            <a:r>
              <a:rPr lang="es-ES" dirty="0" smtClean="0"/>
              <a:t>partir del </a:t>
            </a:r>
            <a:r>
              <a:rPr lang="es-ES" dirty="0" smtClean="0">
                <a:solidFill>
                  <a:schemeClr val="accent5">
                    <a:lumMod val="50000"/>
                  </a:schemeClr>
                </a:solidFill>
              </a:rPr>
              <a:t>CO</a:t>
            </a:r>
            <a:r>
              <a:rPr lang="es-ES" sz="1400" dirty="0" smtClean="0">
                <a:solidFill>
                  <a:schemeClr val="accent5">
                    <a:lumMod val="50000"/>
                  </a:schemeClr>
                </a:solidFill>
              </a:rPr>
              <a:t>2</a:t>
            </a:r>
            <a:endParaRPr lang="es-ES" sz="1400" dirty="0">
              <a:solidFill>
                <a:schemeClr val="accent5">
                  <a:lumMod val="50000"/>
                </a:schemeClr>
              </a:solidFill>
            </a:endParaRPr>
          </a:p>
          <a:p>
            <a:endParaRPr lang="es-ES" dirty="0"/>
          </a:p>
          <a:p>
            <a:r>
              <a:rPr lang="es-ES" dirty="0" smtClean="0">
                <a:solidFill>
                  <a:srgbClr val="FF0000"/>
                </a:solidFill>
              </a:rPr>
              <a:t>	HETEROTRÓFÍCAS: </a:t>
            </a:r>
            <a:r>
              <a:rPr lang="es-ES" dirty="0" smtClean="0"/>
              <a:t>son </a:t>
            </a:r>
            <a:r>
              <a:rPr lang="es-ES" dirty="0"/>
              <a:t>aquellas que requieren de </a:t>
            </a:r>
            <a:r>
              <a:rPr lang="es-ES" dirty="0">
                <a:solidFill>
                  <a:srgbClr val="C00000"/>
                </a:solidFill>
              </a:rPr>
              <a:t>carbohidratos </a:t>
            </a:r>
            <a:r>
              <a:rPr lang="es-ES" dirty="0"/>
              <a:t>como </a:t>
            </a:r>
            <a:r>
              <a:rPr lang="es-ES" dirty="0" smtClean="0"/>
              <a:t>			la glucosa </a:t>
            </a:r>
            <a:r>
              <a:rPr lang="es-ES" dirty="0"/>
              <a:t>para formar </a:t>
            </a:r>
            <a:r>
              <a:rPr lang="es-ES" dirty="0" smtClean="0"/>
              <a:t>sus propios nutrientes</a:t>
            </a:r>
          </a:p>
          <a:p>
            <a:endParaRPr lang="es-ES" dirty="0"/>
          </a:p>
          <a:p>
            <a:r>
              <a:rPr lang="es-ES" dirty="0" smtClean="0">
                <a:solidFill>
                  <a:srgbClr val="FF0000"/>
                </a:solidFill>
              </a:rPr>
              <a:t>	MIXOTRÁFICAS</a:t>
            </a:r>
            <a:r>
              <a:rPr lang="es-ES" dirty="0" smtClean="0"/>
              <a:t>: A Partir del CO</a:t>
            </a:r>
            <a:r>
              <a:rPr lang="es-ES" sz="1400" dirty="0" smtClean="0"/>
              <a:t>2</a:t>
            </a:r>
            <a:r>
              <a:rPr lang="es-ES" dirty="0" smtClean="0"/>
              <a:t> y </a:t>
            </a:r>
            <a:r>
              <a:rPr lang="es-ES" dirty="0"/>
              <a:t>de los carbohidratos</a:t>
            </a:r>
            <a:r>
              <a:rPr lang="es-ES" dirty="0" smtClean="0"/>
              <a:t>. </a:t>
            </a:r>
          </a:p>
          <a:p>
            <a:endParaRPr lang="es-ES" dirty="0"/>
          </a:p>
          <a:p>
            <a:r>
              <a:rPr lang="es-ES" dirty="0" smtClean="0"/>
              <a:t>2.- </a:t>
            </a:r>
            <a:r>
              <a:rPr lang="es-ES" i="1" dirty="0">
                <a:solidFill>
                  <a:srgbClr val="FF3399"/>
                </a:solidFill>
              </a:rPr>
              <a:t>MODO  DE RESPIRAR</a:t>
            </a:r>
          </a:p>
          <a:p>
            <a:endParaRPr lang="es-ES" dirty="0"/>
          </a:p>
          <a:p>
            <a:r>
              <a:rPr lang="es-ES" dirty="0" smtClean="0"/>
              <a:t>	</a:t>
            </a:r>
            <a:r>
              <a:rPr lang="es-ES" dirty="0" smtClean="0">
                <a:solidFill>
                  <a:srgbClr val="FF0000"/>
                </a:solidFill>
              </a:rPr>
              <a:t>AERÓBICAS</a:t>
            </a:r>
            <a:r>
              <a:rPr lang="es-ES" dirty="0" smtClean="0"/>
              <a:t>: </a:t>
            </a:r>
            <a:r>
              <a:rPr lang="es-ES" dirty="0"/>
              <a:t>requieren de </a:t>
            </a:r>
            <a:r>
              <a:rPr lang="es-ES" dirty="0">
                <a:solidFill>
                  <a:srgbClr val="C00000"/>
                </a:solidFill>
              </a:rPr>
              <a:t>oxígeno</a:t>
            </a:r>
            <a:r>
              <a:rPr lang="es-ES" dirty="0"/>
              <a:t> para su respiración</a:t>
            </a:r>
          </a:p>
          <a:p>
            <a:endParaRPr lang="es-ES" dirty="0"/>
          </a:p>
          <a:p>
            <a:r>
              <a:rPr lang="es-ES" dirty="0" smtClean="0"/>
              <a:t>	</a:t>
            </a:r>
            <a:r>
              <a:rPr lang="es-ES" dirty="0" smtClean="0">
                <a:solidFill>
                  <a:srgbClr val="FF0000"/>
                </a:solidFill>
              </a:rPr>
              <a:t>ANAERÓBICAS:</a:t>
            </a:r>
            <a:r>
              <a:rPr lang="es-ES" dirty="0" smtClean="0"/>
              <a:t> </a:t>
            </a:r>
            <a:r>
              <a:rPr lang="es-ES" dirty="0"/>
              <a:t>se desarrollan en medios </a:t>
            </a:r>
            <a:r>
              <a:rPr lang="es-ES" dirty="0">
                <a:solidFill>
                  <a:srgbClr val="C00000"/>
                </a:solidFill>
              </a:rPr>
              <a:t>exentos de oxígeno</a:t>
            </a:r>
          </a:p>
          <a:p>
            <a:endParaRPr lang="es-ES" dirty="0"/>
          </a:p>
          <a:p>
            <a:r>
              <a:rPr lang="es-ES" dirty="0" smtClean="0"/>
              <a:t>	</a:t>
            </a:r>
            <a:r>
              <a:rPr lang="es-ES" dirty="0" smtClean="0">
                <a:solidFill>
                  <a:srgbClr val="FF0000"/>
                </a:solidFill>
              </a:rPr>
              <a:t>FACULTATIVAS</a:t>
            </a:r>
            <a:r>
              <a:rPr lang="es-ES" dirty="0" smtClean="0"/>
              <a:t>: </a:t>
            </a:r>
            <a:r>
              <a:rPr lang="es-ES" dirty="0"/>
              <a:t>tienen la habilidad de poder desarrollarse tanto en </a:t>
            </a:r>
            <a:r>
              <a:rPr lang="es-ES" dirty="0" smtClean="0"/>
              <a:t>			medios </a:t>
            </a:r>
            <a:r>
              <a:rPr lang="es-ES" dirty="0"/>
              <a:t>aeróbicos </a:t>
            </a:r>
            <a:r>
              <a:rPr lang="es-ES" dirty="0" smtClean="0"/>
              <a:t>como anaeróbicos</a:t>
            </a:r>
            <a:r>
              <a:rPr lang="es-ES" dirty="0"/>
              <a:t>.</a:t>
            </a:r>
          </a:p>
        </p:txBody>
      </p:sp>
      <p:sp>
        <p:nvSpPr>
          <p:cNvPr id="3" name="2 CuadroTexto"/>
          <p:cNvSpPr txBox="1"/>
          <p:nvPr/>
        </p:nvSpPr>
        <p:spPr>
          <a:xfrm>
            <a:off x="444734" y="317838"/>
            <a:ext cx="3764172" cy="461665"/>
          </a:xfrm>
          <a:prstGeom prst="rect">
            <a:avLst/>
          </a:prstGeom>
          <a:noFill/>
        </p:spPr>
        <p:txBody>
          <a:bodyPr wrap="none" rtlCol="0">
            <a:spAutoFit/>
          </a:bodyPr>
          <a:lstStyle/>
          <a:p>
            <a:r>
              <a:rPr lang="es-ES_tradnl" sz="2400" b="1" dirty="0" smtClean="0">
                <a:solidFill>
                  <a:srgbClr val="0070C0"/>
                </a:solidFill>
              </a:rPr>
              <a:t>LIXIVIACION BACTERIANA</a:t>
            </a:r>
            <a:endParaRPr lang="es-ES" sz="2400" b="1" dirty="0">
              <a:solidFill>
                <a:srgbClr val="0070C0"/>
              </a:solidFill>
            </a:endParaRPr>
          </a:p>
        </p:txBody>
      </p:sp>
      <p:sp>
        <p:nvSpPr>
          <p:cNvPr id="8" name="7 Marcador de pie de página"/>
          <p:cNvSpPr>
            <a:spLocks noGrp="1"/>
          </p:cNvSpPr>
          <p:nvPr>
            <p:ph type="ftr" sz="quarter" idx="11"/>
          </p:nvPr>
        </p:nvSpPr>
        <p:spPr>
          <a:xfrm>
            <a:off x="179512" y="6330955"/>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1910592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1071546"/>
            <a:ext cx="8458214" cy="5632311"/>
          </a:xfrm>
          <a:prstGeom prst="rect">
            <a:avLst/>
          </a:prstGeom>
        </p:spPr>
        <p:txBody>
          <a:bodyPr wrap="square">
            <a:spAutoFit/>
          </a:bodyPr>
          <a:lstStyle/>
          <a:p>
            <a:r>
              <a:rPr lang="es-ES" dirty="0" smtClean="0"/>
              <a:t>CLASIFICACION BACTERIAS</a:t>
            </a:r>
          </a:p>
          <a:p>
            <a:endParaRPr lang="es-ES" dirty="0" smtClean="0"/>
          </a:p>
          <a:p>
            <a:r>
              <a:rPr lang="es-ES" dirty="0" smtClean="0"/>
              <a:t>1.- </a:t>
            </a:r>
            <a:r>
              <a:rPr lang="es-ES" i="1" dirty="0" smtClean="0">
                <a:solidFill>
                  <a:srgbClr val="FF3399"/>
                </a:solidFill>
              </a:rPr>
              <a:t>MODO DE NUTRIRSE: </a:t>
            </a:r>
            <a:endParaRPr lang="es-ES" dirty="0"/>
          </a:p>
          <a:p>
            <a:r>
              <a:rPr lang="es-ES" dirty="0" smtClean="0">
                <a:solidFill>
                  <a:srgbClr val="FF0000"/>
                </a:solidFill>
              </a:rPr>
              <a:t>	AUTOTRÓFICAS</a:t>
            </a:r>
            <a:r>
              <a:rPr lang="es-ES" dirty="0" smtClean="0"/>
              <a:t>: capaces </a:t>
            </a:r>
            <a:r>
              <a:rPr lang="es-ES" dirty="0"/>
              <a:t>de sintetizar todos sus nutrientes, como </a:t>
            </a:r>
            <a:r>
              <a:rPr lang="es-ES" dirty="0" smtClean="0"/>
              <a:t>				proteínas</a:t>
            </a:r>
            <a:r>
              <a:rPr lang="es-ES" dirty="0"/>
              <a:t>, </a:t>
            </a:r>
            <a:r>
              <a:rPr lang="es-ES" dirty="0" smtClean="0"/>
              <a:t>lípidos, carbohidratos</a:t>
            </a:r>
            <a:r>
              <a:rPr lang="es-ES" dirty="0"/>
              <a:t>, a </a:t>
            </a:r>
            <a:r>
              <a:rPr lang="es-ES" dirty="0" smtClean="0"/>
              <a:t>partir del </a:t>
            </a:r>
            <a:r>
              <a:rPr lang="es-ES" dirty="0" smtClean="0">
                <a:solidFill>
                  <a:schemeClr val="accent5">
                    <a:lumMod val="50000"/>
                  </a:schemeClr>
                </a:solidFill>
              </a:rPr>
              <a:t>CO</a:t>
            </a:r>
            <a:r>
              <a:rPr lang="es-ES" sz="1400" dirty="0" smtClean="0">
                <a:solidFill>
                  <a:schemeClr val="accent5">
                    <a:lumMod val="50000"/>
                  </a:schemeClr>
                </a:solidFill>
              </a:rPr>
              <a:t>2 y 				</a:t>
            </a:r>
            <a:r>
              <a:rPr lang="es-ES" dirty="0"/>
              <a:t>sustancias </a:t>
            </a:r>
            <a:r>
              <a:rPr lang="es-ES" dirty="0" err="1"/>
              <a:t>inorganicas</a:t>
            </a:r>
            <a:endParaRPr lang="es-ES" dirty="0"/>
          </a:p>
          <a:p>
            <a:endParaRPr lang="es-ES" dirty="0"/>
          </a:p>
          <a:p>
            <a:r>
              <a:rPr lang="es-ES" dirty="0" smtClean="0">
                <a:solidFill>
                  <a:srgbClr val="FF0000"/>
                </a:solidFill>
              </a:rPr>
              <a:t>	HETEROTRÓFÍCAS: </a:t>
            </a:r>
            <a:r>
              <a:rPr lang="es-ES" dirty="0" smtClean="0"/>
              <a:t>son </a:t>
            </a:r>
            <a:r>
              <a:rPr lang="es-ES" dirty="0"/>
              <a:t>aquellas que requieren de </a:t>
            </a:r>
            <a:r>
              <a:rPr lang="es-ES" dirty="0">
                <a:solidFill>
                  <a:srgbClr val="C00000"/>
                </a:solidFill>
              </a:rPr>
              <a:t>carbohidratos </a:t>
            </a:r>
            <a:r>
              <a:rPr lang="es-ES" dirty="0"/>
              <a:t>como </a:t>
            </a:r>
            <a:r>
              <a:rPr lang="es-ES" dirty="0" smtClean="0"/>
              <a:t>			la glucosa </a:t>
            </a:r>
            <a:r>
              <a:rPr lang="es-ES" dirty="0"/>
              <a:t>para formar </a:t>
            </a:r>
            <a:r>
              <a:rPr lang="es-ES" dirty="0" smtClean="0"/>
              <a:t>sus propios nutrientes</a:t>
            </a:r>
          </a:p>
          <a:p>
            <a:endParaRPr lang="es-ES" dirty="0"/>
          </a:p>
          <a:p>
            <a:r>
              <a:rPr lang="es-ES" dirty="0" smtClean="0">
                <a:solidFill>
                  <a:srgbClr val="FF0000"/>
                </a:solidFill>
              </a:rPr>
              <a:t>	MIXOTRÁFICAS</a:t>
            </a:r>
            <a:r>
              <a:rPr lang="es-ES" dirty="0" smtClean="0"/>
              <a:t>: A Partir del CO</a:t>
            </a:r>
            <a:r>
              <a:rPr lang="es-ES" sz="1400" dirty="0" smtClean="0"/>
              <a:t>2</a:t>
            </a:r>
            <a:r>
              <a:rPr lang="es-ES" dirty="0" smtClean="0"/>
              <a:t> y </a:t>
            </a:r>
            <a:r>
              <a:rPr lang="es-ES" dirty="0"/>
              <a:t>de los carbohidratos</a:t>
            </a:r>
            <a:r>
              <a:rPr lang="es-ES" dirty="0" smtClean="0"/>
              <a:t>. </a:t>
            </a:r>
          </a:p>
          <a:p>
            <a:endParaRPr lang="es-ES" dirty="0"/>
          </a:p>
          <a:p>
            <a:r>
              <a:rPr lang="es-ES" dirty="0" smtClean="0"/>
              <a:t>2.- </a:t>
            </a:r>
            <a:r>
              <a:rPr lang="es-ES" i="1" dirty="0">
                <a:solidFill>
                  <a:srgbClr val="FF3399"/>
                </a:solidFill>
              </a:rPr>
              <a:t>MODO  DE RESPIRAR</a:t>
            </a:r>
          </a:p>
          <a:p>
            <a:endParaRPr lang="es-ES" dirty="0"/>
          </a:p>
          <a:p>
            <a:r>
              <a:rPr lang="es-ES" dirty="0" smtClean="0"/>
              <a:t>	</a:t>
            </a:r>
            <a:r>
              <a:rPr lang="es-ES" dirty="0" smtClean="0">
                <a:solidFill>
                  <a:srgbClr val="FF0000"/>
                </a:solidFill>
              </a:rPr>
              <a:t>AERÓBICAS</a:t>
            </a:r>
            <a:r>
              <a:rPr lang="es-ES" dirty="0" smtClean="0"/>
              <a:t>: </a:t>
            </a:r>
            <a:r>
              <a:rPr lang="es-ES" dirty="0"/>
              <a:t>requieren de </a:t>
            </a:r>
            <a:r>
              <a:rPr lang="es-ES" dirty="0">
                <a:solidFill>
                  <a:srgbClr val="C00000"/>
                </a:solidFill>
              </a:rPr>
              <a:t>oxígeno</a:t>
            </a:r>
            <a:r>
              <a:rPr lang="es-ES" dirty="0"/>
              <a:t> para su respiración</a:t>
            </a:r>
          </a:p>
          <a:p>
            <a:endParaRPr lang="es-ES" dirty="0"/>
          </a:p>
          <a:p>
            <a:r>
              <a:rPr lang="es-ES" dirty="0" smtClean="0"/>
              <a:t>	</a:t>
            </a:r>
            <a:r>
              <a:rPr lang="es-ES" dirty="0" smtClean="0">
                <a:solidFill>
                  <a:srgbClr val="FF0000"/>
                </a:solidFill>
              </a:rPr>
              <a:t>ANAERÓBICAS:</a:t>
            </a:r>
            <a:r>
              <a:rPr lang="es-ES" dirty="0" smtClean="0"/>
              <a:t> </a:t>
            </a:r>
            <a:r>
              <a:rPr lang="es-ES" dirty="0"/>
              <a:t>se desarrollan en medios </a:t>
            </a:r>
            <a:r>
              <a:rPr lang="es-ES" dirty="0">
                <a:solidFill>
                  <a:srgbClr val="C00000"/>
                </a:solidFill>
              </a:rPr>
              <a:t>exentos de oxígeno</a:t>
            </a:r>
          </a:p>
          <a:p>
            <a:endParaRPr lang="es-ES" dirty="0"/>
          </a:p>
          <a:p>
            <a:r>
              <a:rPr lang="es-ES" dirty="0" smtClean="0"/>
              <a:t>	</a:t>
            </a:r>
            <a:r>
              <a:rPr lang="es-ES" dirty="0" smtClean="0">
                <a:solidFill>
                  <a:srgbClr val="FF0000"/>
                </a:solidFill>
              </a:rPr>
              <a:t>FACULTATIVAS</a:t>
            </a:r>
            <a:r>
              <a:rPr lang="es-ES" dirty="0" smtClean="0"/>
              <a:t>: </a:t>
            </a:r>
            <a:r>
              <a:rPr lang="es-ES" dirty="0"/>
              <a:t>tienen la habilidad de poder desarrollarse tanto en </a:t>
            </a:r>
            <a:r>
              <a:rPr lang="es-ES" dirty="0" smtClean="0"/>
              <a:t>			medios </a:t>
            </a:r>
            <a:r>
              <a:rPr lang="es-ES" dirty="0"/>
              <a:t>aeróbicos </a:t>
            </a:r>
            <a:r>
              <a:rPr lang="es-ES" dirty="0" smtClean="0"/>
              <a:t>como anaeróbicos</a:t>
            </a:r>
            <a:r>
              <a:rPr lang="es-ES" dirty="0"/>
              <a:t>.</a:t>
            </a:r>
          </a:p>
        </p:txBody>
      </p:sp>
      <p:sp>
        <p:nvSpPr>
          <p:cNvPr id="3" name="2 CuadroTexto"/>
          <p:cNvSpPr txBox="1"/>
          <p:nvPr/>
        </p:nvSpPr>
        <p:spPr>
          <a:xfrm>
            <a:off x="444734" y="317838"/>
            <a:ext cx="3764172" cy="461665"/>
          </a:xfrm>
          <a:prstGeom prst="rect">
            <a:avLst/>
          </a:prstGeom>
          <a:noFill/>
        </p:spPr>
        <p:txBody>
          <a:bodyPr wrap="none" rtlCol="0">
            <a:spAutoFit/>
          </a:bodyPr>
          <a:lstStyle/>
          <a:p>
            <a:r>
              <a:rPr lang="es-ES_tradnl" sz="2400" b="1" dirty="0" smtClean="0">
                <a:solidFill>
                  <a:srgbClr val="0070C0"/>
                </a:solidFill>
              </a:rPr>
              <a:t>LIXIVIACION BACTERIANA</a:t>
            </a:r>
            <a:endParaRPr lang="es-ES" sz="2400" b="1" dirty="0">
              <a:solidFill>
                <a:srgbClr val="0070C0"/>
              </a:solidFill>
            </a:endParaRPr>
          </a:p>
        </p:txBody>
      </p:sp>
      <p:sp>
        <p:nvSpPr>
          <p:cNvPr id="7" name="6 CuadroTexto"/>
          <p:cNvSpPr txBox="1"/>
          <p:nvPr/>
        </p:nvSpPr>
        <p:spPr>
          <a:xfrm>
            <a:off x="1357290" y="1928802"/>
            <a:ext cx="1728192" cy="369332"/>
          </a:xfrm>
          <a:prstGeom prst="rect">
            <a:avLst/>
          </a:prstGeom>
          <a:noFill/>
          <a:ln w="57150">
            <a:solidFill>
              <a:srgbClr val="333300"/>
            </a:solidFill>
          </a:ln>
        </p:spPr>
        <p:txBody>
          <a:bodyPr wrap="square" rtlCol="0">
            <a:spAutoFit/>
          </a:bodyPr>
          <a:lstStyle/>
          <a:p>
            <a:endParaRPr lang="es-ES" dirty="0"/>
          </a:p>
        </p:txBody>
      </p:sp>
      <p:sp>
        <p:nvSpPr>
          <p:cNvPr id="8" name="7 CuadroTexto"/>
          <p:cNvSpPr txBox="1"/>
          <p:nvPr/>
        </p:nvSpPr>
        <p:spPr>
          <a:xfrm>
            <a:off x="1214414" y="4929198"/>
            <a:ext cx="1728192" cy="369332"/>
          </a:xfrm>
          <a:prstGeom prst="rect">
            <a:avLst/>
          </a:prstGeom>
          <a:noFill/>
          <a:ln w="57150">
            <a:solidFill>
              <a:srgbClr val="333300"/>
            </a:solidFill>
          </a:ln>
        </p:spPr>
        <p:txBody>
          <a:bodyPr wrap="square" rtlCol="0">
            <a:spAutoFit/>
          </a:bodyPr>
          <a:lstStyle/>
          <a:p>
            <a:endParaRPr lang="es-ES" dirty="0"/>
          </a:p>
        </p:txBody>
      </p:sp>
      <p:sp>
        <p:nvSpPr>
          <p:cNvPr id="10" name="9 Marcador de pie de página"/>
          <p:cNvSpPr>
            <a:spLocks noGrp="1"/>
          </p:cNvSpPr>
          <p:nvPr>
            <p:ph type="ftr" sz="quarter" idx="11"/>
          </p:nvPr>
        </p:nvSpPr>
        <p:spPr>
          <a:xfrm>
            <a:off x="0" y="6357958"/>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41910953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4" y="0"/>
            <a:ext cx="6006086" cy="365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srcRect/>
          <a:stretch>
            <a:fillRect/>
          </a:stretch>
        </p:blipFill>
        <p:spPr bwMode="auto">
          <a:xfrm>
            <a:off x="214282" y="3786190"/>
            <a:ext cx="5143504" cy="2820088"/>
          </a:xfrm>
          <a:prstGeom prst="rect">
            <a:avLst/>
          </a:prstGeom>
          <a:noFill/>
          <a:ln w="9525">
            <a:noFill/>
            <a:miter lim="800000"/>
            <a:headEnd/>
            <a:tailEnd/>
          </a:ln>
          <a:effectLst/>
        </p:spPr>
      </p:pic>
      <p:cxnSp>
        <p:nvCxnSpPr>
          <p:cNvPr id="7" name="6 Conector recto"/>
          <p:cNvCxnSpPr/>
          <p:nvPr/>
        </p:nvCxnSpPr>
        <p:spPr>
          <a:xfrm>
            <a:off x="3214678" y="5500702"/>
            <a:ext cx="200026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3214678" y="5214950"/>
            <a:ext cx="2000264" cy="1588"/>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4"/>
          <a:srcRect/>
          <a:stretch>
            <a:fillRect/>
          </a:stretch>
        </p:blipFill>
        <p:spPr bwMode="auto">
          <a:xfrm>
            <a:off x="6113791" y="2428868"/>
            <a:ext cx="2887365" cy="2286001"/>
          </a:xfrm>
          <a:prstGeom prst="rect">
            <a:avLst/>
          </a:prstGeom>
          <a:noFill/>
          <a:ln w="9525">
            <a:noFill/>
            <a:miter lim="800000"/>
            <a:headEnd/>
            <a:tailEnd/>
          </a:ln>
          <a:effectLst/>
        </p:spPr>
      </p:pic>
      <p:pic>
        <p:nvPicPr>
          <p:cNvPr id="12291" name="Picture 3"/>
          <p:cNvPicPr>
            <a:picLocks noChangeAspect="1" noChangeArrowheads="1"/>
          </p:cNvPicPr>
          <p:nvPr/>
        </p:nvPicPr>
        <p:blipFill>
          <a:blip r:embed="rId5"/>
          <a:srcRect/>
          <a:stretch>
            <a:fillRect/>
          </a:stretch>
        </p:blipFill>
        <p:spPr bwMode="auto">
          <a:xfrm>
            <a:off x="6143636" y="0"/>
            <a:ext cx="2870978" cy="2414609"/>
          </a:xfrm>
          <a:prstGeom prst="rect">
            <a:avLst/>
          </a:prstGeom>
          <a:noFill/>
          <a:ln w="9525">
            <a:noFill/>
            <a:miter lim="800000"/>
            <a:headEnd/>
            <a:tailEnd/>
          </a:ln>
          <a:effectLst/>
        </p:spPr>
      </p:pic>
      <p:pic>
        <p:nvPicPr>
          <p:cNvPr id="12292" name="Picture 4"/>
          <p:cNvPicPr>
            <a:picLocks noChangeAspect="1" noChangeArrowheads="1"/>
          </p:cNvPicPr>
          <p:nvPr/>
        </p:nvPicPr>
        <p:blipFill>
          <a:blip r:embed="rId6"/>
          <a:srcRect/>
          <a:stretch>
            <a:fillRect/>
          </a:stretch>
        </p:blipFill>
        <p:spPr bwMode="auto">
          <a:xfrm>
            <a:off x="5500694" y="5000636"/>
            <a:ext cx="3428992" cy="1143008"/>
          </a:xfrm>
          <a:prstGeom prst="rect">
            <a:avLst/>
          </a:prstGeom>
          <a:noFill/>
          <a:ln w="9525">
            <a:noFill/>
            <a:miter lim="800000"/>
            <a:headEnd/>
            <a:tailEnd/>
          </a:ln>
          <a:effectLst/>
        </p:spPr>
      </p:pic>
      <p:cxnSp>
        <p:nvCxnSpPr>
          <p:cNvPr id="10" name="9 Conector recto"/>
          <p:cNvCxnSpPr/>
          <p:nvPr/>
        </p:nvCxnSpPr>
        <p:spPr>
          <a:xfrm>
            <a:off x="6143636" y="3071810"/>
            <a:ext cx="1071570" cy="1588"/>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26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4" name="3 Rectángulo"/>
          <p:cNvSpPr/>
          <p:nvPr/>
        </p:nvSpPr>
        <p:spPr>
          <a:xfrm>
            <a:off x="357158" y="214290"/>
            <a:ext cx="8352928" cy="1785104"/>
          </a:xfrm>
          <a:prstGeom prst="rect">
            <a:avLst/>
          </a:prstGeom>
        </p:spPr>
        <p:txBody>
          <a:bodyPr wrap="square">
            <a:spAutoFit/>
          </a:bodyPr>
          <a:lstStyle/>
          <a:p>
            <a:r>
              <a:rPr lang="es-ES" sz="3200" b="1" dirty="0" err="1">
                <a:solidFill>
                  <a:srgbClr val="0070C0"/>
                </a:solidFill>
              </a:rPr>
              <a:t>Biolixiviación</a:t>
            </a:r>
            <a:r>
              <a:rPr lang="es-ES" sz="3200" b="1" dirty="0">
                <a:solidFill>
                  <a:srgbClr val="0070C0"/>
                </a:solidFill>
              </a:rPr>
              <a:t> en pilas </a:t>
            </a:r>
            <a:endParaRPr lang="es-ES" sz="3200" b="1" dirty="0" smtClean="0">
              <a:solidFill>
                <a:srgbClr val="0070C0"/>
              </a:solidFill>
            </a:endParaRPr>
          </a:p>
          <a:p>
            <a:endParaRPr lang="es-ES" sz="2400" b="1" dirty="0">
              <a:solidFill>
                <a:srgbClr val="0070C0"/>
              </a:solidFill>
            </a:endParaRPr>
          </a:p>
          <a:p>
            <a:pPr algn="just"/>
            <a:r>
              <a:rPr lang="es-ES" dirty="0"/>
              <a:t>Esta tecnología se puede procesar material recién extraído de la mina y mineral m</a:t>
            </a:r>
            <a:r>
              <a:rPr lang="es-ES" dirty="0" smtClean="0"/>
              <a:t>olido , </a:t>
            </a:r>
            <a:r>
              <a:rPr lang="es-ES" dirty="0"/>
              <a:t>minerales de ley intermedia, sulfuros secundarios y </a:t>
            </a:r>
            <a:r>
              <a:rPr lang="es-ES" dirty="0" smtClean="0"/>
              <a:t>primarios: </a:t>
            </a:r>
            <a:r>
              <a:rPr lang="es-ES" dirty="0" err="1" smtClean="0"/>
              <a:t>calcocita</a:t>
            </a:r>
            <a:r>
              <a:rPr lang="es-ES" dirty="0" smtClean="0"/>
              <a:t> </a:t>
            </a:r>
            <a:r>
              <a:rPr lang="es-ES" dirty="0"/>
              <a:t>(Cu2S) y la </a:t>
            </a:r>
            <a:r>
              <a:rPr lang="es-ES" dirty="0" err="1"/>
              <a:t>covelina</a:t>
            </a:r>
            <a:r>
              <a:rPr lang="es-ES" dirty="0"/>
              <a:t> </a:t>
            </a:r>
            <a:r>
              <a:rPr lang="es-ES" dirty="0" smtClean="0"/>
              <a:t>(</a:t>
            </a:r>
            <a:r>
              <a:rPr lang="es-ES" dirty="0" err="1" smtClean="0"/>
              <a:t>CuS</a:t>
            </a:r>
            <a:r>
              <a:rPr lang="es-ES" dirty="0" smtClean="0"/>
              <a:t>)</a:t>
            </a:r>
            <a:endParaRPr lang="es-ES" dirty="0"/>
          </a:p>
        </p:txBody>
      </p:sp>
      <p:sp>
        <p:nvSpPr>
          <p:cNvPr id="5" name="4 Rectángulo"/>
          <p:cNvSpPr/>
          <p:nvPr/>
        </p:nvSpPr>
        <p:spPr>
          <a:xfrm>
            <a:off x="428596" y="2071678"/>
            <a:ext cx="4572032" cy="3139321"/>
          </a:xfrm>
          <a:prstGeom prst="rect">
            <a:avLst/>
          </a:prstGeom>
        </p:spPr>
        <p:txBody>
          <a:bodyPr wrap="square">
            <a:spAutoFit/>
          </a:bodyPr>
          <a:lstStyle/>
          <a:p>
            <a:pPr algn="just"/>
            <a:r>
              <a:rPr lang="es-ES" dirty="0"/>
              <a:t>Sobre la pila se instala un sistema de riego por goteo o aspersores los que riegan la pila </a:t>
            </a:r>
            <a:r>
              <a:rPr lang="es-ES" dirty="0" smtClean="0"/>
              <a:t>con </a:t>
            </a:r>
            <a:r>
              <a:rPr lang="es-ES" dirty="0"/>
              <a:t>una solución de acido sulfúrico, agua </a:t>
            </a:r>
            <a:r>
              <a:rPr lang="es-ES" dirty="0" smtClean="0"/>
              <a:t>y microorganismos</a:t>
            </a:r>
            <a:r>
              <a:rPr lang="es-ES" dirty="0"/>
              <a:t>. </a:t>
            </a:r>
            <a:endParaRPr lang="es-ES" dirty="0" smtClean="0"/>
          </a:p>
          <a:p>
            <a:pPr algn="just"/>
            <a:endParaRPr lang="es-ES" dirty="0" smtClean="0"/>
          </a:p>
          <a:p>
            <a:pPr algn="just"/>
            <a:r>
              <a:rPr lang="es-ES" dirty="0" smtClean="0"/>
              <a:t>En </a:t>
            </a:r>
            <a:r>
              <a:rPr lang="es-ES" dirty="0"/>
              <a:t>una etapa previa de laboratorio se aíslan los microorganismos más adecuados a las </a:t>
            </a:r>
            <a:r>
              <a:rPr lang="es-ES" dirty="0" smtClean="0"/>
              <a:t>condiciones </a:t>
            </a:r>
            <a:r>
              <a:rPr lang="es-ES" dirty="0"/>
              <a:t>existentes en la pila y se hacen crecer para luego introducirlos en el </a:t>
            </a:r>
            <a:r>
              <a:rPr lang="es-ES" dirty="0" smtClean="0"/>
              <a:t>mineral, </a:t>
            </a:r>
            <a:r>
              <a:rPr lang="es-ES" dirty="0"/>
              <a:t>sembrándolos mediante aspersores</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0" y="2143116"/>
            <a:ext cx="3552863" cy="385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862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785786" y="6492875"/>
            <a:ext cx="3352801" cy="365125"/>
          </a:xfrm>
        </p:spPr>
        <p:txBody>
          <a:bodyPr/>
          <a:lstStyle/>
          <a:p>
            <a:r>
              <a:rPr lang="es-ES" sz="1600" dirty="0" smtClean="0"/>
              <a:t>Máster de Materiales 2013</a:t>
            </a:r>
            <a:endParaRPr lang="es-ES" sz="1600" dirty="0"/>
          </a:p>
        </p:txBody>
      </p:sp>
      <p:sp>
        <p:nvSpPr>
          <p:cNvPr id="4" name="3 Rectángulo"/>
          <p:cNvSpPr/>
          <p:nvPr/>
        </p:nvSpPr>
        <p:spPr>
          <a:xfrm>
            <a:off x="428596" y="1714488"/>
            <a:ext cx="7974482" cy="2585323"/>
          </a:xfrm>
          <a:prstGeom prst="rect">
            <a:avLst/>
          </a:prstGeom>
        </p:spPr>
        <p:txBody>
          <a:bodyPr wrap="square">
            <a:spAutoFit/>
          </a:bodyPr>
          <a:lstStyle/>
          <a:p>
            <a:pPr>
              <a:buFont typeface="Arial" pitchFamily="34" charset="0"/>
              <a:buChar char="•"/>
            </a:pPr>
            <a:r>
              <a:rPr lang="es-ES" dirty="0" smtClean="0"/>
              <a:t>Gran </a:t>
            </a:r>
            <a:r>
              <a:rPr lang="es-ES" dirty="0"/>
              <a:t>tamaño de las partículas de </a:t>
            </a:r>
            <a:r>
              <a:rPr lang="es-ES" dirty="0" smtClean="0"/>
              <a:t>mineral</a:t>
            </a:r>
          </a:p>
          <a:p>
            <a:pPr>
              <a:buFont typeface="Arial" pitchFamily="34" charset="0"/>
              <a:buChar char="•"/>
            </a:pPr>
            <a:endParaRPr lang="es-ES" dirty="0" smtClean="0"/>
          </a:p>
          <a:p>
            <a:pPr>
              <a:buFont typeface="Arial" pitchFamily="34" charset="0"/>
              <a:buChar char="•"/>
            </a:pPr>
            <a:r>
              <a:rPr lang="es-ES" dirty="0" smtClean="0"/>
              <a:t>Baja </a:t>
            </a:r>
            <a:r>
              <a:rPr lang="es-ES" dirty="0"/>
              <a:t>aireación, pues no se instalan </a:t>
            </a:r>
            <a:r>
              <a:rPr lang="es-ES" dirty="0" smtClean="0"/>
              <a:t> líneas </a:t>
            </a:r>
            <a:r>
              <a:rPr lang="es-ES" dirty="0"/>
              <a:t>de </a:t>
            </a:r>
            <a:r>
              <a:rPr lang="es-ES" dirty="0" smtClean="0"/>
              <a:t>aire</a:t>
            </a:r>
          </a:p>
          <a:p>
            <a:endParaRPr lang="es-ES" dirty="0" smtClean="0"/>
          </a:p>
          <a:p>
            <a:endParaRPr lang="es-ES" dirty="0" smtClean="0"/>
          </a:p>
          <a:p>
            <a:endParaRPr lang="es-ES" dirty="0" smtClean="0"/>
          </a:p>
          <a:p>
            <a:endParaRPr lang="es-ES" dirty="0" smtClean="0"/>
          </a:p>
          <a:p>
            <a:r>
              <a:rPr lang="es-ES" dirty="0" smtClean="0"/>
              <a:t>		</a:t>
            </a:r>
            <a:r>
              <a:rPr lang="es-ES" dirty="0" smtClean="0">
                <a:solidFill>
                  <a:srgbClr val="FF0000"/>
                </a:solidFill>
              </a:rPr>
              <a:t>Desciende </a:t>
            </a:r>
            <a:r>
              <a:rPr lang="es-ES" dirty="0">
                <a:solidFill>
                  <a:srgbClr val="FF0000"/>
                </a:solidFill>
              </a:rPr>
              <a:t>eficiencia del proceso. </a:t>
            </a:r>
            <a:endParaRPr lang="es-ES" dirty="0" smtClean="0">
              <a:solidFill>
                <a:srgbClr val="FF0000"/>
              </a:solidFill>
            </a:endParaRPr>
          </a:p>
          <a:p>
            <a:endParaRPr lang="es-ES" dirty="0" smtClean="0"/>
          </a:p>
        </p:txBody>
      </p:sp>
      <p:sp>
        <p:nvSpPr>
          <p:cNvPr id="5" name="4 Rectángulo"/>
          <p:cNvSpPr/>
          <p:nvPr/>
        </p:nvSpPr>
        <p:spPr>
          <a:xfrm>
            <a:off x="428596" y="428604"/>
            <a:ext cx="5735866" cy="1200329"/>
          </a:xfrm>
          <a:prstGeom prst="rect">
            <a:avLst/>
          </a:prstGeom>
        </p:spPr>
        <p:txBody>
          <a:bodyPr wrap="none">
            <a:spAutoFit/>
          </a:bodyPr>
          <a:lstStyle/>
          <a:p>
            <a:r>
              <a:rPr lang="es-ES" sz="3600" b="1" dirty="0" err="1">
                <a:solidFill>
                  <a:srgbClr val="0070C0"/>
                </a:solidFill>
              </a:rPr>
              <a:t>Biolixiviación</a:t>
            </a:r>
            <a:r>
              <a:rPr lang="es-ES" sz="3600" b="1" dirty="0">
                <a:solidFill>
                  <a:srgbClr val="0070C0"/>
                </a:solidFill>
              </a:rPr>
              <a:t> de </a:t>
            </a:r>
            <a:r>
              <a:rPr lang="es-ES" sz="3600" b="1" dirty="0" smtClean="0">
                <a:solidFill>
                  <a:srgbClr val="0070C0"/>
                </a:solidFill>
              </a:rPr>
              <a:t>estériles</a:t>
            </a:r>
          </a:p>
          <a:p>
            <a:endParaRPr lang="es-ES" dirty="0"/>
          </a:p>
          <a:p>
            <a:r>
              <a:rPr lang="es-ES" dirty="0" smtClean="0"/>
              <a:t>Minerales </a:t>
            </a:r>
            <a:r>
              <a:rPr lang="es-ES" dirty="0"/>
              <a:t>de baja ley de</a:t>
            </a:r>
          </a:p>
        </p:txBody>
      </p:sp>
      <p:sp>
        <p:nvSpPr>
          <p:cNvPr id="6" name="5 Flecha derecha"/>
          <p:cNvSpPr/>
          <p:nvPr/>
        </p:nvSpPr>
        <p:spPr>
          <a:xfrm>
            <a:off x="4857752" y="1785926"/>
            <a:ext cx="785818"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5715008" y="1500174"/>
            <a:ext cx="3000396" cy="923330"/>
          </a:xfrm>
          <a:prstGeom prst="rect">
            <a:avLst/>
          </a:prstGeom>
        </p:spPr>
        <p:txBody>
          <a:bodyPr wrap="square">
            <a:spAutoFit/>
          </a:bodyPr>
          <a:lstStyle/>
          <a:p>
            <a:r>
              <a:rPr lang="es-ES" dirty="0" smtClean="0"/>
              <a:t>área de contacto entre  microorganismo-mineral disminuye</a:t>
            </a:r>
            <a:endParaRPr lang="es-ES" dirty="0"/>
          </a:p>
        </p:txBody>
      </p:sp>
      <p:sp>
        <p:nvSpPr>
          <p:cNvPr id="8" name="7 Flecha derecha"/>
          <p:cNvSpPr/>
          <p:nvPr/>
        </p:nvSpPr>
        <p:spPr>
          <a:xfrm rot="5400000">
            <a:off x="3214678" y="2928934"/>
            <a:ext cx="78581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74" y="3357562"/>
            <a:ext cx="24003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olonia Thiobacillus ferrooxidans"/>
          <p:cNvPicPr>
            <a:picLocks noChangeAspect="1" noChangeArrowheads="1"/>
          </p:cNvPicPr>
          <p:nvPr/>
        </p:nvPicPr>
        <p:blipFill>
          <a:blip r:embed="rId3"/>
          <a:srcRect/>
          <a:stretch>
            <a:fillRect/>
          </a:stretch>
        </p:blipFill>
        <p:spPr bwMode="auto">
          <a:xfrm>
            <a:off x="642910" y="4143380"/>
            <a:ext cx="2233608" cy="219662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4" name="3 Rectángulo"/>
          <p:cNvSpPr/>
          <p:nvPr/>
        </p:nvSpPr>
        <p:spPr>
          <a:xfrm>
            <a:off x="357158" y="1142984"/>
            <a:ext cx="8208912" cy="2862322"/>
          </a:xfrm>
          <a:prstGeom prst="rect">
            <a:avLst/>
          </a:prstGeom>
          <a:ln>
            <a:noFill/>
          </a:ln>
        </p:spPr>
        <p:txBody>
          <a:bodyPr wrap="square">
            <a:spAutoFit/>
          </a:bodyPr>
          <a:lstStyle/>
          <a:p>
            <a:pPr algn="just"/>
            <a:r>
              <a:rPr lang="es-ES" sz="3600" b="1" dirty="0" err="1" smtClean="0">
                <a:solidFill>
                  <a:srgbClr val="0070C0"/>
                </a:solidFill>
              </a:rPr>
              <a:t>Biolixiviación</a:t>
            </a:r>
            <a:r>
              <a:rPr lang="es-ES" sz="3600" b="1" dirty="0" smtClean="0">
                <a:solidFill>
                  <a:srgbClr val="0070C0"/>
                </a:solidFill>
              </a:rPr>
              <a:t> </a:t>
            </a:r>
            <a:r>
              <a:rPr lang="es-ES" sz="3600" b="1" dirty="0">
                <a:solidFill>
                  <a:srgbClr val="0070C0"/>
                </a:solidFill>
              </a:rPr>
              <a:t>en tanques agitados </a:t>
            </a:r>
          </a:p>
          <a:p>
            <a:pPr algn="just"/>
            <a:r>
              <a:rPr lang="es-ES" dirty="0" smtClean="0"/>
              <a:t> </a:t>
            </a:r>
            <a:endParaRPr lang="es-ES" dirty="0"/>
          </a:p>
          <a:p>
            <a:pPr algn="just"/>
            <a:r>
              <a:rPr lang="es-ES" dirty="0"/>
              <a:t>Los minerales son depositados en un tanque de acero inoxidable de gran tamaño, </a:t>
            </a:r>
            <a:r>
              <a:rPr lang="es-ES" dirty="0" smtClean="0"/>
              <a:t>equipado </a:t>
            </a:r>
            <a:r>
              <a:rPr lang="es-ES" dirty="0"/>
              <a:t>con agitadores mecanizados y con la introducción de aire por ventiladores, lo </a:t>
            </a:r>
            <a:r>
              <a:rPr lang="es-ES" dirty="0" smtClean="0"/>
              <a:t>que </a:t>
            </a:r>
            <a:r>
              <a:rPr lang="es-ES" dirty="0"/>
              <a:t>asegura la disponibilidad de oxigeno y dióxido de carbono para los microorganismos. </a:t>
            </a:r>
            <a:endParaRPr lang="es-ES" dirty="0" smtClean="0"/>
          </a:p>
          <a:p>
            <a:pPr algn="just"/>
            <a:endParaRPr lang="es-ES" dirty="0"/>
          </a:p>
          <a:p>
            <a:pPr algn="just"/>
            <a:r>
              <a:rPr lang="es-ES" dirty="0"/>
              <a:t>Es necesario inocular estos reactores con los microorganismos, para lograr la </a:t>
            </a:r>
            <a:r>
              <a:rPr lang="es-ES" dirty="0" err="1"/>
              <a:t>biolixiviación</a:t>
            </a:r>
            <a:r>
              <a:rPr lang="es-ES" dirty="0"/>
              <a:t> </a:t>
            </a:r>
            <a:r>
              <a:rPr lang="es-ES" dirty="0" smtClean="0"/>
              <a:t>que </a:t>
            </a:r>
            <a:r>
              <a:rPr lang="es-ES" dirty="0"/>
              <a:t>opera en un proceso continuo. </a:t>
            </a:r>
          </a:p>
        </p:txBody>
      </p:sp>
    </p:spTree>
    <p:extLst>
      <p:ext uri="{BB962C8B-B14F-4D97-AF65-F5344CB8AC3E}">
        <p14:creationId xmlns:p14="http://schemas.microsoft.com/office/powerpoint/2010/main" val="3426391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a:xfrm>
            <a:off x="357158" y="6492875"/>
            <a:ext cx="3352801" cy="365125"/>
          </a:xfrm>
        </p:spPr>
        <p:txBody>
          <a:bodyPr/>
          <a:lstStyle/>
          <a:p>
            <a:r>
              <a:rPr lang="es-ES" sz="1600" dirty="0" smtClean="0"/>
              <a:t>Máster de Materiales 2013</a:t>
            </a:r>
            <a:endParaRPr lang="es-ES" sz="1600" dirty="0"/>
          </a:p>
        </p:txBody>
      </p:sp>
      <p:sp>
        <p:nvSpPr>
          <p:cNvPr id="4" name="3 Rectángulo"/>
          <p:cNvSpPr/>
          <p:nvPr/>
        </p:nvSpPr>
        <p:spPr>
          <a:xfrm>
            <a:off x="142844" y="142852"/>
            <a:ext cx="8822214" cy="3262432"/>
          </a:xfrm>
          <a:prstGeom prst="rect">
            <a:avLst/>
          </a:prstGeom>
        </p:spPr>
        <p:txBody>
          <a:bodyPr wrap="square">
            <a:spAutoFit/>
          </a:bodyPr>
          <a:lstStyle/>
          <a:p>
            <a:r>
              <a:rPr lang="es-ES" sz="2800" b="1" dirty="0" smtClean="0">
                <a:solidFill>
                  <a:schemeClr val="accent1"/>
                </a:solidFill>
              </a:rPr>
              <a:t>Ventajas</a:t>
            </a:r>
            <a:endParaRPr lang="es-ES" sz="2800" b="1" dirty="0">
              <a:solidFill>
                <a:schemeClr val="accent1"/>
              </a:solidFill>
            </a:endParaRPr>
          </a:p>
          <a:p>
            <a:r>
              <a:rPr lang="es-ES" dirty="0"/>
              <a:t> </a:t>
            </a:r>
          </a:p>
          <a:p>
            <a:pPr>
              <a:buFont typeface="Wingdings" pitchFamily="2" charset="2"/>
              <a:buChar char="Ø"/>
            </a:pPr>
            <a:r>
              <a:rPr lang="es-ES" sz="1600" dirty="0" smtClean="0"/>
              <a:t>Capacidad </a:t>
            </a:r>
            <a:r>
              <a:rPr lang="es-ES" sz="1600" dirty="0"/>
              <a:t>de crecimiento en </a:t>
            </a:r>
            <a:r>
              <a:rPr lang="es-ES" sz="1600" dirty="0">
                <a:solidFill>
                  <a:srgbClr val="FF0000"/>
                </a:solidFill>
              </a:rPr>
              <a:t>medio ácido </a:t>
            </a:r>
            <a:r>
              <a:rPr lang="es-ES" sz="1600" dirty="0"/>
              <a:t>(carácter </a:t>
            </a:r>
            <a:r>
              <a:rPr lang="es-ES" sz="1600" dirty="0" err="1" smtClean="0"/>
              <a:t>acidófilo</a:t>
            </a:r>
            <a:r>
              <a:rPr lang="es-ES" sz="1600" dirty="0" smtClean="0"/>
              <a:t>)</a:t>
            </a:r>
          </a:p>
          <a:p>
            <a:endParaRPr lang="es-ES" sz="1600" dirty="0" smtClean="0"/>
          </a:p>
          <a:p>
            <a:pPr lvl="4">
              <a:buFont typeface="Wingdings" pitchFamily="2" charset="2"/>
              <a:buChar char="Ø"/>
            </a:pPr>
            <a:r>
              <a:rPr lang="es-ES" sz="1600" dirty="0" smtClean="0">
                <a:solidFill>
                  <a:srgbClr val="FF0000"/>
                </a:solidFill>
              </a:rPr>
              <a:t>Escasos requerimientos </a:t>
            </a:r>
            <a:r>
              <a:rPr lang="es-ES" sz="1600" dirty="0"/>
              <a:t>de nutrientes e infraestructura </a:t>
            </a:r>
            <a:r>
              <a:rPr lang="es-ES" sz="1600" dirty="0" smtClean="0"/>
              <a:t>necesarios</a:t>
            </a:r>
          </a:p>
          <a:p>
            <a:endParaRPr lang="es-ES" sz="1600" dirty="0"/>
          </a:p>
          <a:p>
            <a:pPr>
              <a:buFont typeface="Wingdings" pitchFamily="2" charset="2"/>
              <a:buChar char="Ø"/>
            </a:pPr>
            <a:r>
              <a:rPr lang="es-ES" sz="1600" dirty="0" smtClean="0">
                <a:solidFill>
                  <a:srgbClr val="FF0000"/>
                </a:solidFill>
              </a:rPr>
              <a:t>Poca </a:t>
            </a:r>
            <a:r>
              <a:rPr lang="es-ES" sz="1600" dirty="0">
                <a:solidFill>
                  <a:srgbClr val="FF0000"/>
                </a:solidFill>
              </a:rPr>
              <a:t>inversión de capital</a:t>
            </a:r>
            <a:r>
              <a:rPr lang="es-ES" sz="1600" dirty="0"/>
              <a:t>, ya que las bacterias pueden ser aisladas a </a:t>
            </a:r>
            <a:r>
              <a:rPr lang="es-ES" sz="1600" dirty="0" smtClean="0"/>
              <a:t> partir de aguas </a:t>
            </a:r>
            <a:r>
              <a:rPr lang="es-ES" sz="1600" dirty="0"/>
              <a:t>ácidas </a:t>
            </a:r>
            <a:r>
              <a:rPr lang="es-ES" sz="1600" dirty="0" smtClean="0"/>
              <a:t>	de </a:t>
            </a:r>
            <a:r>
              <a:rPr lang="es-ES" sz="1600" dirty="0"/>
              <a:t>minas. </a:t>
            </a:r>
            <a:endParaRPr lang="es-ES" sz="1600" dirty="0" smtClean="0"/>
          </a:p>
          <a:p>
            <a:endParaRPr lang="es-ES" sz="1600" dirty="0"/>
          </a:p>
          <a:p>
            <a:pPr>
              <a:buFont typeface="Wingdings" pitchFamily="2" charset="2"/>
              <a:buChar char="Ø"/>
            </a:pPr>
            <a:r>
              <a:rPr lang="es-ES" sz="1600" dirty="0" smtClean="0">
                <a:solidFill>
                  <a:srgbClr val="FF0000"/>
                </a:solidFill>
              </a:rPr>
              <a:t>Bajos </a:t>
            </a:r>
            <a:r>
              <a:rPr lang="es-ES" sz="1600" dirty="0">
                <a:solidFill>
                  <a:srgbClr val="FF0000"/>
                </a:solidFill>
              </a:rPr>
              <a:t>costos en las operaciones </a:t>
            </a:r>
            <a:r>
              <a:rPr lang="es-ES" sz="1600" dirty="0" err="1" smtClean="0"/>
              <a:t>bio-hidrometalúrgicas</a:t>
            </a:r>
            <a:endParaRPr lang="es-ES" sz="1600" dirty="0" smtClean="0"/>
          </a:p>
          <a:p>
            <a:endParaRPr lang="es-ES" sz="1600" dirty="0" smtClean="0"/>
          </a:p>
          <a:p>
            <a:pPr>
              <a:buFont typeface="Wingdings" pitchFamily="2" charset="2"/>
              <a:buChar char="Ø"/>
            </a:pPr>
            <a:r>
              <a:rPr lang="es-ES" sz="1600" dirty="0" smtClean="0">
                <a:solidFill>
                  <a:srgbClr val="FF0000"/>
                </a:solidFill>
              </a:rPr>
              <a:t>No </a:t>
            </a:r>
            <a:r>
              <a:rPr lang="es-ES" sz="1600" dirty="0">
                <a:solidFill>
                  <a:srgbClr val="FF0000"/>
                </a:solidFill>
              </a:rPr>
              <a:t>se emiten gases ni </a:t>
            </a:r>
            <a:r>
              <a:rPr lang="es-ES" sz="1600" dirty="0" smtClean="0">
                <a:solidFill>
                  <a:srgbClr val="FF0000"/>
                </a:solidFill>
              </a:rPr>
              <a:t>polvo</a:t>
            </a:r>
          </a:p>
        </p:txBody>
      </p:sp>
      <p:sp>
        <p:nvSpPr>
          <p:cNvPr id="5" name="4 Rectángulo"/>
          <p:cNvSpPr/>
          <p:nvPr/>
        </p:nvSpPr>
        <p:spPr>
          <a:xfrm>
            <a:off x="142844" y="3357562"/>
            <a:ext cx="8786874" cy="3046988"/>
          </a:xfrm>
          <a:prstGeom prst="rect">
            <a:avLst/>
          </a:prstGeom>
        </p:spPr>
        <p:txBody>
          <a:bodyPr wrap="square">
            <a:spAutoFit/>
          </a:bodyPr>
          <a:lstStyle/>
          <a:p>
            <a:pPr algn="just">
              <a:buFont typeface="Wingdings" pitchFamily="2" charset="2"/>
              <a:buChar char="Ø"/>
            </a:pPr>
            <a:r>
              <a:rPr lang="es-ES" sz="1600" dirty="0" smtClean="0"/>
              <a:t>Tratamiento </a:t>
            </a:r>
            <a:r>
              <a:rPr lang="es-ES" sz="1600" dirty="0"/>
              <a:t>de los recursos </a:t>
            </a:r>
            <a:r>
              <a:rPr lang="es-ES" sz="1600" dirty="0" smtClean="0"/>
              <a:t>de </a:t>
            </a:r>
            <a:r>
              <a:rPr lang="es-ES" sz="1600" dirty="0">
                <a:solidFill>
                  <a:srgbClr val="FF0000"/>
                </a:solidFill>
              </a:rPr>
              <a:t>minerales con </a:t>
            </a:r>
            <a:r>
              <a:rPr lang="es-ES" sz="1600" dirty="0" smtClean="0">
                <a:solidFill>
                  <a:srgbClr val="FF0000"/>
                </a:solidFill>
              </a:rPr>
              <a:t>baja ley o concentrados que contengan 	altos </a:t>
            </a:r>
            <a:r>
              <a:rPr lang="es-ES" sz="1600" dirty="0">
                <a:solidFill>
                  <a:srgbClr val="FF0000"/>
                </a:solidFill>
              </a:rPr>
              <a:t>niveles de metales con </a:t>
            </a:r>
            <a:r>
              <a:rPr lang="es-ES" sz="1600" dirty="0" smtClean="0">
                <a:solidFill>
                  <a:srgbClr val="FF0000"/>
                </a:solidFill>
              </a:rPr>
              <a:t>efectos </a:t>
            </a:r>
            <a:r>
              <a:rPr lang="es-ES" sz="1600" dirty="0">
                <a:solidFill>
                  <a:srgbClr val="FF0000"/>
                </a:solidFill>
              </a:rPr>
              <a:t>negativos </a:t>
            </a:r>
            <a:r>
              <a:rPr lang="es-ES" sz="1600" dirty="0"/>
              <a:t>para la </a:t>
            </a:r>
            <a:r>
              <a:rPr lang="es-ES" sz="1600" dirty="0" smtClean="0"/>
              <a:t>fundición </a:t>
            </a:r>
            <a:r>
              <a:rPr lang="es-ES" sz="1600" dirty="0"/>
              <a:t>de cobre como de </a:t>
            </a:r>
            <a:r>
              <a:rPr lang="es-ES" sz="1600" dirty="0" smtClean="0"/>
              <a:t>	zinc</a:t>
            </a:r>
            <a:r>
              <a:rPr lang="es-ES" sz="1600" dirty="0"/>
              <a:t>. </a:t>
            </a:r>
            <a:endParaRPr lang="es-ES" sz="1600" dirty="0" smtClean="0"/>
          </a:p>
          <a:p>
            <a:pPr algn="just"/>
            <a:endParaRPr lang="es-ES" sz="1600" dirty="0"/>
          </a:p>
          <a:p>
            <a:pPr algn="just">
              <a:buFont typeface="Wingdings" pitchFamily="2" charset="2"/>
              <a:buChar char="Ø"/>
            </a:pPr>
            <a:r>
              <a:rPr lang="es-ES" sz="1600" dirty="0" smtClean="0"/>
              <a:t>La </a:t>
            </a:r>
            <a:r>
              <a:rPr lang="es-ES" sz="1600" dirty="0"/>
              <a:t>acción de las bacterias permite lixiviar los minerales sulfurados a </a:t>
            </a:r>
            <a:r>
              <a:rPr lang="es-ES" sz="1600" dirty="0">
                <a:solidFill>
                  <a:srgbClr val="FF0000"/>
                </a:solidFill>
              </a:rPr>
              <a:t>temperatura </a:t>
            </a:r>
            <a:r>
              <a:rPr lang="es-ES" sz="1600" dirty="0" smtClean="0">
                <a:solidFill>
                  <a:srgbClr val="FF0000"/>
                </a:solidFill>
              </a:rPr>
              <a:t>y presión 	ambiente </a:t>
            </a:r>
            <a:r>
              <a:rPr lang="es-ES" sz="1600" dirty="0">
                <a:solidFill>
                  <a:srgbClr val="FF0000"/>
                </a:solidFill>
              </a:rPr>
              <a:t>en la presencia de oxigeno, obtenido del aire. </a:t>
            </a:r>
            <a:endParaRPr lang="es-ES" sz="1600" dirty="0" smtClean="0">
              <a:solidFill>
                <a:srgbClr val="FF0000"/>
              </a:solidFill>
            </a:endParaRPr>
          </a:p>
          <a:p>
            <a:pPr algn="just"/>
            <a:endParaRPr lang="es-ES" sz="1600" dirty="0"/>
          </a:p>
          <a:p>
            <a:pPr algn="just">
              <a:buFont typeface="Wingdings" pitchFamily="2" charset="2"/>
              <a:buChar char="Ø"/>
            </a:pPr>
            <a:r>
              <a:rPr lang="es-ES" sz="1600" dirty="0" smtClean="0"/>
              <a:t>Durante </a:t>
            </a:r>
            <a:r>
              <a:rPr lang="es-ES" sz="1600" dirty="0"/>
              <a:t>el </a:t>
            </a:r>
            <a:r>
              <a:rPr lang="es-ES" sz="1600" dirty="0">
                <a:solidFill>
                  <a:srgbClr val="FF0000"/>
                </a:solidFill>
              </a:rPr>
              <a:t>proceso se genera parte del acido y el calor requeridos en la </a:t>
            </a:r>
            <a:r>
              <a:rPr lang="es-ES" sz="1600" dirty="0" smtClean="0">
                <a:solidFill>
                  <a:srgbClr val="FF0000"/>
                </a:solidFill>
              </a:rPr>
              <a:t>lixiviación</a:t>
            </a:r>
            <a:r>
              <a:rPr lang="es-ES" sz="1600" dirty="0"/>
              <a:t>. </a:t>
            </a:r>
            <a:endParaRPr lang="es-ES" sz="1600" dirty="0" smtClean="0"/>
          </a:p>
          <a:p>
            <a:pPr algn="just">
              <a:buFont typeface="Wingdings" pitchFamily="2" charset="2"/>
              <a:buChar char="Ø"/>
            </a:pPr>
            <a:endParaRPr lang="es-ES" sz="1600" dirty="0"/>
          </a:p>
          <a:p>
            <a:pPr algn="just">
              <a:buFont typeface="Wingdings" pitchFamily="2" charset="2"/>
              <a:buChar char="Ø"/>
            </a:pPr>
            <a:r>
              <a:rPr lang="es-ES" sz="1600" dirty="0" smtClean="0"/>
              <a:t>El </a:t>
            </a:r>
            <a:r>
              <a:rPr lang="es-ES" sz="1600" dirty="0"/>
              <a:t>acido se genera como producto de las reacciones de oxidación y el calor </a:t>
            </a:r>
            <a:r>
              <a:rPr lang="es-ES" sz="1600" dirty="0" smtClean="0"/>
              <a:t>se libera </a:t>
            </a:r>
            <a:r>
              <a:rPr lang="es-ES" sz="1600" dirty="0"/>
              <a:t>por la </a:t>
            </a:r>
            <a:r>
              <a:rPr lang="es-ES" sz="1600" dirty="0" smtClean="0"/>
              <a:t>	oxidación </a:t>
            </a:r>
            <a:r>
              <a:rPr lang="es-ES" sz="1600" dirty="0"/>
              <a:t>de la pirita, a veces presente en la matriz de </a:t>
            </a:r>
            <a:r>
              <a:rPr lang="es-ES" sz="1600" dirty="0" smtClean="0"/>
              <a:t>mineral</a:t>
            </a:r>
            <a:r>
              <a:rPr lang="es-ES" sz="1600" dirty="0"/>
              <a:t>, lo que </a:t>
            </a:r>
            <a:r>
              <a:rPr lang="es-ES" sz="1600" dirty="0" smtClean="0"/>
              <a:t>aumenta 	cerca </a:t>
            </a:r>
            <a:r>
              <a:rPr lang="es-ES" sz="1600" dirty="0"/>
              <a:t>de 7°C la temperatura en el medio. </a:t>
            </a:r>
          </a:p>
        </p:txBody>
      </p:sp>
    </p:spTree>
    <p:extLst>
      <p:ext uri="{BB962C8B-B14F-4D97-AF65-F5344CB8AC3E}">
        <p14:creationId xmlns:p14="http://schemas.microsoft.com/office/powerpoint/2010/main" val="2672875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
        <p:nvSpPr>
          <p:cNvPr id="4" name="3 Rectángulo"/>
          <p:cNvSpPr/>
          <p:nvPr/>
        </p:nvSpPr>
        <p:spPr>
          <a:xfrm>
            <a:off x="214282" y="428604"/>
            <a:ext cx="8712968" cy="3970318"/>
          </a:xfrm>
          <a:prstGeom prst="rect">
            <a:avLst/>
          </a:prstGeom>
        </p:spPr>
        <p:txBody>
          <a:bodyPr wrap="square">
            <a:spAutoFit/>
          </a:bodyPr>
          <a:lstStyle/>
          <a:p>
            <a:pPr algn="just"/>
            <a:r>
              <a:rPr lang="es-ES" sz="3600" b="1" dirty="0" smtClean="0">
                <a:solidFill>
                  <a:srgbClr val="0070C0"/>
                </a:solidFill>
              </a:rPr>
              <a:t>Desventajas</a:t>
            </a:r>
            <a:r>
              <a:rPr lang="es-ES" dirty="0" smtClean="0"/>
              <a:t> </a:t>
            </a:r>
          </a:p>
          <a:p>
            <a:pPr algn="just"/>
            <a:endParaRPr lang="es-ES" dirty="0" smtClean="0"/>
          </a:p>
          <a:p>
            <a:pPr algn="just"/>
            <a:r>
              <a:rPr lang="es-ES" dirty="0" smtClean="0"/>
              <a:t>-</a:t>
            </a:r>
            <a:r>
              <a:rPr lang="es-ES" dirty="0" smtClean="0">
                <a:solidFill>
                  <a:srgbClr val="FF0000"/>
                </a:solidFill>
              </a:rPr>
              <a:t>Alta </a:t>
            </a:r>
            <a:r>
              <a:rPr lang="es-ES" dirty="0">
                <a:solidFill>
                  <a:srgbClr val="FF0000"/>
                </a:solidFill>
              </a:rPr>
              <a:t>producción de ácido </a:t>
            </a:r>
            <a:r>
              <a:rPr lang="es-ES" dirty="0"/>
              <a:t>por parte de las bacterias (en </a:t>
            </a:r>
            <a:r>
              <a:rPr lang="es-ES" dirty="0" smtClean="0"/>
              <a:t>particular </a:t>
            </a:r>
            <a:r>
              <a:rPr lang="es-ES" dirty="0"/>
              <a:t>contaminando fuentes de aguas subterráneas). </a:t>
            </a:r>
            <a:endParaRPr lang="es-ES" dirty="0" smtClean="0"/>
          </a:p>
          <a:p>
            <a:pPr algn="just"/>
            <a:endParaRPr lang="es-ES" dirty="0" smtClean="0"/>
          </a:p>
          <a:p>
            <a:pPr algn="just"/>
            <a:r>
              <a:rPr lang="es-ES" dirty="0" smtClean="0"/>
              <a:t>- </a:t>
            </a:r>
            <a:r>
              <a:rPr lang="es-ES" dirty="0">
                <a:solidFill>
                  <a:srgbClr val="FF0000"/>
                </a:solidFill>
              </a:rPr>
              <a:t>A bajas temperaturas la acción de las bacterias disminuye </a:t>
            </a:r>
            <a:r>
              <a:rPr lang="es-ES" dirty="0"/>
              <a:t>y con ello la </a:t>
            </a:r>
            <a:r>
              <a:rPr lang="es-ES" dirty="0" smtClean="0"/>
              <a:t> recuperación del metal</a:t>
            </a:r>
          </a:p>
          <a:p>
            <a:pPr algn="just"/>
            <a:endParaRPr lang="es-ES" dirty="0" smtClean="0"/>
          </a:p>
          <a:p>
            <a:pPr algn="just">
              <a:buFontTx/>
              <a:buChar char="-"/>
            </a:pPr>
            <a:r>
              <a:rPr lang="es-ES" dirty="0" smtClean="0">
                <a:solidFill>
                  <a:srgbClr val="FF0000"/>
                </a:solidFill>
              </a:rPr>
              <a:t>Tiempos </a:t>
            </a:r>
            <a:r>
              <a:rPr lang="es-ES" dirty="0">
                <a:solidFill>
                  <a:srgbClr val="FF0000"/>
                </a:solidFill>
              </a:rPr>
              <a:t>para una recuperación </a:t>
            </a:r>
            <a:r>
              <a:rPr lang="es-ES" dirty="0" smtClean="0">
                <a:solidFill>
                  <a:srgbClr val="FF0000"/>
                </a:solidFill>
              </a:rPr>
              <a:t>son </a:t>
            </a:r>
            <a:r>
              <a:rPr lang="es-ES" dirty="0">
                <a:solidFill>
                  <a:srgbClr val="FF0000"/>
                </a:solidFill>
              </a:rPr>
              <a:t>más largos </a:t>
            </a:r>
            <a:endParaRPr lang="es-ES" dirty="0" smtClean="0">
              <a:solidFill>
                <a:srgbClr val="FF0000"/>
              </a:solidFill>
            </a:endParaRPr>
          </a:p>
          <a:p>
            <a:pPr algn="just">
              <a:buFontTx/>
              <a:buChar char="-"/>
            </a:pPr>
            <a:endParaRPr lang="es-ES" dirty="0" smtClean="0"/>
          </a:p>
          <a:p>
            <a:pPr algn="just"/>
            <a:r>
              <a:rPr lang="es-ES" dirty="0" smtClean="0"/>
              <a:t>- </a:t>
            </a:r>
            <a:r>
              <a:rPr lang="es-ES" dirty="0"/>
              <a:t>Es importante controlar variables como la </a:t>
            </a:r>
            <a:r>
              <a:rPr lang="es-ES" dirty="0">
                <a:solidFill>
                  <a:srgbClr val="FF0000"/>
                </a:solidFill>
              </a:rPr>
              <a:t>temperatura, aireación, pH, tamaño de </a:t>
            </a:r>
            <a:r>
              <a:rPr lang="es-ES" dirty="0" smtClean="0">
                <a:solidFill>
                  <a:srgbClr val="FF0000"/>
                </a:solidFill>
              </a:rPr>
              <a:t>partículas</a:t>
            </a:r>
            <a:r>
              <a:rPr lang="es-ES" dirty="0"/>
              <a:t>, para asegurar las condiciones óptimas de funcionamiento de las </a:t>
            </a:r>
          </a:p>
          <a:p>
            <a:pPr algn="just"/>
            <a:r>
              <a:rPr lang="es-ES" dirty="0"/>
              <a:t>bacterias, pero esto resulta difícil en </a:t>
            </a:r>
            <a:r>
              <a:rPr lang="es-ES" dirty="0" smtClean="0"/>
              <a:t>instalaciones de envergadura </a:t>
            </a:r>
            <a:r>
              <a:rPr lang="es-ES" dirty="0"/>
              <a:t>como </a:t>
            </a:r>
            <a:r>
              <a:rPr lang="es-ES" dirty="0" smtClean="0"/>
              <a:t>pilas</a:t>
            </a:r>
            <a:r>
              <a:rPr lang="es-ES" dirty="0"/>
              <a:t>. </a:t>
            </a:r>
          </a:p>
        </p:txBody>
      </p:sp>
    </p:spTree>
    <p:extLst>
      <p:ext uri="{BB962C8B-B14F-4D97-AF65-F5344CB8AC3E}">
        <p14:creationId xmlns:p14="http://schemas.microsoft.com/office/powerpoint/2010/main" val="85076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1186"/>
            <a:ext cx="7441788" cy="316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112029"/>
            <a:ext cx="7740352" cy="375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a:xfrm>
            <a:off x="264518" y="6309320"/>
            <a:ext cx="3352801" cy="365125"/>
          </a:xfrm>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370631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98674"/>
            <a:ext cx="6303916" cy="60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619675"/>
            <a:ext cx="1512168" cy="53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redondeado"/>
          <p:cNvSpPr/>
          <p:nvPr/>
        </p:nvSpPr>
        <p:spPr>
          <a:xfrm>
            <a:off x="1674349" y="1399270"/>
            <a:ext cx="1224136" cy="6480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redondeado"/>
          <p:cNvSpPr/>
          <p:nvPr/>
        </p:nvSpPr>
        <p:spPr>
          <a:xfrm>
            <a:off x="1637184" y="2744463"/>
            <a:ext cx="1344156" cy="6480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redondeado"/>
          <p:cNvSpPr/>
          <p:nvPr/>
        </p:nvSpPr>
        <p:spPr>
          <a:xfrm>
            <a:off x="2965341" y="3823461"/>
            <a:ext cx="1224136" cy="6480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2898485" y="5013176"/>
            <a:ext cx="1357848" cy="6480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pie de página"/>
          <p:cNvSpPr>
            <a:spLocks noGrp="1"/>
          </p:cNvSpPr>
          <p:nvPr>
            <p:ph type="ftr" sz="quarter" idx="11"/>
          </p:nvPr>
        </p:nvSpPr>
        <p:spPr>
          <a:xfrm>
            <a:off x="395536" y="6226767"/>
            <a:ext cx="3352801" cy="365125"/>
          </a:xfrm>
        </p:spPr>
        <p:txBody>
          <a:bodyPr/>
          <a:lstStyle/>
          <a:p>
            <a:r>
              <a:rPr lang="es-ES" sz="1600" smtClean="0"/>
              <a:t>Máster de Materiales 2013</a:t>
            </a:r>
            <a:endParaRPr lang="es-ES" sz="1600"/>
          </a:p>
        </p:txBody>
      </p:sp>
      <p:sp>
        <p:nvSpPr>
          <p:cNvPr id="3" name="2 Elipse"/>
          <p:cNvSpPr/>
          <p:nvPr/>
        </p:nvSpPr>
        <p:spPr>
          <a:xfrm>
            <a:off x="485546" y="3496771"/>
            <a:ext cx="1656184" cy="64807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2981340" y="3068499"/>
            <a:ext cx="1839131" cy="79254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876" y="498674"/>
            <a:ext cx="3040418" cy="610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de flecha"/>
          <p:cNvCxnSpPr/>
          <p:nvPr/>
        </p:nvCxnSpPr>
        <p:spPr>
          <a:xfrm>
            <a:off x="2987824" y="1844824"/>
            <a:ext cx="3024336" cy="360040"/>
          </a:xfrm>
          <a:prstGeom prst="straightConnector1">
            <a:avLst/>
          </a:prstGeom>
          <a:ln w="5715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2898485" y="2924944"/>
            <a:ext cx="3041667"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p:nvPr/>
        </p:nvCxnSpPr>
        <p:spPr>
          <a:xfrm>
            <a:off x="1637556" y="199641"/>
            <a:ext cx="4374976" cy="432048"/>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1637184" y="199641"/>
            <a:ext cx="0" cy="73108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7295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4294967295"/>
          </p:nvPr>
        </p:nvSpPr>
        <p:spPr>
          <a:xfrm>
            <a:off x="304800" y="2971800"/>
            <a:ext cx="8229600" cy="5364163"/>
          </a:xfrm>
          <a:prstGeom prst="rect">
            <a:avLst/>
          </a:prstGeom>
        </p:spPr>
        <p:txBody>
          <a:bodyPr/>
          <a:lstStyle/>
          <a:p>
            <a:pPr lvl="1" eaLnBrk="1" hangingPunct="1"/>
            <a:r>
              <a:rPr lang="es-DO" sz="3200" dirty="0" smtClean="0">
                <a:solidFill>
                  <a:schemeClr val="tx1"/>
                </a:solidFill>
              </a:rPr>
              <a:t>Las sales cuprosas (+1) se caracterizan por ser insolubles en agua, incoloras e inestables.</a:t>
            </a:r>
          </a:p>
          <a:p>
            <a:pPr lvl="1" eaLnBrk="1" hangingPunct="1"/>
            <a:r>
              <a:rPr lang="es-DO" sz="3200" dirty="0" smtClean="0">
                <a:solidFill>
                  <a:schemeClr val="tx1"/>
                </a:solidFill>
              </a:rPr>
              <a:t>Las sales cúpricas (+2) son solubles en agua, de color azul o verde azul y muy estables.</a:t>
            </a:r>
          </a:p>
        </p:txBody>
      </p:sp>
      <p:sp>
        <p:nvSpPr>
          <p:cNvPr id="26629" name="Rectangle 5"/>
          <p:cNvSpPr>
            <a:spLocks noChangeArrowheads="1"/>
          </p:cNvSpPr>
          <p:nvPr/>
        </p:nvSpPr>
        <p:spPr bwMode="auto">
          <a:xfrm>
            <a:off x="457200" y="624681"/>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DO" sz="3200" b="1" dirty="0" smtClean="0">
                <a:solidFill>
                  <a:srgbClr val="FF0066"/>
                </a:solidFill>
              </a:rPr>
              <a:t>COBRE:</a:t>
            </a:r>
            <a:endParaRPr lang="es-DO" sz="3200" b="1" dirty="0">
              <a:solidFill>
                <a:srgbClr val="FF0066"/>
              </a:solidFill>
            </a:endParaRPr>
          </a:p>
        </p:txBody>
      </p:sp>
      <p:sp>
        <p:nvSpPr>
          <p:cNvPr id="26630" name="Rectangle 6"/>
          <p:cNvSpPr>
            <a:spLocks noChangeArrowheads="1"/>
          </p:cNvSpPr>
          <p:nvPr/>
        </p:nvSpPr>
        <p:spPr bwMode="auto">
          <a:xfrm>
            <a:off x="571500" y="1628800"/>
            <a:ext cx="7696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s-DO" sz="3200" dirty="0"/>
              <a:t>El cobre tiene 2 estados de oxidación, +1 (sales cuprosas) y +2 (sales </a:t>
            </a:r>
            <a:r>
              <a:rPr lang="es-DO" sz="3200" dirty="0" err="1"/>
              <a:t>cupricas</a:t>
            </a:r>
            <a:r>
              <a:rPr lang="es-DO" sz="3200" dirty="0"/>
              <a:t>)</a:t>
            </a:r>
          </a:p>
        </p:txBody>
      </p:sp>
      <p:sp>
        <p:nvSpPr>
          <p:cNvPr id="26631" name="Line 7"/>
          <p:cNvSpPr>
            <a:spLocks noChangeShapeType="1"/>
          </p:cNvSpPr>
          <p:nvPr/>
        </p:nvSpPr>
        <p:spPr bwMode="auto">
          <a:xfrm>
            <a:off x="1981200" y="3505200"/>
            <a:ext cx="3505200"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6632" name="Line 8"/>
          <p:cNvSpPr>
            <a:spLocks noChangeShapeType="1"/>
          </p:cNvSpPr>
          <p:nvPr/>
        </p:nvSpPr>
        <p:spPr bwMode="auto">
          <a:xfrm>
            <a:off x="1981200" y="5029200"/>
            <a:ext cx="327660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 name="1 Marcador de fecha"/>
          <p:cNvSpPr>
            <a:spLocks noGrp="1"/>
          </p:cNvSpPr>
          <p:nvPr>
            <p:ph type="dt" sz="half" idx="10"/>
          </p:nvPr>
        </p:nvSpPr>
        <p:spPr/>
        <p:txBody>
          <a:bodyPr/>
          <a:lstStyle/>
          <a:p>
            <a:fld id="{04CD49BC-0302-4543-B727-A1F39CA6CB69}" type="datetime1">
              <a:rPr lang="es-ES" smtClean="0"/>
              <a:pPr/>
              <a:t>06/11/2013</a:t>
            </a:fld>
            <a:endParaRPr lang="es-ES"/>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4365539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1124744"/>
            <a:ext cx="8235647"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11026355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94279" y="332656"/>
            <a:ext cx="6970178" cy="523220"/>
          </a:xfrm>
          <a:prstGeom prst="rect">
            <a:avLst/>
          </a:prstGeom>
          <a:noFill/>
        </p:spPr>
        <p:txBody>
          <a:bodyPr wrap="none" rtlCol="0">
            <a:spAutoFit/>
          </a:bodyPr>
          <a:lstStyle/>
          <a:p>
            <a:r>
              <a:rPr lang="es-ES" sz="2800" dirty="0" smtClean="0">
                <a:solidFill>
                  <a:schemeClr val="bg2">
                    <a:lumMod val="50000"/>
                  </a:schemeClr>
                </a:solidFill>
              </a:rPr>
              <a:t>	Minerales oxidados de Cu con H2SO4</a:t>
            </a:r>
            <a:endParaRPr lang="es-ES" sz="2800" dirty="0">
              <a:solidFill>
                <a:schemeClr val="bg2">
                  <a:lumMod val="50000"/>
                </a:schemeClr>
              </a:solidFill>
            </a:endParaRPr>
          </a:p>
        </p:txBody>
      </p:sp>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561" y="903659"/>
            <a:ext cx="5150836" cy="127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19263" y="2177445"/>
            <a:ext cx="8064896" cy="4524315"/>
          </a:xfrm>
          <a:prstGeom prst="rect">
            <a:avLst/>
          </a:prstGeom>
        </p:spPr>
        <p:txBody>
          <a:bodyPr wrap="square">
            <a:spAutoFit/>
          </a:bodyPr>
          <a:lstStyle/>
          <a:p>
            <a:r>
              <a:rPr lang="es-ES" dirty="0"/>
              <a:t> </a:t>
            </a:r>
          </a:p>
          <a:p>
            <a:r>
              <a:rPr lang="es-ES" b="1" dirty="0"/>
              <a:t>Especies </a:t>
            </a:r>
            <a:r>
              <a:rPr lang="es-ES" b="1" dirty="0" smtClean="0"/>
              <a:t>Oxidadas</a:t>
            </a:r>
          </a:p>
          <a:p>
            <a:endParaRPr lang="es-ES" dirty="0"/>
          </a:p>
          <a:p>
            <a:r>
              <a:rPr lang="es-ES" dirty="0"/>
              <a:t>CRISOCOLA: CuSiO3 * 2 H2O ; 36.1 % </a:t>
            </a:r>
            <a:r>
              <a:rPr lang="es-ES" dirty="0" smtClean="0"/>
              <a:t>Cu</a:t>
            </a:r>
          </a:p>
          <a:p>
            <a:endParaRPr lang="es-ES" dirty="0" smtClean="0"/>
          </a:p>
          <a:p>
            <a:r>
              <a:rPr lang="es-ES" dirty="0" smtClean="0"/>
              <a:t>	CuSiO3 </a:t>
            </a:r>
            <a:r>
              <a:rPr lang="es-ES" dirty="0"/>
              <a:t>* 2 H2O + </a:t>
            </a:r>
            <a:r>
              <a:rPr lang="es-ES" dirty="0" smtClean="0"/>
              <a:t>H2SO4        CuSO4 </a:t>
            </a:r>
            <a:r>
              <a:rPr lang="es-ES" dirty="0"/>
              <a:t>+ SiO2 + 3 </a:t>
            </a:r>
            <a:r>
              <a:rPr lang="es-ES" dirty="0" smtClean="0"/>
              <a:t>H2O</a:t>
            </a:r>
          </a:p>
          <a:p>
            <a:endParaRPr lang="es-ES" dirty="0"/>
          </a:p>
          <a:p>
            <a:r>
              <a:rPr lang="es-ES" dirty="0" smtClean="0"/>
              <a:t>TENORITA</a:t>
            </a:r>
            <a:r>
              <a:rPr lang="es-ES" dirty="0"/>
              <a:t>: </a:t>
            </a:r>
            <a:r>
              <a:rPr lang="es-ES" dirty="0" err="1"/>
              <a:t>CuO</a:t>
            </a:r>
            <a:r>
              <a:rPr lang="es-ES" dirty="0"/>
              <a:t>; 79.7 </a:t>
            </a:r>
            <a:r>
              <a:rPr lang="es-ES" dirty="0" smtClean="0"/>
              <a:t>%</a:t>
            </a:r>
          </a:p>
          <a:p>
            <a:endParaRPr lang="es-ES" dirty="0"/>
          </a:p>
          <a:p>
            <a:r>
              <a:rPr lang="es-ES" dirty="0" smtClean="0"/>
              <a:t> 	</a:t>
            </a:r>
            <a:r>
              <a:rPr lang="es-ES" dirty="0" err="1" smtClean="0"/>
              <a:t>CuCuO</a:t>
            </a:r>
            <a:r>
              <a:rPr lang="es-ES" dirty="0" smtClean="0"/>
              <a:t> </a:t>
            </a:r>
            <a:r>
              <a:rPr lang="es-ES" dirty="0"/>
              <a:t>+ </a:t>
            </a:r>
            <a:r>
              <a:rPr lang="es-ES" dirty="0" smtClean="0"/>
              <a:t>H2SO4        CuSO4 </a:t>
            </a:r>
            <a:r>
              <a:rPr lang="es-ES" dirty="0"/>
              <a:t>+ </a:t>
            </a:r>
            <a:r>
              <a:rPr lang="es-ES" dirty="0" smtClean="0"/>
              <a:t>H2O   </a:t>
            </a:r>
          </a:p>
          <a:p>
            <a:endParaRPr lang="es-ES" dirty="0"/>
          </a:p>
          <a:p>
            <a:r>
              <a:rPr lang="es-ES" dirty="0" smtClean="0"/>
              <a:t>ATACAMITA</a:t>
            </a:r>
            <a:r>
              <a:rPr lang="es-ES" dirty="0"/>
              <a:t>: CuCl2 * 3 Cu(OH)2 ; 50.5 % </a:t>
            </a:r>
            <a:r>
              <a:rPr lang="es-ES" dirty="0" smtClean="0"/>
              <a:t>Cu</a:t>
            </a:r>
          </a:p>
          <a:p>
            <a:endParaRPr lang="es-ES" dirty="0"/>
          </a:p>
          <a:p>
            <a:r>
              <a:rPr lang="es-ES" dirty="0" smtClean="0"/>
              <a:t>	CuCl2 </a:t>
            </a:r>
            <a:r>
              <a:rPr lang="es-ES" dirty="0"/>
              <a:t>* 3 Cu(OH)2 + 3 </a:t>
            </a:r>
            <a:r>
              <a:rPr lang="es-ES" dirty="0" smtClean="0"/>
              <a:t>H2SO4         CuCl2 </a:t>
            </a:r>
            <a:r>
              <a:rPr lang="es-ES" dirty="0"/>
              <a:t>+ 3 CuSO4 + 6 H2O</a:t>
            </a:r>
          </a:p>
          <a:p>
            <a:endParaRPr lang="es-ES" dirty="0"/>
          </a:p>
          <a:p>
            <a:r>
              <a:rPr lang="es-ES" dirty="0"/>
              <a:t> </a:t>
            </a:r>
          </a:p>
        </p:txBody>
      </p:sp>
      <p:cxnSp>
        <p:nvCxnSpPr>
          <p:cNvPr id="9" name="8 Conector recto de flecha"/>
          <p:cNvCxnSpPr/>
          <p:nvPr/>
        </p:nvCxnSpPr>
        <p:spPr>
          <a:xfrm>
            <a:off x="4244407" y="3778244"/>
            <a:ext cx="21037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3367011" y="4869160"/>
            <a:ext cx="31556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4651711" y="5949280"/>
            <a:ext cx="55706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1693126" y="3950732"/>
            <a:ext cx="1438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1731194" y="5013176"/>
            <a:ext cx="5566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1619672" y="6093296"/>
            <a:ext cx="181977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3702821" y="4569979"/>
            <a:ext cx="824802" cy="598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17" name="16 Rectángulo"/>
          <p:cNvSpPr/>
          <p:nvPr/>
        </p:nvSpPr>
        <p:spPr>
          <a:xfrm>
            <a:off x="4530013" y="3452522"/>
            <a:ext cx="800464" cy="627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18" name="17 Rectángulo"/>
          <p:cNvSpPr/>
          <p:nvPr/>
        </p:nvSpPr>
        <p:spPr>
          <a:xfrm>
            <a:off x="6012160" y="5661248"/>
            <a:ext cx="936104"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3461647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73444" y="404664"/>
            <a:ext cx="7920880" cy="6032421"/>
          </a:xfrm>
          <a:prstGeom prst="rect">
            <a:avLst/>
          </a:prstGeom>
        </p:spPr>
        <p:txBody>
          <a:bodyPr wrap="square">
            <a:spAutoFit/>
          </a:bodyPr>
          <a:lstStyle/>
          <a:p>
            <a:r>
              <a:rPr lang="es-ES" sz="2800" b="1" dirty="0">
                <a:solidFill>
                  <a:schemeClr val="bg2">
                    <a:lumMod val="50000"/>
                  </a:schemeClr>
                </a:solidFill>
              </a:rPr>
              <a:t>Especies Sulfuradas</a:t>
            </a:r>
          </a:p>
          <a:p>
            <a:endParaRPr lang="es-ES" sz="1600" dirty="0"/>
          </a:p>
          <a:p>
            <a:r>
              <a:rPr lang="es-ES" dirty="0"/>
              <a:t>CALCOSITA: Cu2S; 79.8 % </a:t>
            </a:r>
            <a:r>
              <a:rPr lang="es-ES" dirty="0" smtClean="0"/>
              <a:t>Cu</a:t>
            </a:r>
          </a:p>
          <a:p>
            <a:endParaRPr lang="es-ES" dirty="0"/>
          </a:p>
          <a:p>
            <a:r>
              <a:rPr lang="es-ES" dirty="0" smtClean="0"/>
              <a:t>	Cu</a:t>
            </a:r>
            <a:r>
              <a:rPr lang="es-ES" baseline="-25000" dirty="0" smtClean="0"/>
              <a:t>2</a:t>
            </a:r>
            <a:r>
              <a:rPr lang="es-ES" dirty="0" smtClean="0"/>
              <a:t>S + Fe2(SO4)3     </a:t>
            </a:r>
            <a:r>
              <a:rPr lang="es-ES" dirty="0" err="1" smtClean="0"/>
              <a:t>CuS</a:t>
            </a:r>
            <a:r>
              <a:rPr lang="es-ES" dirty="0" smtClean="0"/>
              <a:t> + CuSO4 + 2 FeSO4</a:t>
            </a:r>
          </a:p>
          <a:p>
            <a:endParaRPr lang="es-ES" dirty="0"/>
          </a:p>
          <a:p>
            <a:r>
              <a:rPr lang="es-ES" dirty="0" smtClean="0"/>
              <a:t>	</a:t>
            </a:r>
            <a:r>
              <a:rPr lang="es-ES" dirty="0" err="1" smtClean="0"/>
              <a:t>CuS</a:t>
            </a:r>
            <a:r>
              <a:rPr lang="es-ES" dirty="0" smtClean="0"/>
              <a:t> + Fe2(SO4)3        CuSO4 </a:t>
            </a:r>
            <a:r>
              <a:rPr lang="es-ES" dirty="0"/>
              <a:t>+ 2 FeSO4 + </a:t>
            </a:r>
            <a:r>
              <a:rPr lang="es-ES" dirty="0" smtClean="0"/>
              <a:t>S</a:t>
            </a:r>
          </a:p>
          <a:p>
            <a:endParaRPr lang="es-ES" dirty="0"/>
          </a:p>
          <a:p>
            <a:r>
              <a:rPr lang="es-ES" dirty="0" smtClean="0"/>
              <a:t>	Cu2S </a:t>
            </a:r>
            <a:r>
              <a:rPr lang="es-ES" dirty="0"/>
              <a:t>+ 2 </a:t>
            </a:r>
            <a:r>
              <a:rPr lang="es-ES" dirty="0" smtClean="0"/>
              <a:t>Fe2(SO4)3      2 </a:t>
            </a:r>
            <a:r>
              <a:rPr lang="es-ES" dirty="0"/>
              <a:t>CuSO4 + 4 FeSO4 + </a:t>
            </a:r>
            <a:r>
              <a:rPr lang="es-ES" dirty="0" smtClean="0"/>
              <a:t>S</a:t>
            </a:r>
          </a:p>
          <a:p>
            <a:endParaRPr lang="es-ES" dirty="0"/>
          </a:p>
          <a:p>
            <a:r>
              <a:rPr lang="es-ES" dirty="0" smtClean="0"/>
              <a:t>COVELITA</a:t>
            </a:r>
            <a:r>
              <a:rPr lang="es-ES" dirty="0"/>
              <a:t>: </a:t>
            </a:r>
            <a:r>
              <a:rPr lang="es-ES" dirty="0" err="1"/>
              <a:t>CuS</a:t>
            </a:r>
            <a:r>
              <a:rPr lang="es-ES" dirty="0"/>
              <a:t> ; 66.4 % </a:t>
            </a:r>
            <a:r>
              <a:rPr lang="es-ES" dirty="0" smtClean="0"/>
              <a:t>Cu</a:t>
            </a:r>
          </a:p>
          <a:p>
            <a:endParaRPr lang="es-ES" dirty="0"/>
          </a:p>
          <a:p>
            <a:r>
              <a:rPr lang="es-ES" dirty="0" smtClean="0"/>
              <a:t>	</a:t>
            </a:r>
            <a:r>
              <a:rPr lang="es-ES" dirty="0" err="1" smtClean="0"/>
              <a:t>CuS</a:t>
            </a:r>
            <a:r>
              <a:rPr lang="es-ES" dirty="0" smtClean="0"/>
              <a:t> </a:t>
            </a:r>
            <a:r>
              <a:rPr lang="es-ES" dirty="0"/>
              <a:t>+ </a:t>
            </a:r>
            <a:r>
              <a:rPr lang="es-ES" dirty="0" smtClean="0"/>
              <a:t>Fe2(SO4)3      CuSO4 </a:t>
            </a:r>
            <a:r>
              <a:rPr lang="es-ES" dirty="0"/>
              <a:t>+ 2 FeSO4 + </a:t>
            </a:r>
            <a:r>
              <a:rPr lang="es-ES" dirty="0" smtClean="0"/>
              <a:t>S</a:t>
            </a:r>
          </a:p>
          <a:p>
            <a:endParaRPr lang="es-ES" dirty="0"/>
          </a:p>
          <a:p>
            <a:r>
              <a:rPr lang="es-ES" dirty="0" smtClean="0"/>
              <a:t>BORNITA</a:t>
            </a:r>
            <a:r>
              <a:rPr lang="es-ES" dirty="0"/>
              <a:t>: Cu5FeS4 ; 63.3 % </a:t>
            </a:r>
            <a:r>
              <a:rPr lang="es-ES" dirty="0" smtClean="0"/>
              <a:t>Cu</a:t>
            </a:r>
          </a:p>
          <a:p>
            <a:endParaRPr lang="es-ES" dirty="0"/>
          </a:p>
          <a:p>
            <a:r>
              <a:rPr lang="es-ES" dirty="0" smtClean="0"/>
              <a:t>	Cu5FeS4 </a:t>
            </a:r>
            <a:r>
              <a:rPr lang="es-ES" dirty="0"/>
              <a:t>+ 6 </a:t>
            </a:r>
            <a:r>
              <a:rPr lang="es-ES" dirty="0" smtClean="0"/>
              <a:t>Fe2(SO4)3       5 </a:t>
            </a:r>
            <a:r>
              <a:rPr lang="es-ES" dirty="0"/>
              <a:t>CuSO4 + 13 FeSO4 + 4 </a:t>
            </a:r>
            <a:r>
              <a:rPr lang="es-ES" dirty="0" smtClean="0"/>
              <a:t>S</a:t>
            </a:r>
          </a:p>
          <a:p>
            <a:endParaRPr lang="es-ES" dirty="0"/>
          </a:p>
          <a:p>
            <a:r>
              <a:rPr lang="es-ES" dirty="0" smtClean="0"/>
              <a:t>CALCOPIRITA</a:t>
            </a:r>
            <a:r>
              <a:rPr lang="es-ES" dirty="0"/>
              <a:t>: CuFeS2; 34.6 % </a:t>
            </a:r>
            <a:r>
              <a:rPr lang="es-ES" dirty="0" smtClean="0"/>
              <a:t>Cu</a:t>
            </a:r>
          </a:p>
          <a:p>
            <a:endParaRPr lang="es-ES" dirty="0"/>
          </a:p>
          <a:p>
            <a:r>
              <a:rPr lang="es-ES" dirty="0" smtClean="0"/>
              <a:t>	CuFeS2 </a:t>
            </a:r>
            <a:r>
              <a:rPr lang="es-ES" dirty="0"/>
              <a:t>+ 2 </a:t>
            </a:r>
            <a:r>
              <a:rPr lang="es-ES" dirty="0" smtClean="0"/>
              <a:t>Fe2(SO4)3       CuSO4 </a:t>
            </a:r>
            <a:r>
              <a:rPr lang="es-ES" dirty="0"/>
              <a:t>+ 5 FeSO4 + 2 S</a:t>
            </a:r>
          </a:p>
        </p:txBody>
      </p:sp>
      <p:cxnSp>
        <p:nvCxnSpPr>
          <p:cNvPr id="4" name="3 Conector recto de flecha"/>
          <p:cNvCxnSpPr/>
          <p:nvPr/>
        </p:nvCxnSpPr>
        <p:spPr>
          <a:xfrm>
            <a:off x="3563888" y="1844824"/>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a:off x="3500264" y="2420888"/>
            <a:ext cx="2796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3779912" y="2990567"/>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434261" y="4077072"/>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4139952" y="5157192"/>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4031940" y="6237312"/>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20311325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588" y="185738"/>
            <a:ext cx="66008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14480" y="500042"/>
            <a:ext cx="2428892" cy="2500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pie de página"/>
          <p:cNvSpPr>
            <a:spLocks noGrp="1"/>
          </p:cNvSpPr>
          <p:nvPr>
            <p:ph type="ftr" sz="quarter" idx="11"/>
          </p:nvPr>
        </p:nvSpPr>
        <p:spPr>
          <a:xfrm>
            <a:off x="142844" y="6492875"/>
            <a:ext cx="3352801" cy="365125"/>
          </a:xfrm>
        </p:spPr>
        <p:txBody>
          <a:bodyPr/>
          <a:lstStyle/>
          <a:p>
            <a:r>
              <a:rPr lang="es-ES" dirty="0" smtClean="0"/>
              <a:t>Máster de Materiales 2013</a:t>
            </a:r>
            <a:endParaRPr lang="es-ES" dirty="0"/>
          </a:p>
        </p:txBody>
      </p:sp>
      <p:pic>
        <p:nvPicPr>
          <p:cNvPr id="114689" name="Picture 1"/>
          <p:cNvPicPr>
            <a:picLocks noChangeAspect="1" noChangeArrowheads="1"/>
          </p:cNvPicPr>
          <p:nvPr/>
        </p:nvPicPr>
        <p:blipFill>
          <a:blip r:embed="rId3"/>
          <a:srcRect/>
          <a:stretch>
            <a:fillRect/>
          </a:stretch>
        </p:blipFill>
        <p:spPr bwMode="auto">
          <a:xfrm>
            <a:off x="4214810" y="214290"/>
            <a:ext cx="1000132" cy="428628"/>
          </a:xfrm>
          <a:prstGeom prst="rect">
            <a:avLst/>
          </a:prstGeom>
          <a:noFill/>
          <a:ln w="9525">
            <a:noFill/>
            <a:miter lim="800000"/>
            <a:headEnd/>
            <a:tailEnd/>
          </a:ln>
          <a:effectLst/>
        </p:spPr>
      </p:pic>
      <p:pic>
        <p:nvPicPr>
          <p:cNvPr id="114690" name="Picture 2"/>
          <p:cNvPicPr>
            <a:picLocks noChangeAspect="1" noChangeArrowheads="1"/>
          </p:cNvPicPr>
          <p:nvPr/>
        </p:nvPicPr>
        <p:blipFill>
          <a:blip r:embed="rId3"/>
          <a:srcRect/>
          <a:stretch>
            <a:fillRect/>
          </a:stretch>
        </p:blipFill>
        <p:spPr bwMode="auto">
          <a:xfrm>
            <a:off x="1643042" y="6000768"/>
            <a:ext cx="6072230" cy="571500"/>
          </a:xfrm>
          <a:prstGeom prst="rect">
            <a:avLst/>
          </a:prstGeom>
          <a:noFill/>
          <a:ln w="9525">
            <a:noFill/>
            <a:miter lim="800000"/>
            <a:headEnd/>
            <a:tailEnd/>
          </a:ln>
          <a:effectLst/>
        </p:spPr>
      </p:pic>
    </p:spTree>
    <p:extLst>
      <p:ext uri="{BB962C8B-B14F-4D97-AF65-F5344CB8AC3E}">
        <p14:creationId xmlns:p14="http://schemas.microsoft.com/office/powerpoint/2010/main" val="7824039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0"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175112" name="Picture 8" descr="Foto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0" y="702232"/>
            <a:ext cx="9073140" cy="5869459"/>
          </a:xfrm>
          <a:prstGeom prst="rect">
            <a:avLst/>
          </a:prstGeom>
          <a:noFill/>
          <a:extLst>
            <a:ext uri="{909E8E84-426E-40DD-AFC4-6F175D3DCCD1}">
              <a14:hiddenFill xmlns:a14="http://schemas.microsoft.com/office/drawing/2010/main">
                <a:solidFill>
                  <a:srgbClr val="FFFFFF"/>
                </a:solidFill>
              </a14:hiddenFill>
            </a:ext>
          </a:extLst>
        </p:spPr>
      </p:pic>
      <p:pic>
        <p:nvPicPr>
          <p:cNvPr id="175113"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6963" y="3300413"/>
            <a:ext cx="1836737" cy="336550"/>
          </a:xfrm>
          <a:prstGeom prst="rect">
            <a:avLst/>
          </a:prstGeom>
          <a:noFill/>
          <a:extLst>
            <a:ext uri="{909E8E84-426E-40DD-AFC4-6F175D3DCCD1}">
              <a14:hiddenFill xmlns:a14="http://schemas.microsoft.com/office/drawing/2010/main">
                <a:solidFill>
                  <a:srgbClr val="FFFFFF"/>
                </a:solidFill>
              </a14:hiddenFill>
            </a:ext>
          </a:extLst>
        </p:spPr>
      </p:pic>
      <p:sp>
        <p:nvSpPr>
          <p:cNvPr id="175114" name="AutoShape 10"/>
          <p:cNvSpPr>
            <a:spLocks noChangeArrowheads="1"/>
          </p:cNvSpPr>
          <p:nvPr/>
        </p:nvSpPr>
        <p:spPr bwMode="auto">
          <a:xfrm>
            <a:off x="2906713" y="3636963"/>
            <a:ext cx="133350" cy="847725"/>
          </a:xfrm>
          <a:prstGeom prst="downArrow">
            <a:avLst>
              <a:gd name="adj1" fmla="val 50000"/>
              <a:gd name="adj2" fmla="val 158929"/>
            </a:avLst>
          </a:prstGeom>
          <a:gradFill rotWithShape="1">
            <a:gsLst>
              <a:gs pos="0">
                <a:srgbClr val="FF3300"/>
              </a:gs>
              <a:gs pos="100000">
                <a:srgbClr val="FF0066"/>
              </a:gs>
            </a:gsLst>
            <a:lin ang="5400000" scaled="1"/>
          </a:gradFill>
          <a:ln w="9525">
            <a:solidFill>
              <a:srgbClr val="000000"/>
            </a:solidFill>
            <a:miter lim="800000"/>
            <a:headEnd/>
            <a:tailEnd/>
          </a:ln>
        </p:spPr>
        <p:txBody>
          <a:bodyPr/>
          <a:lstStyle/>
          <a:p>
            <a:endParaRPr lang="es-ES"/>
          </a:p>
        </p:txBody>
      </p:sp>
      <p:pic>
        <p:nvPicPr>
          <p:cNvPr id="175116"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7738" y="2587625"/>
            <a:ext cx="1212850" cy="176213"/>
          </a:xfrm>
          <a:prstGeom prst="rect">
            <a:avLst/>
          </a:prstGeom>
          <a:noFill/>
          <a:extLst>
            <a:ext uri="{909E8E84-426E-40DD-AFC4-6F175D3DCCD1}">
              <a14:hiddenFill xmlns:a14="http://schemas.microsoft.com/office/drawing/2010/main">
                <a:solidFill>
                  <a:srgbClr val="FFFFFF"/>
                </a:solidFill>
              </a14:hiddenFill>
            </a:ext>
          </a:extLst>
        </p:spPr>
      </p:pic>
      <p:sp>
        <p:nvSpPr>
          <p:cNvPr id="175119" name="AutoShape 15"/>
          <p:cNvSpPr>
            <a:spLocks noChangeArrowheads="1"/>
          </p:cNvSpPr>
          <p:nvPr/>
        </p:nvSpPr>
        <p:spPr bwMode="auto">
          <a:xfrm rot="2511450">
            <a:off x="4208463" y="3094038"/>
            <a:ext cx="1055687" cy="128587"/>
          </a:xfrm>
          <a:prstGeom prst="rightArrow">
            <a:avLst>
              <a:gd name="adj1" fmla="val 50000"/>
              <a:gd name="adj2" fmla="val 205248"/>
            </a:avLst>
          </a:prstGeom>
          <a:gradFill rotWithShape="1">
            <a:gsLst>
              <a:gs pos="0">
                <a:srgbClr val="FF3300"/>
              </a:gs>
              <a:gs pos="100000">
                <a:srgbClr val="FF0066"/>
              </a:gs>
            </a:gsLst>
            <a:lin ang="5400000" scaled="1"/>
          </a:gradFill>
          <a:ln w="9525">
            <a:solidFill>
              <a:srgbClr val="000000"/>
            </a:solidFill>
            <a:miter lim="800000"/>
            <a:headEnd/>
            <a:tailEnd/>
          </a:ln>
        </p:spPr>
        <p:txBody>
          <a:bodyPr/>
          <a:lstStyle/>
          <a:p>
            <a:endParaRPr lang="es-ES"/>
          </a:p>
        </p:txBody>
      </p:sp>
      <p:pic>
        <p:nvPicPr>
          <p:cNvPr id="175120" name="Picture 1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400" y="5586413"/>
            <a:ext cx="1400175" cy="238125"/>
          </a:xfrm>
          <a:prstGeom prst="rect">
            <a:avLst/>
          </a:prstGeom>
          <a:noFill/>
          <a:extLst>
            <a:ext uri="{909E8E84-426E-40DD-AFC4-6F175D3DCCD1}">
              <a14:hiddenFill xmlns:a14="http://schemas.microsoft.com/office/drawing/2010/main">
                <a:solidFill>
                  <a:srgbClr val="FFFFFF"/>
                </a:solidFill>
              </a14:hiddenFill>
            </a:ext>
          </a:extLst>
        </p:spPr>
      </p:pic>
      <p:sp>
        <p:nvSpPr>
          <p:cNvPr id="175121" name="AutoShape 17"/>
          <p:cNvSpPr>
            <a:spLocks noChangeArrowheads="1"/>
          </p:cNvSpPr>
          <p:nvPr/>
        </p:nvSpPr>
        <p:spPr bwMode="auto">
          <a:xfrm rot="-23779600">
            <a:off x="5992813" y="5084763"/>
            <a:ext cx="1181100" cy="158750"/>
          </a:xfrm>
          <a:prstGeom prst="rightArrow">
            <a:avLst>
              <a:gd name="adj1" fmla="val 50000"/>
              <a:gd name="adj2" fmla="val 186000"/>
            </a:avLst>
          </a:prstGeom>
          <a:gradFill rotWithShape="1">
            <a:gsLst>
              <a:gs pos="0">
                <a:srgbClr val="FF3300"/>
              </a:gs>
              <a:gs pos="100000">
                <a:srgbClr val="FF0066"/>
              </a:gs>
            </a:gsLst>
            <a:lin ang="5400000" scaled="1"/>
          </a:gradFill>
          <a:ln w="9525">
            <a:solidFill>
              <a:srgbClr val="000000"/>
            </a:solidFill>
            <a:miter lim="800000"/>
            <a:headEnd/>
            <a:tailEnd/>
          </a:ln>
        </p:spPr>
        <p:txBody>
          <a:bodyPr/>
          <a:lstStyle/>
          <a:p>
            <a:endParaRPr lang="es-ES"/>
          </a:p>
        </p:txBody>
      </p:sp>
      <p:pic>
        <p:nvPicPr>
          <p:cNvPr id="175122" name="Picture 1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2488" y="3857625"/>
            <a:ext cx="2097087" cy="225425"/>
          </a:xfrm>
          <a:prstGeom prst="rect">
            <a:avLst/>
          </a:prstGeom>
          <a:noFill/>
          <a:extLst>
            <a:ext uri="{909E8E84-426E-40DD-AFC4-6F175D3DCCD1}">
              <a14:hiddenFill xmlns:a14="http://schemas.microsoft.com/office/drawing/2010/main">
                <a:solidFill>
                  <a:srgbClr val="FFFFFF"/>
                </a:solidFill>
              </a14:hiddenFill>
            </a:ext>
          </a:extLst>
        </p:spPr>
      </p:pic>
      <p:sp>
        <p:nvSpPr>
          <p:cNvPr id="175124" name="AutoShape 20"/>
          <p:cNvSpPr>
            <a:spLocks noChangeArrowheads="1"/>
          </p:cNvSpPr>
          <p:nvPr/>
        </p:nvSpPr>
        <p:spPr bwMode="auto">
          <a:xfrm rot="8836902">
            <a:off x="4700588" y="4156075"/>
            <a:ext cx="658812" cy="138113"/>
          </a:xfrm>
          <a:prstGeom prst="rightArrow">
            <a:avLst>
              <a:gd name="adj1" fmla="val 50000"/>
              <a:gd name="adj2" fmla="val 119252"/>
            </a:avLst>
          </a:prstGeom>
          <a:gradFill rotWithShape="1">
            <a:gsLst>
              <a:gs pos="0">
                <a:srgbClr val="FF3300"/>
              </a:gs>
              <a:gs pos="100000">
                <a:srgbClr val="FF0066"/>
              </a:gs>
            </a:gsLst>
            <a:lin ang="5400000" scaled="1"/>
          </a:gradFill>
          <a:ln w="9525">
            <a:solidFill>
              <a:srgbClr val="000000"/>
            </a:solidFill>
            <a:miter lim="800000"/>
            <a:headEnd/>
            <a:tailEnd/>
          </a:ln>
        </p:spPr>
        <p:txBody>
          <a:bodyPr/>
          <a:lstStyle/>
          <a:p>
            <a:endParaRPr lang="es-ES"/>
          </a:p>
        </p:txBody>
      </p:sp>
      <p:sp>
        <p:nvSpPr>
          <p:cNvPr id="2" name="1 CuadroTexto"/>
          <p:cNvSpPr txBox="1"/>
          <p:nvPr/>
        </p:nvSpPr>
        <p:spPr>
          <a:xfrm>
            <a:off x="251520" y="219998"/>
            <a:ext cx="3065263" cy="369332"/>
          </a:xfrm>
          <a:prstGeom prst="rect">
            <a:avLst/>
          </a:prstGeom>
          <a:noFill/>
        </p:spPr>
        <p:txBody>
          <a:bodyPr wrap="none" rtlCol="0">
            <a:spAutoFit/>
          </a:bodyPr>
          <a:lstStyle/>
          <a:p>
            <a:r>
              <a:rPr lang="es-ES" b="1" dirty="0" smtClean="0">
                <a:solidFill>
                  <a:srgbClr val="FF0000"/>
                </a:solidFill>
              </a:rPr>
              <a:t>PROCESO DE CIANURACIÓN</a:t>
            </a:r>
            <a:endParaRPr lang="es-ES" b="1" dirty="0">
              <a:solidFill>
                <a:srgbClr val="FF0000"/>
              </a:solidFill>
            </a:endParaRPr>
          </a:p>
        </p:txBody>
      </p:sp>
    </p:spTree>
    <p:extLst>
      <p:ext uri="{BB962C8B-B14F-4D97-AF65-F5344CB8AC3E}">
        <p14:creationId xmlns:p14="http://schemas.microsoft.com/office/powerpoint/2010/main" val="71038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5112"/>
                                        </p:tgtEl>
                                        <p:attrNameLst>
                                          <p:attrName>style.visibility</p:attrName>
                                        </p:attrNameLst>
                                      </p:cBhvr>
                                      <p:to>
                                        <p:strVal val="visible"/>
                                      </p:to>
                                    </p:set>
                                    <p:anim calcmode="lin" valueType="num">
                                      <p:cBhvr>
                                        <p:cTn id="7" dur="2000" fill="hold"/>
                                        <p:tgtEl>
                                          <p:spTgt spid="175112"/>
                                        </p:tgtEl>
                                        <p:attrNameLst>
                                          <p:attrName>ppt_w</p:attrName>
                                        </p:attrNameLst>
                                      </p:cBhvr>
                                      <p:tavLst>
                                        <p:tav tm="0">
                                          <p:val>
                                            <p:strVal val="#ppt_w*0.70"/>
                                          </p:val>
                                        </p:tav>
                                        <p:tav tm="100000">
                                          <p:val>
                                            <p:strVal val="#ppt_w"/>
                                          </p:val>
                                        </p:tav>
                                      </p:tavLst>
                                    </p:anim>
                                    <p:anim calcmode="lin" valueType="num">
                                      <p:cBhvr>
                                        <p:cTn id="8" dur="2000" fill="hold"/>
                                        <p:tgtEl>
                                          <p:spTgt spid="175112"/>
                                        </p:tgtEl>
                                        <p:attrNameLst>
                                          <p:attrName>ppt_h</p:attrName>
                                        </p:attrNameLst>
                                      </p:cBhvr>
                                      <p:tavLst>
                                        <p:tav tm="0">
                                          <p:val>
                                            <p:strVal val="#ppt_h"/>
                                          </p:val>
                                        </p:tav>
                                        <p:tav tm="100000">
                                          <p:val>
                                            <p:strVal val="#ppt_h"/>
                                          </p:val>
                                        </p:tav>
                                      </p:tavLst>
                                    </p:anim>
                                    <p:animEffect transition="in" filter="fade">
                                      <p:cBhvr>
                                        <p:cTn id="9" dur="2000"/>
                                        <p:tgtEl>
                                          <p:spTgt spid="175112"/>
                                        </p:tgtEl>
                                      </p:cBhvr>
                                    </p:animEffect>
                                  </p:childTnLst>
                                </p:cTn>
                              </p:par>
                            </p:childTnLst>
                          </p:cTn>
                        </p:par>
                        <p:par>
                          <p:cTn id="10" fill="hold" nodeType="afterGroup">
                            <p:stCondLst>
                              <p:cond delay="2000"/>
                            </p:stCondLst>
                            <p:childTnLst>
                              <p:par>
                                <p:cTn id="11" presetID="55" presetClass="entr" presetSubtype="0" fill="hold" grpId="0" nodeType="afterEffect">
                                  <p:stCondLst>
                                    <p:cond delay="1000"/>
                                  </p:stCondLst>
                                  <p:childTnLst>
                                    <p:set>
                                      <p:cBhvr>
                                        <p:cTn id="12" dur="1" fill="hold">
                                          <p:stCondLst>
                                            <p:cond delay="0"/>
                                          </p:stCondLst>
                                        </p:cTn>
                                        <p:tgtEl>
                                          <p:spTgt spid="175119"/>
                                        </p:tgtEl>
                                        <p:attrNameLst>
                                          <p:attrName>style.visibility</p:attrName>
                                        </p:attrNameLst>
                                      </p:cBhvr>
                                      <p:to>
                                        <p:strVal val="visible"/>
                                      </p:to>
                                    </p:set>
                                    <p:anim calcmode="lin" valueType="num">
                                      <p:cBhvr>
                                        <p:cTn id="13" dur="2000" fill="hold"/>
                                        <p:tgtEl>
                                          <p:spTgt spid="175119"/>
                                        </p:tgtEl>
                                        <p:attrNameLst>
                                          <p:attrName>ppt_w</p:attrName>
                                        </p:attrNameLst>
                                      </p:cBhvr>
                                      <p:tavLst>
                                        <p:tav tm="0">
                                          <p:val>
                                            <p:strVal val="#ppt_w*0.70"/>
                                          </p:val>
                                        </p:tav>
                                        <p:tav tm="100000">
                                          <p:val>
                                            <p:strVal val="#ppt_w"/>
                                          </p:val>
                                        </p:tav>
                                      </p:tavLst>
                                    </p:anim>
                                    <p:anim calcmode="lin" valueType="num">
                                      <p:cBhvr>
                                        <p:cTn id="14" dur="2000" fill="hold"/>
                                        <p:tgtEl>
                                          <p:spTgt spid="175119"/>
                                        </p:tgtEl>
                                        <p:attrNameLst>
                                          <p:attrName>ppt_h</p:attrName>
                                        </p:attrNameLst>
                                      </p:cBhvr>
                                      <p:tavLst>
                                        <p:tav tm="0">
                                          <p:val>
                                            <p:strVal val="#ppt_h"/>
                                          </p:val>
                                        </p:tav>
                                        <p:tav tm="100000">
                                          <p:val>
                                            <p:strVal val="#ppt_h"/>
                                          </p:val>
                                        </p:tav>
                                      </p:tavLst>
                                    </p:anim>
                                    <p:animEffect transition="in" filter="fade">
                                      <p:cBhvr>
                                        <p:cTn id="15" dur="2000"/>
                                        <p:tgtEl>
                                          <p:spTgt spid="175119"/>
                                        </p:tgtEl>
                                      </p:cBhvr>
                                    </p:animEffect>
                                  </p:childTnLst>
                                </p:cTn>
                              </p:par>
                              <p:par>
                                <p:cTn id="16" presetID="55" presetClass="entr" presetSubtype="0" fill="hold" nodeType="withEffect">
                                  <p:stCondLst>
                                    <p:cond delay="0"/>
                                  </p:stCondLst>
                                  <p:childTnLst>
                                    <p:set>
                                      <p:cBhvr>
                                        <p:cTn id="17" dur="1" fill="hold">
                                          <p:stCondLst>
                                            <p:cond delay="0"/>
                                          </p:stCondLst>
                                        </p:cTn>
                                        <p:tgtEl>
                                          <p:spTgt spid="175116"/>
                                        </p:tgtEl>
                                        <p:attrNameLst>
                                          <p:attrName>style.visibility</p:attrName>
                                        </p:attrNameLst>
                                      </p:cBhvr>
                                      <p:to>
                                        <p:strVal val="visible"/>
                                      </p:to>
                                    </p:set>
                                    <p:anim calcmode="lin" valueType="num">
                                      <p:cBhvr>
                                        <p:cTn id="18" dur="2000" fill="hold"/>
                                        <p:tgtEl>
                                          <p:spTgt spid="175116"/>
                                        </p:tgtEl>
                                        <p:attrNameLst>
                                          <p:attrName>ppt_w</p:attrName>
                                        </p:attrNameLst>
                                      </p:cBhvr>
                                      <p:tavLst>
                                        <p:tav tm="0">
                                          <p:val>
                                            <p:strVal val="#ppt_w*0.70"/>
                                          </p:val>
                                        </p:tav>
                                        <p:tav tm="100000">
                                          <p:val>
                                            <p:strVal val="#ppt_w"/>
                                          </p:val>
                                        </p:tav>
                                      </p:tavLst>
                                    </p:anim>
                                    <p:anim calcmode="lin" valueType="num">
                                      <p:cBhvr>
                                        <p:cTn id="19" dur="2000" fill="hold"/>
                                        <p:tgtEl>
                                          <p:spTgt spid="175116"/>
                                        </p:tgtEl>
                                        <p:attrNameLst>
                                          <p:attrName>ppt_h</p:attrName>
                                        </p:attrNameLst>
                                      </p:cBhvr>
                                      <p:tavLst>
                                        <p:tav tm="0">
                                          <p:val>
                                            <p:strVal val="#ppt_h"/>
                                          </p:val>
                                        </p:tav>
                                        <p:tav tm="100000">
                                          <p:val>
                                            <p:strVal val="#ppt_h"/>
                                          </p:val>
                                        </p:tav>
                                      </p:tavLst>
                                    </p:anim>
                                    <p:animEffect transition="in" filter="fade">
                                      <p:cBhvr>
                                        <p:cTn id="20" dur="2000"/>
                                        <p:tgtEl>
                                          <p:spTgt spid="175116"/>
                                        </p:tgtEl>
                                      </p:cBhvr>
                                    </p:animEffect>
                                  </p:childTnLst>
                                </p:cTn>
                              </p:par>
                            </p:childTnLst>
                          </p:cTn>
                        </p:par>
                        <p:par>
                          <p:cTn id="21" fill="hold" nodeType="afterGroup">
                            <p:stCondLst>
                              <p:cond delay="5000"/>
                            </p:stCondLst>
                            <p:childTnLst>
                              <p:par>
                                <p:cTn id="22" presetID="55" presetClass="entr" presetSubtype="0" fill="hold" grpId="0" nodeType="afterEffect">
                                  <p:stCondLst>
                                    <p:cond delay="500"/>
                                  </p:stCondLst>
                                  <p:childTnLst>
                                    <p:set>
                                      <p:cBhvr>
                                        <p:cTn id="23" dur="1" fill="hold">
                                          <p:stCondLst>
                                            <p:cond delay="0"/>
                                          </p:stCondLst>
                                        </p:cTn>
                                        <p:tgtEl>
                                          <p:spTgt spid="175124"/>
                                        </p:tgtEl>
                                        <p:attrNameLst>
                                          <p:attrName>style.visibility</p:attrName>
                                        </p:attrNameLst>
                                      </p:cBhvr>
                                      <p:to>
                                        <p:strVal val="visible"/>
                                      </p:to>
                                    </p:set>
                                    <p:anim calcmode="lin" valueType="num">
                                      <p:cBhvr>
                                        <p:cTn id="24" dur="2000" fill="hold"/>
                                        <p:tgtEl>
                                          <p:spTgt spid="175124"/>
                                        </p:tgtEl>
                                        <p:attrNameLst>
                                          <p:attrName>ppt_w</p:attrName>
                                        </p:attrNameLst>
                                      </p:cBhvr>
                                      <p:tavLst>
                                        <p:tav tm="0">
                                          <p:val>
                                            <p:strVal val="#ppt_w*0.70"/>
                                          </p:val>
                                        </p:tav>
                                        <p:tav tm="100000">
                                          <p:val>
                                            <p:strVal val="#ppt_w"/>
                                          </p:val>
                                        </p:tav>
                                      </p:tavLst>
                                    </p:anim>
                                    <p:anim calcmode="lin" valueType="num">
                                      <p:cBhvr>
                                        <p:cTn id="25" dur="2000" fill="hold"/>
                                        <p:tgtEl>
                                          <p:spTgt spid="175124"/>
                                        </p:tgtEl>
                                        <p:attrNameLst>
                                          <p:attrName>ppt_h</p:attrName>
                                        </p:attrNameLst>
                                      </p:cBhvr>
                                      <p:tavLst>
                                        <p:tav tm="0">
                                          <p:val>
                                            <p:strVal val="#ppt_h"/>
                                          </p:val>
                                        </p:tav>
                                        <p:tav tm="100000">
                                          <p:val>
                                            <p:strVal val="#ppt_h"/>
                                          </p:val>
                                        </p:tav>
                                      </p:tavLst>
                                    </p:anim>
                                    <p:animEffect transition="in" filter="fade">
                                      <p:cBhvr>
                                        <p:cTn id="26" dur="2000"/>
                                        <p:tgtEl>
                                          <p:spTgt spid="175124"/>
                                        </p:tgtEl>
                                      </p:cBhvr>
                                    </p:animEffect>
                                  </p:childTnLst>
                                </p:cTn>
                              </p:par>
                              <p:par>
                                <p:cTn id="27" presetID="55" presetClass="entr" presetSubtype="0" fill="hold" nodeType="withEffect">
                                  <p:stCondLst>
                                    <p:cond delay="0"/>
                                  </p:stCondLst>
                                  <p:childTnLst>
                                    <p:set>
                                      <p:cBhvr>
                                        <p:cTn id="28" dur="1" fill="hold">
                                          <p:stCondLst>
                                            <p:cond delay="0"/>
                                          </p:stCondLst>
                                        </p:cTn>
                                        <p:tgtEl>
                                          <p:spTgt spid="175122"/>
                                        </p:tgtEl>
                                        <p:attrNameLst>
                                          <p:attrName>style.visibility</p:attrName>
                                        </p:attrNameLst>
                                      </p:cBhvr>
                                      <p:to>
                                        <p:strVal val="visible"/>
                                      </p:to>
                                    </p:set>
                                    <p:anim calcmode="lin" valueType="num">
                                      <p:cBhvr>
                                        <p:cTn id="29" dur="1000" fill="hold"/>
                                        <p:tgtEl>
                                          <p:spTgt spid="175122"/>
                                        </p:tgtEl>
                                        <p:attrNameLst>
                                          <p:attrName>ppt_w</p:attrName>
                                        </p:attrNameLst>
                                      </p:cBhvr>
                                      <p:tavLst>
                                        <p:tav tm="0">
                                          <p:val>
                                            <p:strVal val="#ppt_w*0.70"/>
                                          </p:val>
                                        </p:tav>
                                        <p:tav tm="100000">
                                          <p:val>
                                            <p:strVal val="#ppt_w"/>
                                          </p:val>
                                        </p:tav>
                                      </p:tavLst>
                                    </p:anim>
                                    <p:anim calcmode="lin" valueType="num">
                                      <p:cBhvr>
                                        <p:cTn id="30" dur="1000" fill="hold"/>
                                        <p:tgtEl>
                                          <p:spTgt spid="175122"/>
                                        </p:tgtEl>
                                        <p:attrNameLst>
                                          <p:attrName>ppt_h</p:attrName>
                                        </p:attrNameLst>
                                      </p:cBhvr>
                                      <p:tavLst>
                                        <p:tav tm="0">
                                          <p:val>
                                            <p:strVal val="#ppt_h"/>
                                          </p:val>
                                        </p:tav>
                                        <p:tav tm="100000">
                                          <p:val>
                                            <p:strVal val="#ppt_h"/>
                                          </p:val>
                                        </p:tav>
                                      </p:tavLst>
                                    </p:anim>
                                    <p:animEffect transition="in" filter="fade">
                                      <p:cBhvr>
                                        <p:cTn id="31" dur="1000"/>
                                        <p:tgtEl>
                                          <p:spTgt spid="175122"/>
                                        </p:tgtEl>
                                      </p:cBhvr>
                                    </p:animEffect>
                                  </p:childTnLst>
                                </p:cTn>
                              </p:par>
                            </p:childTnLst>
                          </p:cTn>
                        </p:par>
                        <p:par>
                          <p:cTn id="32" fill="hold" nodeType="afterGroup">
                            <p:stCondLst>
                              <p:cond delay="7500"/>
                            </p:stCondLst>
                            <p:childTnLst>
                              <p:par>
                                <p:cTn id="33" presetID="55" presetClass="entr" presetSubtype="0" fill="hold" grpId="0" nodeType="afterEffect">
                                  <p:stCondLst>
                                    <p:cond delay="500"/>
                                  </p:stCondLst>
                                  <p:childTnLst>
                                    <p:set>
                                      <p:cBhvr>
                                        <p:cTn id="34" dur="1" fill="hold">
                                          <p:stCondLst>
                                            <p:cond delay="0"/>
                                          </p:stCondLst>
                                        </p:cTn>
                                        <p:tgtEl>
                                          <p:spTgt spid="175114"/>
                                        </p:tgtEl>
                                        <p:attrNameLst>
                                          <p:attrName>style.visibility</p:attrName>
                                        </p:attrNameLst>
                                      </p:cBhvr>
                                      <p:to>
                                        <p:strVal val="visible"/>
                                      </p:to>
                                    </p:set>
                                    <p:anim calcmode="lin" valueType="num">
                                      <p:cBhvr>
                                        <p:cTn id="35" dur="2000" fill="hold"/>
                                        <p:tgtEl>
                                          <p:spTgt spid="175114"/>
                                        </p:tgtEl>
                                        <p:attrNameLst>
                                          <p:attrName>ppt_w</p:attrName>
                                        </p:attrNameLst>
                                      </p:cBhvr>
                                      <p:tavLst>
                                        <p:tav tm="0">
                                          <p:val>
                                            <p:strVal val="#ppt_w*0.70"/>
                                          </p:val>
                                        </p:tav>
                                        <p:tav tm="100000">
                                          <p:val>
                                            <p:strVal val="#ppt_w"/>
                                          </p:val>
                                        </p:tav>
                                      </p:tavLst>
                                    </p:anim>
                                    <p:anim calcmode="lin" valueType="num">
                                      <p:cBhvr>
                                        <p:cTn id="36" dur="2000" fill="hold"/>
                                        <p:tgtEl>
                                          <p:spTgt spid="175114"/>
                                        </p:tgtEl>
                                        <p:attrNameLst>
                                          <p:attrName>ppt_h</p:attrName>
                                        </p:attrNameLst>
                                      </p:cBhvr>
                                      <p:tavLst>
                                        <p:tav tm="0">
                                          <p:val>
                                            <p:strVal val="#ppt_h"/>
                                          </p:val>
                                        </p:tav>
                                        <p:tav tm="100000">
                                          <p:val>
                                            <p:strVal val="#ppt_h"/>
                                          </p:val>
                                        </p:tav>
                                      </p:tavLst>
                                    </p:anim>
                                    <p:animEffect transition="in" filter="fade">
                                      <p:cBhvr>
                                        <p:cTn id="37" dur="2000"/>
                                        <p:tgtEl>
                                          <p:spTgt spid="175114"/>
                                        </p:tgtEl>
                                      </p:cBhvr>
                                    </p:animEffect>
                                  </p:childTnLst>
                                </p:cTn>
                              </p:par>
                              <p:par>
                                <p:cTn id="38" presetID="55" presetClass="entr" presetSubtype="0" fill="hold" nodeType="withEffect">
                                  <p:stCondLst>
                                    <p:cond delay="0"/>
                                  </p:stCondLst>
                                  <p:childTnLst>
                                    <p:set>
                                      <p:cBhvr>
                                        <p:cTn id="39" dur="1" fill="hold">
                                          <p:stCondLst>
                                            <p:cond delay="0"/>
                                          </p:stCondLst>
                                        </p:cTn>
                                        <p:tgtEl>
                                          <p:spTgt spid="175113"/>
                                        </p:tgtEl>
                                        <p:attrNameLst>
                                          <p:attrName>style.visibility</p:attrName>
                                        </p:attrNameLst>
                                      </p:cBhvr>
                                      <p:to>
                                        <p:strVal val="visible"/>
                                      </p:to>
                                    </p:set>
                                    <p:anim calcmode="lin" valueType="num">
                                      <p:cBhvr>
                                        <p:cTn id="40" dur="1000" fill="hold"/>
                                        <p:tgtEl>
                                          <p:spTgt spid="175113"/>
                                        </p:tgtEl>
                                        <p:attrNameLst>
                                          <p:attrName>ppt_w</p:attrName>
                                        </p:attrNameLst>
                                      </p:cBhvr>
                                      <p:tavLst>
                                        <p:tav tm="0">
                                          <p:val>
                                            <p:strVal val="#ppt_w*0.70"/>
                                          </p:val>
                                        </p:tav>
                                        <p:tav tm="100000">
                                          <p:val>
                                            <p:strVal val="#ppt_w"/>
                                          </p:val>
                                        </p:tav>
                                      </p:tavLst>
                                    </p:anim>
                                    <p:anim calcmode="lin" valueType="num">
                                      <p:cBhvr>
                                        <p:cTn id="41" dur="1000" fill="hold"/>
                                        <p:tgtEl>
                                          <p:spTgt spid="175113"/>
                                        </p:tgtEl>
                                        <p:attrNameLst>
                                          <p:attrName>ppt_h</p:attrName>
                                        </p:attrNameLst>
                                      </p:cBhvr>
                                      <p:tavLst>
                                        <p:tav tm="0">
                                          <p:val>
                                            <p:strVal val="#ppt_h"/>
                                          </p:val>
                                        </p:tav>
                                        <p:tav tm="100000">
                                          <p:val>
                                            <p:strVal val="#ppt_h"/>
                                          </p:val>
                                        </p:tav>
                                      </p:tavLst>
                                    </p:anim>
                                    <p:animEffect transition="in" filter="fade">
                                      <p:cBhvr>
                                        <p:cTn id="42" dur="1000"/>
                                        <p:tgtEl>
                                          <p:spTgt spid="175113"/>
                                        </p:tgtEl>
                                      </p:cBhvr>
                                    </p:animEffect>
                                  </p:childTnLst>
                                </p:cTn>
                              </p:par>
                            </p:childTnLst>
                          </p:cTn>
                        </p:par>
                        <p:par>
                          <p:cTn id="43" fill="hold" nodeType="afterGroup">
                            <p:stCondLst>
                              <p:cond delay="10000"/>
                            </p:stCondLst>
                            <p:childTnLst>
                              <p:par>
                                <p:cTn id="44" presetID="55" presetClass="entr" presetSubtype="0" fill="hold" grpId="0" nodeType="afterEffect">
                                  <p:stCondLst>
                                    <p:cond delay="500"/>
                                  </p:stCondLst>
                                  <p:childTnLst>
                                    <p:set>
                                      <p:cBhvr>
                                        <p:cTn id="45" dur="1" fill="hold">
                                          <p:stCondLst>
                                            <p:cond delay="0"/>
                                          </p:stCondLst>
                                        </p:cTn>
                                        <p:tgtEl>
                                          <p:spTgt spid="175121"/>
                                        </p:tgtEl>
                                        <p:attrNameLst>
                                          <p:attrName>style.visibility</p:attrName>
                                        </p:attrNameLst>
                                      </p:cBhvr>
                                      <p:to>
                                        <p:strVal val="visible"/>
                                      </p:to>
                                    </p:set>
                                    <p:anim calcmode="lin" valueType="num">
                                      <p:cBhvr>
                                        <p:cTn id="46" dur="2000" fill="hold"/>
                                        <p:tgtEl>
                                          <p:spTgt spid="175121"/>
                                        </p:tgtEl>
                                        <p:attrNameLst>
                                          <p:attrName>ppt_w</p:attrName>
                                        </p:attrNameLst>
                                      </p:cBhvr>
                                      <p:tavLst>
                                        <p:tav tm="0">
                                          <p:val>
                                            <p:strVal val="#ppt_w*0.70"/>
                                          </p:val>
                                        </p:tav>
                                        <p:tav tm="100000">
                                          <p:val>
                                            <p:strVal val="#ppt_w"/>
                                          </p:val>
                                        </p:tav>
                                      </p:tavLst>
                                    </p:anim>
                                    <p:anim calcmode="lin" valueType="num">
                                      <p:cBhvr>
                                        <p:cTn id="47" dur="2000" fill="hold"/>
                                        <p:tgtEl>
                                          <p:spTgt spid="175121"/>
                                        </p:tgtEl>
                                        <p:attrNameLst>
                                          <p:attrName>ppt_h</p:attrName>
                                        </p:attrNameLst>
                                      </p:cBhvr>
                                      <p:tavLst>
                                        <p:tav tm="0">
                                          <p:val>
                                            <p:strVal val="#ppt_h"/>
                                          </p:val>
                                        </p:tav>
                                        <p:tav tm="100000">
                                          <p:val>
                                            <p:strVal val="#ppt_h"/>
                                          </p:val>
                                        </p:tav>
                                      </p:tavLst>
                                    </p:anim>
                                    <p:animEffect transition="in" filter="fade">
                                      <p:cBhvr>
                                        <p:cTn id="48" dur="2000"/>
                                        <p:tgtEl>
                                          <p:spTgt spid="175121"/>
                                        </p:tgtEl>
                                      </p:cBhvr>
                                    </p:animEffect>
                                  </p:childTnLst>
                                </p:cTn>
                              </p:par>
                              <p:par>
                                <p:cTn id="49" presetID="55" presetClass="entr" presetSubtype="0" fill="hold" nodeType="withEffect">
                                  <p:stCondLst>
                                    <p:cond delay="0"/>
                                  </p:stCondLst>
                                  <p:childTnLst>
                                    <p:set>
                                      <p:cBhvr>
                                        <p:cTn id="50" dur="1" fill="hold">
                                          <p:stCondLst>
                                            <p:cond delay="0"/>
                                          </p:stCondLst>
                                        </p:cTn>
                                        <p:tgtEl>
                                          <p:spTgt spid="175120"/>
                                        </p:tgtEl>
                                        <p:attrNameLst>
                                          <p:attrName>style.visibility</p:attrName>
                                        </p:attrNameLst>
                                      </p:cBhvr>
                                      <p:to>
                                        <p:strVal val="visible"/>
                                      </p:to>
                                    </p:set>
                                    <p:anim calcmode="lin" valueType="num">
                                      <p:cBhvr>
                                        <p:cTn id="51" dur="1000" fill="hold"/>
                                        <p:tgtEl>
                                          <p:spTgt spid="175120"/>
                                        </p:tgtEl>
                                        <p:attrNameLst>
                                          <p:attrName>ppt_w</p:attrName>
                                        </p:attrNameLst>
                                      </p:cBhvr>
                                      <p:tavLst>
                                        <p:tav tm="0">
                                          <p:val>
                                            <p:strVal val="#ppt_w*0.70"/>
                                          </p:val>
                                        </p:tav>
                                        <p:tav tm="100000">
                                          <p:val>
                                            <p:strVal val="#ppt_w"/>
                                          </p:val>
                                        </p:tav>
                                      </p:tavLst>
                                    </p:anim>
                                    <p:anim calcmode="lin" valueType="num">
                                      <p:cBhvr>
                                        <p:cTn id="52" dur="1000" fill="hold"/>
                                        <p:tgtEl>
                                          <p:spTgt spid="175120"/>
                                        </p:tgtEl>
                                        <p:attrNameLst>
                                          <p:attrName>ppt_h</p:attrName>
                                        </p:attrNameLst>
                                      </p:cBhvr>
                                      <p:tavLst>
                                        <p:tav tm="0">
                                          <p:val>
                                            <p:strVal val="#ppt_h"/>
                                          </p:val>
                                        </p:tav>
                                        <p:tav tm="100000">
                                          <p:val>
                                            <p:strVal val="#ppt_h"/>
                                          </p:val>
                                        </p:tav>
                                      </p:tavLst>
                                    </p:anim>
                                    <p:animEffect transition="in" filter="fade">
                                      <p:cBhvr>
                                        <p:cTn id="53" dur="1000"/>
                                        <p:tgtEl>
                                          <p:spTgt spid="175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4" grpId="0" animBg="1"/>
      <p:bldP spid="175119" grpId="0" animBg="1"/>
      <p:bldP spid="175121" grpId="0" animBg="1"/>
      <p:bldP spid="1751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8"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42292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72" y="260648"/>
            <a:ext cx="8637182" cy="6013475"/>
          </a:xfrm>
          <a:prstGeom prst="rect">
            <a:avLst/>
          </a:prstGeom>
          <a:noFill/>
          <a:extLst>
            <a:ext uri="{909E8E84-426E-40DD-AFC4-6F175D3DCCD1}">
              <a14:hiddenFill xmlns:a14="http://schemas.microsoft.com/office/drawing/2010/main">
                <a:solidFill>
                  <a:srgbClr val="FFFFFF"/>
                </a:solidFill>
              </a14:hiddenFill>
            </a:ext>
          </a:extLst>
        </p:spPr>
      </p:pic>
      <p:sp>
        <p:nvSpPr>
          <p:cNvPr id="422929" name="Oval 17"/>
          <p:cNvSpPr>
            <a:spLocks noChangeArrowheads="1"/>
          </p:cNvSpPr>
          <p:nvPr/>
        </p:nvSpPr>
        <p:spPr bwMode="auto">
          <a:xfrm>
            <a:off x="4788024" y="3429000"/>
            <a:ext cx="1443037" cy="509587"/>
          </a:xfrm>
          <a:prstGeom prst="ellipse">
            <a:avLst/>
          </a:prstGeom>
          <a:noFill/>
          <a:ln w="28575" algn="ctr">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s-ES" altLang="es-ES">
              <a:effectLst>
                <a:outerShdw blurRad="38100" dist="38100" dir="2700000" algn="tl">
                  <a:srgbClr val="000000"/>
                </a:outerShdw>
              </a:effectLst>
            </a:endParaRPr>
          </a:p>
        </p:txBody>
      </p:sp>
      <p:sp>
        <p:nvSpPr>
          <p:cNvPr id="422930" name="Oval 18"/>
          <p:cNvSpPr>
            <a:spLocks noChangeArrowheads="1"/>
          </p:cNvSpPr>
          <p:nvPr/>
        </p:nvSpPr>
        <p:spPr bwMode="auto">
          <a:xfrm>
            <a:off x="6444208" y="3736180"/>
            <a:ext cx="1663700" cy="404813"/>
          </a:xfrm>
          <a:prstGeom prst="ellipse">
            <a:avLst/>
          </a:prstGeom>
          <a:noFill/>
          <a:ln w="28575" algn="ctr">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Tree>
    <p:extLst>
      <p:ext uri="{BB962C8B-B14F-4D97-AF65-F5344CB8AC3E}">
        <p14:creationId xmlns:p14="http://schemas.microsoft.com/office/powerpoint/2010/main" val="257505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422928"/>
                                        </p:tgtEl>
                                        <p:attrNameLst>
                                          <p:attrName>style.visibility</p:attrName>
                                        </p:attrNameLst>
                                      </p:cBhvr>
                                      <p:to>
                                        <p:strVal val="visible"/>
                                      </p:to>
                                    </p:set>
                                    <p:anim calcmode="lin" valueType="num">
                                      <p:cBhvr>
                                        <p:cTn id="7" dur="2000" fill="hold"/>
                                        <p:tgtEl>
                                          <p:spTgt spid="422928"/>
                                        </p:tgtEl>
                                        <p:attrNameLst>
                                          <p:attrName>ppt_w</p:attrName>
                                        </p:attrNameLst>
                                      </p:cBhvr>
                                      <p:tavLst>
                                        <p:tav tm="0">
                                          <p:val>
                                            <p:strVal val="#ppt_w*0.70"/>
                                          </p:val>
                                        </p:tav>
                                        <p:tav tm="100000">
                                          <p:val>
                                            <p:strVal val="#ppt_w"/>
                                          </p:val>
                                        </p:tav>
                                      </p:tavLst>
                                    </p:anim>
                                    <p:anim calcmode="lin" valueType="num">
                                      <p:cBhvr>
                                        <p:cTn id="8" dur="2000" fill="hold"/>
                                        <p:tgtEl>
                                          <p:spTgt spid="422928"/>
                                        </p:tgtEl>
                                        <p:attrNameLst>
                                          <p:attrName>ppt_h</p:attrName>
                                        </p:attrNameLst>
                                      </p:cBhvr>
                                      <p:tavLst>
                                        <p:tav tm="0">
                                          <p:val>
                                            <p:strVal val="#ppt_h"/>
                                          </p:val>
                                        </p:tav>
                                        <p:tav tm="100000">
                                          <p:val>
                                            <p:strVal val="#ppt_h"/>
                                          </p:val>
                                        </p:tav>
                                      </p:tavLst>
                                    </p:anim>
                                    <p:animEffect transition="in" filter="fade">
                                      <p:cBhvr>
                                        <p:cTn id="9" dur="2000"/>
                                        <p:tgtEl>
                                          <p:spTgt spid="422928"/>
                                        </p:tgtEl>
                                      </p:cBhvr>
                                    </p:animEffect>
                                  </p:childTnLst>
                                </p:cTn>
                              </p:par>
                            </p:childTnLst>
                          </p:cTn>
                        </p:par>
                        <p:par>
                          <p:cTn id="10" fill="hold" nodeType="afterGroup">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422929"/>
                                        </p:tgtEl>
                                        <p:attrNameLst>
                                          <p:attrName>style.visibility</p:attrName>
                                        </p:attrNameLst>
                                      </p:cBhvr>
                                      <p:to>
                                        <p:strVal val="visible"/>
                                      </p:to>
                                    </p:set>
                                    <p:anim calcmode="lin" valueType="num">
                                      <p:cBhvr>
                                        <p:cTn id="13" dur="1000" fill="hold"/>
                                        <p:tgtEl>
                                          <p:spTgt spid="422929"/>
                                        </p:tgtEl>
                                        <p:attrNameLst>
                                          <p:attrName>ppt_w</p:attrName>
                                        </p:attrNameLst>
                                      </p:cBhvr>
                                      <p:tavLst>
                                        <p:tav tm="0">
                                          <p:val>
                                            <p:strVal val="#ppt_w*0.70"/>
                                          </p:val>
                                        </p:tav>
                                        <p:tav tm="100000">
                                          <p:val>
                                            <p:strVal val="#ppt_w"/>
                                          </p:val>
                                        </p:tav>
                                      </p:tavLst>
                                    </p:anim>
                                    <p:anim calcmode="lin" valueType="num">
                                      <p:cBhvr>
                                        <p:cTn id="14" dur="1000" fill="hold"/>
                                        <p:tgtEl>
                                          <p:spTgt spid="422929"/>
                                        </p:tgtEl>
                                        <p:attrNameLst>
                                          <p:attrName>ppt_h</p:attrName>
                                        </p:attrNameLst>
                                      </p:cBhvr>
                                      <p:tavLst>
                                        <p:tav tm="0">
                                          <p:val>
                                            <p:strVal val="#ppt_h"/>
                                          </p:val>
                                        </p:tav>
                                        <p:tav tm="100000">
                                          <p:val>
                                            <p:strVal val="#ppt_h"/>
                                          </p:val>
                                        </p:tav>
                                      </p:tavLst>
                                    </p:anim>
                                    <p:animEffect transition="in" filter="fade">
                                      <p:cBhvr>
                                        <p:cTn id="15" dur="1000"/>
                                        <p:tgtEl>
                                          <p:spTgt spid="422929"/>
                                        </p:tgtEl>
                                      </p:cBhvr>
                                    </p:animEffect>
                                  </p:childTnLst>
                                </p:cTn>
                              </p:par>
                            </p:childTnLst>
                          </p:cTn>
                        </p:par>
                        <p:par>
                          <p:cTn id="16" fill="hold" nodeType="afterGroup">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422930"/>
                                        </p:tgtEl>
                                        <p:attrNameLst>
                                          <p:attrName>style.visibility</p:attrName>
                                        </p:attrNameLst>
                                      </p:cBhvr>
                                      <p:to>
                                        <p:strVal val="visible"/>
                                      </p:to>
                                    </p:set>
                                    <p:anim calcmode="lin" valueType="num">
                                      <p:cBhvr>
                                        <p:cTn id="19" dur="1000" fill="hold"/>
                                        <p:tgtEl>
                                          <p:spTgt spid="422930"/>
                                        </p:tgtEl>
                                        <p:attrNameLst>
                                          <p:attrName>ppt_w</p:attrName>
                                        </p:attrNameLst>
                                      </p:cBhvr>
                                      <p:tavLst>
                                        <p:tav tm="0">
                                          <p:val>
                                            <p:strVal val="#ppt_w*0.70"/>
                                          </p:val>
                                        </p:tav>
                                        <p:tav tm="100000">
                                          <p:val>
                                            <p:strVal val="#ppt_w"/>
                                          </p:val>
                                        </p:tav>
                                      </p:tavLst>
                                    </p:anim>
                                    <p:anim calcmode="lin" valueType="num">
                                      <p:cBhvr>
                                        <p:cTn id="20" dur="1000" fill="hold"/>
                                        <p:tgtEl>
                                          <p:spTgt spid="422930"/>
                                        </p:tgtEl>
                                        <p:attrNameLst>
                                          <p:attrName>ppt_h</p:attrName>
                                        </p:attrNameLst>
                                      </p:cBhvr>
                                      <p:tavLst>
                                        <p:tav tm="0">
                                          <p:val>
                                            <p:strVal val="#ppt_h"/>
                                          </p:val>
                                        </p:tav>
                                        <p:tav tm="100000">
                                          <p:val>
                                            <p:strVal val="#ppt_h"/>
                                          </p:val>
                                        </p:tav>
                                      </p:tavLst>
                                    </p:anim>
                                    <p:animEffect transition="in" filter="fade">
                                      <p:cBhvr>
                                        <p:cTn id="21" dur="1000"/>
                                        <p:tgtEl>
                                          <p:spTgt spid="422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9" grpId="0" animBg="1"/>
      <p:bldP spid="42293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76" name="Picture 1048" descr="Foto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0050" y="935994"/>
            <a:ext cx="2232025" cy="1692561"/>
          </a:xfrm>
          <a:prstGeom prst="rect">
            <a:avLst/>
          </a:prstGeom>
          <a:noFill/>
          <a:extLst>
            <a:ext uri="{909E8E84-426E-40DD-AFC4-6F175D3DCCD1}">
              <a14:hiddenFill xmlns:a14="http://schemas.microsoft.com/office/drawing/2010/main">
                <a:solidFill>
                  <a:srgbClr val="FFFFFF"/>
                </a:solidFill>
              </a14:hiddenFill>
            </a:ext>
          </a:extLst>
        </p:spPr>
      </p:pic>
      <p:sp>
        <p:nvSpPr>
          <p:cNvPr id="177158" name="AutoShape 1030">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177160" name="Picture 1032" descr="Foto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35994"/>
            <a:ext cx="4583113" cy="4078920"/>
          </a:xfrm>
          <a:prstGeom prst="rect">
            <a:avLst/>
          </a:prstGeom>
          <a:noFill/>
          <a:extLst>
            <a:ext uri="{909E8E84-426E-40DD-AFC4-6F175D3DCCD1}">
              <a14:hiddenFill xmlns:a14="http://schemas.microsoft.com/office/drawing/2010/main">
                <a:solidFill>
                  <a:srgbClr val="FFFFFF"/>
                </a:solidFill>
              </a14:hiddenFill>
            </a:ext>
          </a:extLst>
        </p:spPr>
      </p:pic>
      <p:pic>
        <p:nvPicPr>
          <p:cNvPr id="177164" name="Picture 1036" descr="Foto_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60" y="116632"/>
            <a:ext cx="2152700" cy="1419250"/>
          </a:xfrm>
          <a:prstGeom prst="rect">
            <a:avLst/>
          </a:prstGeom>
          <a:noFill/>
          <a:extLst>
            <a:ext uri="{909E8E84-426E-40DD-AFC4-6F175D3DCCD1}">
              <a14:hiddenFill xmlns:a14="http://schemas.microsoft.com/office/drawing/2010/main">
                <a:solidFill>
                  <a:srgbClr val="FFFFFF"/>
                </a:solidFill>
              </a14:hiddenFill>
            </a:ext>
          </a:extLst>
        </p:spPr>
      </p:pic>
      <p:sp>
        <p:nvSpPr>
          <p:cNvPr id="177167" name="AutoShape 1039"/>
          <p:cNvSpPr>
            <a:spLocks noChangeArrowheads="1"/>
          </p:cNvSpPr>
          <p:nvPr/>
        </p:nvSpPr>
        <p:spPr bwMode="auto">
          <a:xfrm rot="20420184" flipV="1">
            <a:off x="2186927" y="1755421"/>
            <a:ext cx="3355975" cy="103187"/>
          </a:xfrm>
          <a:prstGeom prst="rightArrow">
            <a:avLst>
              <a:gd name="adj1" fmla="val 50000"/>
              <a:gd name="adj2" fmla="val 813081"/>
            </a:avLst>
          </a:prstGeom>
          <a:solidFill>
            <a:srgbClr val="FF00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pic>
        <p:nvPicPr>
          <p:cNvPr id="177169" name="Picture 1041" descr="Foto 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5813" y="2787650"/>
            <a:ext cx="1846262" cy="2297113"/>
          </a:xfrm>
          <a:prstGeom prst="rect">
            <a:avLst/>
          </a:prstGeom>
          <a:noFill/>
          <a:extLst>
            <a:ext uri="{909E8E84-426E-40DD-AFC4-6F175D3DCCD1}">
              <a14:hiddenFill xmlns:a14="http://schemas.microsoft.com/office/drawing/2010/main">
                <a:solidFill>
                  <a:srgbClr val="FFFFFF"/>
                </a:solidFill>
              </a14:hiddenFill>
            </a:ext>
          </a:extLst>
        </p:spPr>
      </p:pic>
      <p:pic>
        <p:nvPicPr>
          <p:cNvPr id="177172" name="Picture 10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138" y="5049838"/>
            <a:ext cx="2546350" cy="1808162"/>
          </a:xfrm>
          <a:prstGeom prst="rect">
            <a:avLst/>
          </a:prstGeom>
          <a:noFill/>
          <a:extLst>
            <a:ext uri="{909E8E84-426E-40DD-AFC4-6F175D3DCCD1}">
              <a14:hiddenFill xmlns:a14="http://schemas.microsoft.com/office/drawing/2010/main">
                <a:solidFill>
                  <a:srgbClr val="FFFFFF"/>
                </a:solidFill>
              </a14:hiddenFill>
            </a:ext>
          </a:extLst>
        </p:spPr>
      </p:pic>
      <p:sp>
        <p:nvSpPr>
          <p:cNvPr id="177173" name="AutoShape 1045"/>
          <p:cNvSpPr>
            <a:spLocks noChangeArrowheads="1"/>
          </p:cNvSpPr>
          <p:nvPr/>
        </p:nvSpPr>
        <p:spPr bwMode="auto">
          <a:xfrm rot="4169168">
            <a:off x="1668463" y="4481513"/>
            <a:ext cx="2139950" cy="114300"/>
          </a:xfrm>
          <a:prstGeom prst="rightArrow">
            <a:avLst>
              <a:gd name="adj1" fmla="val 50000"/>
              <a:gd name="adj2" fmla="val 468056"/>
            </a:avLst>
          </a:prstGeom>
          <a:solidFill>
            <a:srgbClr val="FF00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pic>
        <p:nvPicPr>
          <p:cNvPr id="177174" name="Picture 10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113" y="4500563"/>
            <a:ext cx="29337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77175" name="AutoShape 1047"/>
          <p:cNvSpPr>
            <a:spLocks noChangeArrowheads="1"/>
          </p:cNvSpPr>
          <p:nvPr/>
        </p:nvSpPr>
        <p:spPr bwMode="auto">
          <a:xfrm rot="2051567">
            <a:off x="2587625" y="4284663"/>
            <a:ext cx="3081338" cy="114300"/>
          </a:xfrm>
          <a:prstGeom prst="rightArrow">
            <a:avLst>
              <a:gd name="adj1" fmla="val 50000"/>
              <a:gd name="adj2" fmla="val 673958"/>
            </a:avLst>
          </a:prstGeom>
          <a:solidFill>
            <a:srgbClr val="FF00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177177" name="AutoShape 1049"/>
          <p:cNvSpPr>
            <a:spLocks noChangeArrowheads="1"/>
          </p:cNvSpPr>
          <p:nvPr/>
        </p:nvSpPr>
        <p:spPr bwMode="auto">
          <a:xfrm rot="475880">
            <a:off x="3030538" y="3400425"/>
            <a:ext cx="4375150" cy="131763"/>
          </a:xfrm>
          <a:prstGeom prst="rightArrow">
            <a:avLst>
              <a:gd name="adj1" fmla="val 50000"/>
              <a:gd name="adj2" fmla="val 830117"/>
            </a:avLst>
          </a:prstGeom>
          <a:solidFill>
            <a:srgbClr val="FF00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177170" name="AutoShape 1042"/>
          <p:cNvSpPr>
            <a:spLocks noChangeArrowheads="1"/>
          </p:cNvSpPr>
          <p:nvPr/>
        </p:nvSpPr>
        <p:spPr bwMode="auto">
          <a:xfrm rot="-225372">
            <a:off x="3222633" y="2529133"/>
            <a:ext cx="3723812" cy="113809"/>
          </a:xfrm>
          <a:prstGeom prst="rightArrow">
            <a:avLst>
              <a:gd name="adj1" fmla="val 50000"/>
              <a:gd name="adj2" fmla="val 812847"/>
            </a:avLst>
          </a:prstGeom>
          <a:solidFill>
            <a:srgbClr val="FF00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ES"/>
          </a:p>
        </p:txBody>
      </p:sp>
    </p:spTree>
    <p:extLst>
      <p:ext uri="{BB962C8B-B14F-4D97-AF65-F5344CB8AC3E}">
        <p14:creationId xmlns:p14="http://schemas.microsoft.com/office/powerpoint/2010/main" val="5809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77158"/>
                                        </p:tgtEl>
                                        <p:attrNameLst>
                                          <p:attrName>style.visibility</p:attrName>
                                        </p:attrNameLst>
                                      </p:cBhvr>
                                      <p:to>
                                        <p:strVal val="visible"/>
                                      </p:to>
                                    </p:set>
                                  </p:childTnLst>
                                </p:cTn>
                              </p:par>
                            </p:childTnLst>
                          </p:cTn>
                        </p:par>
                        <p:par>
                          <p:cTn id="7" fill="hold" nodeType="afterGroup">
                            <p:stCondLst>
                              <p:cond delay="1000"/>
                            </p:stCondLst>
                            <p:childTnLst>
                              <p:par>
                                <p:cTn id="8" presetID="55" presetClass="entr" presetSubtype="0" fill="hold" nodeType="afterEffect">
                                  <p:stCondLst>
                                    <p:cond delay="0"/>
                                  </p:stCondLst>
                                  <p:childTnLst>
                                    <p:set>
                                      <p:cBhvr>
                                        <p:cTn id="9" dur="1" fill="hold">
                                          <p:stCondLst>
                                            <p:cond delay="0"/>
                                          </p:stCondLst>
                                        </p:cTn>
                                        <p:tgtEl>
                                          <p:spTgt spid="177160"/>
                                        </p:tgtEl>
                                        <p:attrNameLst>
                                          <p:attrName>style.visibility</p:attrName>
                                        </p:attrNameLst>
                                      </p:cBhvr>
                                      <p:to>
                                        <p:strVal val="visible"/>
                                      </p:to>
                                    </p:set>
                                    <p:anim calcmode="lin" valueType="num">
                                      <p:cBhvr>
                                        <p:cTn id="10" dur="2000" fill="hold"/>
                                        <p:tgtEl>
                                          <p:spTgt spid="177160"/>
                                        </p:tgtEl>
                                        <p:attrNameLst>
                                          <p:attrName>ppt_w</p:attrName>
                                        </p:attrNameLst>
                                      </p:cBhvr>
                                      <p:tavLst>
                                        <p:tav tm="0">
                                          <p:val>
                                            <p:strVal val="#ppt_w*0.70"/>
                                          </p:val>
                                        </p:tav>
                                        <p:tav tm="100000">
                                          <p:val>
                                            <p:strVal val="#ppt_w"/>
                                          </p:val>
                                        </p:tav>
                                      </p:tavLst>
                                    </p:anim>
                                    <p:anim calcmode="lin" valueType="num">
                                      <p:cBhvr>
                                        <p:cTn id="11" dur="2000" fill="hold"/>
                                        <p:tgtEl>
                                          <p:spTgt spid="177160"/>
                                        </p:tgtEl>
                                        <p:attrNameLst>
                                          <p:attrName>ppt_h</p:attrName>
                                        </p:attrNameLst>
                                      </p:cBhvr>
                                      <p:tavLst>
                                        <p:tav tm="0">
                                          <p:val>
                                            <p:strVal val="#ppt_h"/>
                                          </p:val>
                                        </p:tav>
                                        <p:tav tm="100000">
                                          <p:val>
                                            <p:strVal val="#ppt_h"/>
                                          </p:val>
                                        </p:tav>
                                      </p:tavLst>
                                    </p:anim>
                                    <p:animEffect transition="in" filter="fade">
                                      <p:cBhvr>
                                        <p:cTn id="12" dur="2000"/>
                                        <p:tgtEl>
                                          <p:spTgt spid="177160"/>
                                        </p:tgtEl>
                                      </p:cBhvr>
                                    </p:animEffect>
                                  </p:childTnLst>
                                </p:cTn>
                              </p:par>
                            </p:childTnLst>
                          </p:cTn>
                        </p:par>
                        <p:par>
                          <p:cTn id="13" fill="hold" nodeType="afterGroup">
                            <p:stCondLst>
                              <p:cond delay="3000"/>
                            </p:stCondLst>
                            <p:childTnLst>
                              <p:par>
                                <p:cTn id="14" presetID="55" presetClass="entr" presetSubtype="0" fill="hold" grpId="0" nodeType="afterEffect">
                                  <p:stCondLst>
                                    <p:cond delay="5000"/>
                                  </p:stCondLst>
                                  <p:childTnLst>
                                    <p:set>
                                      <p:cBhvr>
                                        <p:cTn id="15" dur="1" fill="hold">
                                          <p:stCondLst>
                                            <p:cond delay="0"/>
                                          </p:stCondLst>
                                        </p:cTn>
                                        <p:tgtEl>
                                          <p:spTgt spid="177173"/>
                                        </p:tgtEl>
                                        <p:attrNameLst>
                                          <p:attrName>style.visibility</p:attrName>
                                        </p:attrNameLst>
                                      </p:cBhvr>
                                      <p:to>
                                        <p:strVal val="visible"/>
                                      </p:to>
                                    </p:set>
                                    <p:anim calcmode="lin" valueType="num">
                                      <p:cBhvr>
                                        <p:cTn id="16" dur="1000" fill="hold"/>
                                        <p:tgtEl>
                                          <p:spTgt spid="177173"/>
                                        </p:tgtEl>
                                        <p:attrNameLst>
                                          <p:attrName>ppt_w</p:attrName>
                                        </p:attrNameLst>
                                      </p:cBhvr>
                                      <p:tavLst>
                                        <p:tav tm="0">
                                          <p:val>
                                            <p:strVal val="#ppt_w*0.70"/>
                                          </p:val>
                                        </p:tav>
                                        <p:tav tm="100000">
                                          <p:val>
                                            <p:strVal val="#ppt_w"/>
                                          </p:val>
                                        </p:tav>
                                      </p:tavLst>
                                    </p:anim>
                                    <p:anim calcmode="lin" valueType="num">
                                      <p:cBhvr>
                                        <p:cTn id="17" dur="1000" fill="hold"/>
                                        <p:tgtEl>
                                          <p:spTgt spid="177173"/>
                                        </p:tgtEl>
                                        <p:attrNameLst>
                                          <p:attrName>ppt_h</p:attrName>
                                        </p:attrNameLst>
                                      </p:cBhvr>
                                      <p:tavLst>
                                        <p:tav tm="0">
                                          <p:val>
                                            <p:strVal val="#ppt_h"/>
                                          </p:val>
                                        </p:tav>
                                        <p:tav tm="100000">
                                          <p:val>
                                            <p:strVal val="#ppt_h"/>
                                          </p:val>
                                        </p:tav>
                                      </p:tavLst>
                                    </p:anim>
                                    <p:animEffect transition="in" filter="fade">
                                      <p:cBhvr>
                                        <p:cTn id="18" dur="1000"/>
                                        <p:tgtEl>
                                          <p:spTgt spid="177173"/>
                                        </p:tgtEl>
                                      </p:cBhvr>
                                    </p:animEffect>
                                  </p:childTnLst>
                                </p:cTn>
                              </p:par>
                            </p:childTnLst>
                          </p:cTn>
                        </p:par>
                        <p:par>
                          <p:cTn id="19" fill="hold" nodeType="afterGroup">
                            <p:stCondLst>
                              <p:cond delay="9000"/>
                            </p:stCondLst>
                            <p:childTnLst>
                              <p:par>
                                <p:cTn id="20" presetID="55" presetClass="entr" presetSubtype="0" fill="hold" nodeType="afterEffect">
                                  <p:stCondLst>
                                    <p:cond delay="0"/>
                                  </p:stCondLst>
                                  <p:childTnLst>
                                    <p:set>
                                      <p:cBhvr>
                                        <p:cTn id="21" dur="1" fill="hold">
                                          <p:stCondLst>
                                            <p:cond delay="0"/>
                                          </p:stCondLst>
                                        </p:cTn>
                                        <p:tgtEl>
                                          <p:spTgt spid="177172"/>
                                        </p:tgtEl>
                                        <p:attrNameLst>
                                          <p:attrName>style.visibility</p:attrName>
                                        </p:attrNameLst>
                                      </p:cBhvr>
                                      <p:to>
                                        <p:strVal val="visible"/>
                                      </p:to>
                                    </p:set>
                                    <p:anim calcmode="lin" valueType="num">
                                      <p:cBhvr>
                                        <p:cTn id="22" dur="1000" fill="hold"/>
                                        <p:tgtEl>
                                          <p:spTgt spid="177172"/>
                                        </p:tgtEl>
                                        <p:attrNameLst>
                                          <p:attrName>ppt_w</p:attrName>
                                        </p:attrNameLst>
                                      </p:cBhvr>
                                      <p:tavLst>
                                        <p:tav tm="0">
                                          <p:val>
                                            <p:strVal val="#ppt_w*0.70"/>
                                          </p:val>
                                        </p:tav>
                                        <p:tav tm="100000">
                                          <p:val>
                                            <p:strVal val="#ppt_w"/>
                                          </p:val>
                                        </p:tav>
                                      </p:tavLst>
                                    </p:anim>
                                    <p:anim calcmode="lin" valueType="num">
                                      <p:cBhvr>
                                        <p:cTn id="23" dur="1000" fill="hold"/>
                                        <p:tgtEl>
                                          <p:spTgt spid="177172"/>
                                        </p:tgtEl>
                                        <p:attrNameLst>
                                          <p:attrName>ppt_h</p:attrName>
                                        </p:attrNameLst>
                                      </p:cBhvr>
                                      <p:tavLst>
                                        <p:tav tm="0">
                                          <p:val>
                                            <p:strVal val="#ppt_h"/>
                                          </p:val>
                                        </p:tav>
                                        <p:tav tm="100000">
                                          <p:val>
                                            <p:strVal val="#ppt_h"/>
                                          </p:val>
                                        </p:tav>
                                      </p:tavLst>
                                    </p:anim>
                                    <p:animEffect transition="in" filter="fade">
                                      <p:cBhvr>
                                        <p:cTn id="24" dur="1000"/>
                                        <p:tgtEl>
                                          <p:spTgt spid="177172"/>
                                        </p:tgtEl>
                                      </p:cBhvr>
                                    </p:animEffect>
                                  </p:childTnLst>
                                </p:cTn>
                              </p:par>
                            </p:childTnLst>
                          </p:cTn>
                        </p:par>
                        <p:par>
                          <p:cTn id="25" fill="hold" nodeType="afterGroup">
                            <p:stCondLst>
                              <p:cond delay="10000"/>
                            </p:stCondLst>
                            <p:childTnLst>
                              <p:par>
                                <p:cTn id="26" presetID="55" presetClass="entr" presetSubtype="0" fill="hold" grpId="0" nodeType="afterEffect">
                                  <p:stCondLst>
                                    <p:cond delay="2000"/>
                                  </p:stCondLst>
                                  <p:childTnLst>
                                    <p:set>
                                      <p:cBhvr>
                                        <p:cTn id="27" dur="1" fill="hold">
                                          <p:stCondLst>
                                            <p:cond delay="0"/>
                                          </p:stCondLst>
                                        </p:cTn>
                                        <p:tgtEl>
                                          <p:spTgt spid="177175"/>
                                        </p:tgtEl>
                                        <p:attrNameLst>
                                          <p:attrName>style.visibility</p:attrName>
                                        </p:attrNameLst>
                                      </p:cBhvr>
                                      <p:to>
                                        <p:strVal val="visible"/>
                                      </p:to>
                                    </p:set>
                                    <p:anim calcmode="lin" valueType="num">
                                      <p:cBhvr>
                                        <p:cTn id="28" dur="1000" fill="hold"/>
                                        <p:tgtEl>
                                          <p:spTgt spid="177175"/>
                                        </p:tgtEl>
                                        <p:attrNameLst>
                                          <p:attrName>ppt_w</p:attrName>
                                        </p:attrNameLst>
                                      </p:cBhvr>
                                      <p:tavLst>
                                        <p:tav tm="0">
                                          <p:val>
                                            <p:strVal val="#ppt_w*0.70"/>
                                          </p:val>
                                        </p:tav>
                                        <p:tav tm="100000">
                                          <p:val>
                                            <p:strVal val="#ppt_w"/>
                                          </p:val>
                                        </p:tav>
                                      </p:tavLst>
                                    </p:anim>
                                    <p:anim calcmode="lin" valueType="num">
                                      <p:cBhvr>
                                        <p:cTn id="29" dur="1000" fill="hold"/>
                                        <p:tgtEl>
                                          <p:spTgt spid="177175"/>
                                        </p:tgtEl>
                                        <p:attrNameLst>
                                          <p:attrName>ppt_h</p:attrName>
                                        </p:attrNameLst>
                                      </p:cBhvr>
                                      <p:tavLst>
                                        <p:tav tm="0">
                                          <p:val>
                                            <p:strVal val="#ppt_h"/>
                                          </p:val>
                                        </p:tav>
                                        <p:tav tm="100000">
                                          <p:val>
                                            <p:strVal val="#ppt_h"/>
                                          </p:val>
                                        </p:tav>
                                      </p:tavLst>
                                    </p:anim>
                                    <p:animEffect transition="in" filter="fade">
                                      <p:cBhvr>
                                        <p:cTn id="30" dur="1000"/>
                                        <p:tgtEl>
                                          <p:spTgt spid="177175"/>
                                        </p:tgtEl>
                                      </p:cBhvr>
                                    </p:animEffect>
                                  </p:childTnLst>
                                </p:cTn>
                              </p:par>
                            </p:childTnLst>
                          </p:cTn>
                        </p:par>
                        <p:par>
                          <p:cTn id="31" fill="hold" nodeType="afterGroup">
                            <p:stCondLst>
                              <p:cond delay="13000"/>
                            </p:stCondLst>
                            <p:childTnLst>
                              <p:par>
                                <p:cTn id="32" presetID="55" presetClass="entr" presetSubtype="0" fill="hold" nodeType="afterEffect">
                                  <p:stCondLst>
                                    <p:cond delay="0"/>
                                  </p:stCondLst>
                                  <p:childTnLst>
                                    <p:set>
                                      <p:cBhvr>
                                        <p:cTn id="33" dur="1" fill="hold">
                                          <p:stCondLst>
                                            <p:cond delay="0"/>
                                          </p:stCondLst>
                                        </p:cTn>
                                        <p:tgtEl>
                                          <p:spTgt spid="177174"/>
                                        </p:tgtEl>
                                        <p:attrNameLst>
                                          <p:attrName>style.visibility</p:attrName>
                                        </p:attrNameLst>
                                      </p:cBhvr>
                                      <p:to>
                                        <p:strVal val="visible"/>
                                      </p:to>
                                    </p:set>
                                    <p:anim calcmode="lin" valueType="num">
                                      <p:cBhvr>
                                        <p:cTn id="34" dur="1000" fill="hold"/>
                                        <p:tgtEl>
                                          <p:spTgt spid="177174"/>
                                        </p:tgtEl>
                                        <p:attrNameLst>
                                          <p:attrName>ppt_w</p:attrName>
                                        </p:attrNameLst>
                                      </p:cBhvr>
                                      <p:tavLst>
                                        <p:tav tm="0">
                                          <p:val>
                                            <p:strVal val="#ppt_w*0.70"/>
                                          </p:val>
                                        </p:tav>
                                        <p:tav tm="100000">
                                          <p:val>
                                            <p:strVal val="#ppt_w"/>
                                          </p:val>
                                        </p:tav>
                                      </p:tavLst>
                                    </p:anim>
                                    <p:anim calcmode="lin" valueType="num">
                                      <p:cBhvr>
                                        <p:cTn id="35" dur="1000" fill="hold"/>
                                        <p:tgtEl>
                                          <p:spTgt spid="177174"/>
                                        </p:tgtEl>
                                        <p:attrNameLst>
                                          <p:attrName>ppt_h</p:attrName>
                                        </p:attrNameLst>
                                      </p:cBhvr>
                                      <p:tavLst>
                                        <p:tav tm="0">
                                          <p:val>
                                            <p:strVal val="#ppt_h"/>
                                          </p:val>
                                        </p:tav>
                                        <p:tav tm="100000">
                                          <p:val>
                                            <p:strVal val="#ppt_h"/>
                                          </p:val>
                                        </p:tav>
                                      </p:tavLst>
                                    </p:anim>
                                    <p:animEffect transition="in" filter="fade">
                                      <p:cBhvr>
                                        <p:cTn id="36" dur="1000"/>
                                        <p:tgtEl>
                                          <p:spTgt spid="177174"/>
                                        </p:tgtEl>
                                      </p:cBhvr>
                                    </p:animEffect>
                                  </p:childTnLst>
                                </p:cTn>
                              </p:par>
                            </p:childTnLst>
                          </p:cTn>
                        </p:par>
                        <p:par>
                          <p:cTn id="37" fill="hold" nodeType="afterGroup">
                            <p:stCondLst>
                              <p:cond delay="14000"/>
                            </p:stCondLst>
                            <p:childTnLst>
                              <p:par>
                                <p:cTn id="38" presetID="55" presetClass="entr" presetSubtype="0" fill="hold" grpId="0" nodeType="afterEffect">
                                  <p:stCondLst>
                                    <p:cond delay="2000"/>
                                  </p:stCondLst>
                                  <p:childTnLst>
                                    <p:set>
                                      <p:cBhvr>
                                        <p:cTn id="39" dur="1" fill="hold">
                                          <p:stCondLst>
                                            <p:cond delay="0"/>
                                          </p:stCondLst>
                                        </p:cTn>
                                        <p:tgtEl>
                                          <p:spTgt spid="177170"/>
                                        </p:tgtEl>
                                        <p:attrNameLst>
                                          <p:attrName>style.visibility</p:attrName>
                                        </p:attrNameLst>
                                      </p:cBhvr>
                                      <p:to>
                                        <p:strVal val="visible"/>
                                      </p:to>
                                    </p:set>
                                    <p:anim calcmode="lin" valueType="num">
                                      <p:cBhvr>
                                        <p:cTn id="40" dur="1000" fill="hold"/>
                                        <p:tgtEl>
                                          <p:spTgt spid="177170"/>
                                        </p:tgtEl>
                                        <p:attrNameLst>
                                          <p:attrName>ppt_w</p:attrName>
                                        </p:attrNameLst>
                                      </p:cBhvr>
                                      <p:tavLst>
                                        <p:tav tm="0">
                                          <p:val>
                                            <p:strVal val="#ppt_w*0.70"/>
                                          </p:val>
                                        </p:tav>
                                        <p:tav tm="100000">
                                          <p:val>
                                            <p:strVal val="#ppt_w"/>
                                          </p:val>
                                        </p:tav>
                                      </p:tavLst>
                                    </p:anim>
                                    <p:anim calcmode="lin" valueType="num">
                                      <p:cBhvr>
                                        <p:cTn id="41" dur="1000" fill="hold"/>
                                        <p:tgtEl>
                                          <p:spTgt spid="177170"/>
                                        </p:tgtEl>
                                        <p:attrNameLst>
                                          <p:attrName>ppt_h</p:attrName>
                                        </p:attrNameLst>
                                      </p:cBhvr>
                                      <p:tavLst>
                                        <p:tav tm="0">
                                          <p:val>
                                            <p:strVal val="#ppt_h"/>
                                          </p:val>
                                        </p:tav>
                                        <p:tav tm="100000">
                                          <p:val>
                                            <p:strVal val="#ppt_h"/>
                                          </p:val>
                                        </p:tav>
                                      </p:tavLst>
                                    </p:anim>
                                    <p:animEffect transition="in" filter="fade">
                                      <p:cBhvr>
                                        <p:cTn id="42" dur="1000"/>
                                        <p:tgtEl>
                                          <p:spTgt spid="177170"/>
                                        </p:tgtEl>
                                      </p:cBhvr>
                                    </p:animEffect>
                                  </p:childTnLst>
                                </p:cTn>
                              </p:par>
                            </p:childTnLst>
                          </p:cTn>
                        </p:par>
                        <p:par>
                          <p:cTn id="43" fill="hold" nodeType="afterGroup">
                            <p:stCondLst>
                              <p:cond delay="17000"/>
                            </p:stCondLst>
                            <p:childTnLst>
                              <p:par>
                                <p:cTn id="44" presetID="55" presetClass="entr" presetSubtype="0" fill="hold" nodeType="afterEffect">
                                  <p:stCondLst>
                                    <p:cond delay="0"/>
                                  </p:stCondLst>
                                  <p:childTnLst>
                                    <p:set>
                                      <p:cBhvr>
                                        <p:cTn id="45" dur="1" fill="hold">
                                          <p:stCondLst>
                                            <p:cond delay="0"/>
                                          </p:stCondLst>
                                        </p:cTn>
                                        <p:tgtEl>
                                          <p:spTgt spid="177176"/>
                                        </p:tgtEl>
                                        <p:attrNameLst>
                                          <p:attrName>style.visibility</p:attrName>
                                        </p:attrNameLst>
                                      </p:cBhvr>
                                      <p:to>
                                        <p:strVal val="visible"/>
                                      </p:to>
                                    </p:set>
                                    <p:anim calcmode="lin" valueType="num">
                                      <p:cBhvr>
                                        <p:cTn id="46" dur="1000" fill="hold"/>
                                        <p:tgtEl>
                                          <p:spTgt spid="177176"/>
                                        </p:tgtEl>
                                        <p:attrNameLst>
                                          <p:attrName>ppt_w</p:attrName>
                                        </p:attrNameLst>
                                      </p:cBhvr>
                                      <p:tavLst>
                                        <p:tav tm="0">
                                          <p:val>
                                            <p:strVal val="#ppt_w*0.70"/>
                                          </p:val>
                                        </p:tav>
                                        <p:tav tm="100000">
                                          <p:val>
                                            <p:strVal val="#ppt_w"/>
                                          </p:val>
                                        </p:tav>
                                      </p:tavLst>
                                    </p:anim>
                                    <p:anim calcmode="lin" valueType="num">
                                      <p:cBhvr>
                                        <p:cTn id="47" dur="1000" fill="hold"/>
                                        <p:tgtEl>
                                          <p:spTgt spid="177176"/>
                                        </p:tgtEl>
                                        <p:attrNameLst>
                                          <p:attrName>ppt_h</p:attrName>
                                        </p:attrNameLst>
                                      </p:cBhvr>
                                      <p:tavLst>
                                        <p:tav tm="0">
                                          <p:val>
                                            <p:strVal val="#ppt_h"/>
                                          </p:val>
                                        </p:tav>
                                        <p:tav tm="100000">
                                          <p:val>
                                            <p:strVal val="#ppt_h"/>
                                          </p:val>
                                        </p:tav>
                                      </p:tavLst>
                                    </p:anim>
                                    <p:animEffect transition="in" filter="fade">
                                      <p:cBhvr>
                                        <p:cTn id="48" dur="1000"/>
                                        <p:tgtEl>
                                          <p:spTgt spid="177176"/>
                                        </p:tgtEl>
                                      </p:cBhvr>
                                    </p:animEffect>
                                  </p:childTnLst>
                                </p:cTn>
                              </p:par>
                            </p:childTnLst>
                          </p:cTn>
                        </p:par>
                        <p:par>
                          <p:cTn id="49" fill="hold" nodeType="afterGroup">
                            <p:stCondLst>
                              <p:cond delay="18000"/>
                            </p:stCondLst>
                            <p:childTnLst>
                              <p:par>
                                <p:cTn id="50" presetID="55" presetClass="entr" presetSubtype="0" fill="hold" grpId="0" nodeType="afterEffect">
                                  <p:stCondLst>
                                    <p:cond delay="2000"/>
                                  </p:stCondLst>
                                  <p:childTnLst>
                                    <p:set>
                                      <p:cBhvr>
                                        <p:cTn id="51" dur="1" fill="hold">
                                          <p:stCondLst>
                                            <p:cond delay="0"/>
                                          </p:stCondLst>
                                        </p:cTn>
                                        <p:tgtEl>
                                          <p:spTgt spid="177177"/>
                                        </p:tgtEl>
                                        <p:attrNameLst>
                                          <p:attrName>style.visibility</p:attrName>
                                        </p:attrNameLst>
                                      </p:cBhvr>
                                      <p:to>
                                        <p:strVal val="visible"/>
                                      </p:to>
                                    </p:set>
                                    <p:anim calcmode="lin" valueType="num">
                                      <p:cBhvr>
                                        <p:cTn id="52" dur="1000" fill="hold"/>
                                        <p:tgtEl>
                                          <p:spTgt spid="177177"/>
                                        </p:tgtEl>
                                        <p:attrNameLst>
                                          <p:attrName>ppt_w</p:attrName>
                                        </p:attrNameLst>
                                      </p:cBhvr>
                                      <p:tavLst>
                                        <p:tav tm="0">
                                          <p:val>
                                            <p:strVal val="#ppt_w*0.70"/>
                                          </p:val>
                                        </p:tav>
                                        <p:tav tm="100000">
                                          <p:val>
                                            <p:strVal val="#ppt_w"/>
                                          </p:val>
                                        </p:tav>
                                      </p:tavLst>
                                    </p:anim>
                                    <p:anim calcmode="lin" valueType="num">
                                      <p:cBhvr>
                                        <p:cTn id="53" dur="1000" fill="hold"/>
                                        <p:tgtEl>
                                          <p:spTgt spid="177177"/>
                                        </p:tgtEl>
                                        <p:attrNameLst>
                                          <p:attrName>ppt_h</p:attrName>
                                        </p:attrNameLst>
                                      </p:cBhvr>
                                      <p:tavLst>
                                        <p:tav tm="0">
                                          <p:val>
                                            <p:strVal val="#ppt_h"/>
                                          </p:val>
                                        </p:tav>
                                        <p:tav tm="100000">
                                          <p:val>
                                            <p:strVal val="#ppt_h"/>
                                          </p:val>
                                        </p:tav>
                                      </p:tavLst>
                                    </p:anim>
                                    <p:animEffect transition="in" filter="fade">
                                      <p:cBhvr>
                                        <p:cTn id="54" dur="1000"/>
                                        <p:tgtEl>
                                          <p:spTgt spid="177177"/>
                                        </p:tgtEl>
                                      </p:cBhvr>
                                    </p:animEffect>
                                  </p:childTnLst>
                                </p:cTn>
                              </p:par>
                            </p:childTnLst>
                          </p:cTn>
                        </p:par>
                        <p:par>
                          <p:cTn id="55" fill="hold" nodeType="afterGroup">
                            <p:stCondLst>
                              <p:cond delay="21000"/>
                            </p:stCondLst>
                            <p:childTnLst>
                              <p:par>
                                <p:cTn id="56" presetID="55" presetClass="entr" presetSubtype="0" fill="hold" nodeType="afterEffect">
                                  <p:stCondLst>
                                    <p:cond delay="0"/>
                                  </p:stCondLst>
                                  <p:childTnLst>
                                    <p:set>
                                      <p:cBhvr>
                                        <p:cTn id="57" dur="1" fill="hold">
                                          <p:stCondLst>
                                            <p:cond delay="0"/>
                                          </p:stCondLst>
                                        </p:cTn>
                                        <p:tgtEl>
                                          <p:spTgt spid="177169"/>
                                        </p:tgtEl>
                                        <p:attrNameLst>
                                          <p:attrName>style.visibility</p:attrName>
                                        </p:attrNameLst>
                                      </p:cBhvr>
                                      <p:to>
                                        <p:strVal val="visible"/>
                                      </p:to>
                                    </p:set>
                                    <p:anim calcmode="lin" valueType="num">
                                      <p:cBhvr>
                                        <p:cTn id="58" dur="1000" fill="hold"/>
                                        <p:tgtEl>
                                          <p:spTgt spid="177169"/>
                                        </p:tgtEl>
                                        <p:attrNameLst>
                                          <p:attrName>ppt_w</p:attrName>
                                        </p:attrNameLst>
                                      </p:cBhvr>
                                      <p:tavLst>
                                        <p:tav tm="0">
                                          <p:val>
                                            <p:strVal val="#ppt_w*0.70"/>
                                          </p:val>
                                        </p:tav>
                                        <p:tav tm="100000">
                                          <p:val>
                                            <p:strVal val="#ppt_w"/>
                                          </p:val>
                                        </p:tav>
                                      </p:tavLst>
                                    </p:anim>
                                    <p:anim calcmode="lin" valueType="num">
                                      <p:cBhvr>
                                        <p:cTn id="59" dur="1000" fill="hold"/>
                                        <p:tgtEl>
                                          <p:spTgt spid="177169"/>
                                        </p:tgtEl>
                                        <p:attrNameLst>
                                          <p:attrName>ppt_h</p:attrName>
                                        </p:attrNameLst>
                                      </p:cBhvr>
                                      <p:tavLst>
                                        <p:tav tm="0">
                                          <p:val>
                                            <p:strVal val="#ppt_h"/>
                                          </p:val>
                                        </p:tav>
                                        <p:tav tm="100000">
                                          <p:val>
                                            <p:strVal val="#ppt_h"/>
                                          </p:val>
                                        </p:tav>
                                      </p:tavLst>
                                    </p:anim>
                                    <p:animEffect transition="in" filter="fade">
                                      <p:cBhvr>
                                        <p:cTn id="60" dur="1000"/>
                                        <p:tgtEl>
                                          <p:spTgt spid="177169"/>
                                        </p:tgtEl>
                                      </p:cBhvr>
                                    </p:animEffect>
                                  </p:childTnLst>
                                </p:cTn>
                              </p:par>
                            </p:childTnLst>
                          </p:cTn>
                        </p:par>
                        <p:par>
                          <p:cTn id="61" fill="hold" nodeType="afterGroup">
                            <p:stCondLst>
                              <p:cond delay="22000"/>
                            </p:stCondLst>
                            <p:childTnLst>
                              <p:par>
                                <p:cTn id="62" presetID="55" presetClass="entr" presetSubtype="0" fill="hold" grpId="0" nodeType="afterEffect">
                                  <p:stCondLst>
                                    <p:cond delay="2000"/>
                                  </p:stCondLst>
                                  <p:childTnLst>
                                    <p:set>
                                      <p:cBhvr>
                                        <p:cTn id="63" dur="1" fill="hold">
                                          <p:stCondLst>
                                            <p:cond delay="0"/>
                                          </p:stCondLst>
                                        </p:cTn>
                                        <p:tgtEl>
                                          <p:spTgt spid="177167"/>
                                        </p:tgtEl>
                                        <p:attrNameLst>
                                          <p:attrName>style.visibility</p:attrName>
                                        </p:attrNameLst>
                                      </p:cBhvr>
                                      <p:to>
                                        <p:strVal val="visible"/>
                                      </p:to>
                                    </p:set>
                                    <p:anim calcmode="lin" valueType="num">
                                      <p:cBhvr>
                                        <p:cTn id="64" dur="1000" fill="hold"/>
                                        <p:tgtEl>
                                          <p:spTgt spid="177167"/>
                                        </p:tgtEl>
                                        <p:attrNameLst>
                                          <p:attrName>ppt_w</p:attrName>
                                        </p:attrNameLst>
                                      </p:cBhvr>
                                      <p:tavLst>
                                        <p:tav tm="0">
                                          <p:val>
                                            <p:strVal val="#ppt_w*0.70"/>
                                          </p:val>
                                        </p:tav>
                                        <p:tav tm="100000">
                                          <p:val>
                                            <p:strVal val="#ppt_w"/>
                                          </p:val>
                                        </p:tav>
                                      </p:tavLst>
                                    </p:anim>
                                    <p:anim calcmode="lin" valueType="num">
                                      <p:cBhvr>
                                        <p:cTn id="65" dur="1000" fill="hold"/>
                                        <p:tgtEl>
                                          <p:spTgt spid="177167"/>
                                        </p:tgtEl>
                                        <p:attrNameLst>
                                          <p:attrName>ppt_h</p:attrName>
                                        </p:attrNameLst>
                                      </p:cBhvr>
                                      <p:tavLst>
                                        <p:tav tm="0">
                                          <p:val>
                                            <p:strVal val="#ppt_h"/>
                                          </p:val>
                                        </p:tav>
                                        <p:tav tm="100000">
                                          <p:val>
                                            <p:strVal val="#ppt_h"/>
                                          </p:val>
                                        </p:tav>
                                      </p:tavLst>
                                    </p:anim>
                                    <p:animEffect transition="in" filter="fade">
                                      <p:cBhvr>
                                        <p:cTn id="66" dur="1000"/>
                                        <p:tgtEl>
                                          <p:spTgt spid="177167"/>
                                        </p:tgtEl>
                                      </p:cBhvr>
                                    </p:animEffect>
                                  </p:childTnLst>
                                </p:cTn>
                              </p:par>
                            </p:childTnLst>
                          </p:cTn>
                        </p:par>
                        <p:par>
                          <p:cTn id="67" fill="hold" nodeType="afterGroup">
                            <p:stCondLst>
                              <p:cond delay="25000"/>
                            </p:stCondLst>
                            <p:childTnLst>
                              <p:par>
                                <p:cTn id="68" presetID="55" presetClass="entr" presetSubtype="0" fill="hold" nodeType="afterEffect">
                                  <p:stCondLst>
                                    <p:cond delay="0"/>
                                  </p:stCondLst>
                                  <p:childTnLst>
                                    <p:set>
                                      <p:cBhvr>
                                        <p:cTn id="69" dur="1" fill="hold">
                                          <p:stCondLst>
                                            <p:cond delay="0"/>
                                          </p:stCondLst>
                                        </p:cTn>
                                        <p:tgtEl>
                                          <p:spTgt spid="177164"/>
                                        </p:tgtEl>
                                        <p:attrNameLst>
                                          <p:attrName>style.visibility</p:attrName>
                                        </p:attrNameLst>
                                      </p:cBhvr>
                                      <p:to>
                                        <p:strVal val="visible"/>
                                      </p:to>
                                    </p:set>
                                    <p:anim calcmode="lin" valueType="num">
                                      <p:cBhvr>
                                        <p:cTn id="70" dur="1000" fill="hold"/>
                                        <p:tgtEl>
                                          <p:spTgt spid="177164"/>
                                        </p:tgtEl>
                                        <p:attrNameLst>
                                          <p:attrName>ppt_w</p:attrName>
                                        </p:attrNameLst>
                                      </p:cBhvr>
                                      <p:tavLst>
                                        <p:tav tm="0">
                                          <p:val>
                                            <p:strVal val="#ppt_w*0.70"/>
                                          </p:val>
                                        </p:tav>
                                        <p:tav tm="100000">
                                          <p:val>
                                            <p:strVal val="#ppt_w"/>
                                          </p:val>
                                        </p:tav>
                                      </p:tavLst>
                                    </p:anim>
                                    <p:anim calcmode="lin" valueType="num">
                                      <p:cBhvr>
                                        <p:cTn id="71" dur="1000" fill="hold"/>
                                        <p:tgtEl>
                                          <p:spTgt spid="177164"/>
                                        </p:tgtEl>
                                        <p:attrNameLst>
                                          <p:attrName>ppt_h</p:attrName>
                                        </p:attrNameLst>
                                      </p:cBhvr>
                                      <p:tavLst>
                                        <p:tav tm="0">
                                          <p:val>
                                            <p:strVal val="#ppt_h"/>
                                          </p:val>
                                        </p:tav>
                                        <p:tav tm="100000">
                                          <p:val>
                                            <p:strVal val="#ppt_h"/>
                                          </p:val>
                                        </p:tav>
                                      </p:tavLst>
                                    </p:anim>
                                    <p:animEffect transition="in" filter="fade">
                                      <p:cBhvr>
                                        <p:cTn id="72" dur="1000"/>
                                        <p:tgtEl>
                                          <p:spTgt spid="177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P spid="177167" grpId="0" animBg="1"/>
      <p:bldP spid="177173" grpId="0" animBg="1"/>
      <p:bldP spid="177175" grpId="0" animBg="1"/>
      <p:bldP spid="177177" grpId="0" animBg="1"/>
      <p:bldP spid="17717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4"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91495" name="Text Box 7"/>
          <p:cNvSpPr txBox="1">
            <a:spLocks noChangeArrowheads="1"/>
          </p:cNvSpPr>
          <p:nvPr/>
        </p:nvSpPr>
        <p:spPr bwMode="auto">
          <a:xfrm>
            <a:off x="4616450" y="1811338"/>
            <a:ext cx="19431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s-ES" altLang="es-ES" sz="3000" b="0">
                <a:solidFill>
                  <a:srgbClr val="CC6600"/>
                </a:solidFill>
                <a:effectLst>
                  <a:outerShdw blurRad="38100" dist="38100" dir="2700000" algn="tl">
                    <a:srgbClr val="000000"/>
                  </a:outerShdw>
                </a:effectLst>
                <a:latin typeface="Arial Black" pitchFamily="34" charset="0"/>
              </a:rPr>
              <a:t>COLADA</a:t>
            </a:r>
          </a:p>
        </p:txBody>
      </p:sp>
      <p:pic>
        <p:nvPicPr>
          <p:cNvPr id="191496" name="Picture 8" descr="Foto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82" y="260648"/>
            <a:ext cx="8263135" cy="615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5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91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183306" name="Picture 10" descr="Foto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68" y="929062"/>
            <a:ext cx="8753545" cy="4771231"/>
          </a:xfrm>
          <a:prstGeom prst="rect">
            <a:avLst/>
          </a:prstGeom>
          <a:noFill/>
          <a:extLst>
            <a:ext uri="{909E8E84-426E-40DD-AFC4-6F175D3DCCD1}">
              <a14:hiddenFill xmlns:a14="http://schemas.microsoft.com/office/drawing/2010/main">
                <a:solidFill>
                  <a:srgbClr val="FFFFFF"/>
                </a:solidFill>
              </a14:hiddenFill>
            </a:ext>
          </a:extLst>
        </p:spPr>
      </p:pic>
      <p:sp>
        <p:nvSpPr>
          <p:cNvPr id="183307" name="Text Box 11"/>
          <p:cNvSpPr txBox="1">
            <a:spLocks noChangeArrowheads="1"/>
          </p:cNvSpPr>
          <p:nvPr/>
        </p:nvSpPr>
        <p:spPr bwMode="auto">
          <a:xfrm>
            <a:off x="2217581" y="188640"/>
            <a:ext cx="4005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S" sz="2000" b="0" dirty="0">
                <a:solidFill>
                  <a:srgbClr val="CC6600"/>
                </a:solidFill>
                <a:effectLst>
                  <a:outerShdw blurRad="38100" dist="38100" dir="2700000" algn="tl">
                    <a:srgbClr val="000000"/>
                  </a:outerShdw>
                </a:effectLst>
                <a:latin typeface="Arial Black" pitchFamily="34" charset="0"/>
              </a:rPr>
              <a:t>BALSA DE DECANTACIÓN</a:t>
            </a:r>
          </a:p>
        </p:txBody>
      </p:sp>
      <p:sp>
        <p:nvSpPr>
          <p:cNvPr id="183308" name="Line 12"/>
          <p:cNvSpPr>
            <a:spLocks noChangeShapeType="1"/>
          </p:cNvSpPr>
          <p:nvPr/>
        </p:nvSpPr>
        <p:spPr bwMode="auto">
          <a:xfrm flipV="1">
            <a:off x="6633369" y="3498186"/>
            <a:ext cx="719137" cy="450850"/>
          </a:xfrm>
          <a:prstGeom prst="line">
            <a:avLst/>
          </a:prstGeom>
          <a:noFill/>
          <a:ln w="9525">
            <a:solidFill>
              <a:srgbClr val="FF261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183309" name="Text Box 13"/>
          <p:cNvSpPr txBox="1">
            <a:spLocks noChangeArrowheads="1"/>
          </p:cNvSpPr>
          <p:nvPr/>
        </p:nvSpPr>
        <p:spPr bwMode="auto">
          <a:xfrm>
            <a:off x="7181850" y="3170238"/>
            <a:ext cx="946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sz="1600" b="0">
                <a:solidFill>
                  <a:srgbClr val="FF2615"/>
                </a:solidFill>
                <a:effectLst>
                  <a:outerShdw blurRad="38100" dist="38100" dir="2700000" algn="tl">
                    <a:srgbClr val="000000"/>
                  </a:outerShdw>
                </a:effectLst>
              </a:rPr>
              <a:t>arcilla</a:t>
            </a:r>
          </a:p>
        </p:txBody>
      </p:sp>
      <p:sp>
        <p:nvSpPr>
          <p:cNvPr id="183310" name="Line 14"/>
          <p:cNvSpPr>
            <a:spLocks noChangeShapeType="1"/>
          </p:cNvSpPr>
          <p:nvPr/>
        </p:nvSpPr>
        <p:spPr bwMode="auto">
          <a:xfrm flipV="1">
            <a:off x="5974150" y="1893342"/>
            <a:ext cx="404813" cy="842963"/>
          </a:xfrm>
          <a:prstGeom prst="line">
            <a:avLst/>
          </a:prstGeom>
          <a:noFill/>
          <a:ln w="9525">
            <a:solidFill>
              <a:srgbClr val="FF261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183311" name="Text Box 15"/>
          <p:cNvSpPr txBox="1">
            <a:spLocks noChangeArrowheads="1"/>
          </p:cNvSpPr>
          <p:nvPr/>
        </p:nvSpPr>
        <p:spPr bwMode="auto">
          <a:xfrm>
            <a:off x="6084888" y="1556792"/>
            <a:ext cx="1096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600" b="0" dirty="0">
                <a:solidFill>
                  <a:srgbClr val="FF2615"/>
                </a:solidFill>
                <a:effectLst>
                  <a:outerShdw blurRad="38100" dist="38100" dir="2700000" algn="tl">
                    <a:srgbClr val="000000"/>
                  </a:outerShdw>
                </a:effectLst>
              </a:rPr>
              <a:t>polietileno</a:t>
            </a:r>
          </a:p>
        </p:txBody>
      </p:sp>
    </p:spTree>
    <p:extLst>
      <p:ext uri="{BB962C8B-B14F-4D97-AF65-F5344CB8AC3E}">
        <p14:creationId xmlns:p14="http://schemas.microsoft.com/office/powerpoint/2010/main" val="341202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83302"/>
                                        </p:tgtEl>
                                        <p:attrNameLst>
                                          <p:attrName>style.visibility</p:attrName>
                                        </p:attrNameLst>
                                      </p:cBhvr>
                                      <p:to>
                                        <p:strVal val="visible"/>
                                      </p:to>
                                    </p:set>
                                  </p:childTnLst>
                                </p:cTn>
                              </p:par>
                            </p:childTnLst>
                          </p:cTn>
                        </p:par>
                        <p:par>
                          <p:cTn id="7" fill="hold" nodeType="afterGroup">
                            <p:stCondLst>
                              <p:cond delay="1000"/>
                            </p:stCondLst>
                            <p:childTnLst>
                              <p:par>
                                <p:cTn id="8" presetID="55" presetClass="entr" presetSubtype="0" fill="hold" grpId="0" nodeType="afterEffect">
                                  <p:stCondLst>
                                    <p:cond delay="0"/>
                                  </p:stCondLst>
                                  <p:childTnLst>
                                    <p:set>
                                      <p:cBhvr>
                                        <p:cTn id="9" dur="1" fill="hold">
                                          <p:stCondLst>
                                            <p:cond delay="0"/>
                                          </p:stCondLst>
                                        </p:cTn>
                                        <p:tgtEl>
                                          <p:spTgt spid="183307"/>
                                        </p:tgtEl>
                                        <p:attrNameLst>
                                          <p:attrName>style.visibility</p:attrName>
                                        </p:attrNameLst>
                                      </p:cBhvr>
                                      <p:to>
                                        <p:strVal val="visible"/>
                                      </p:to>
                                    </p:set>
                                    <p:anim calcmode="lin" valueType="num">
                                      <p:cBhvr>
                                        <p:cTn id="10" dur="1000" fill="hold"/>
                                        <p:tgtEl>
                                          <p:spTgt spid="183307"/>
                                        </p:tgtEl>
                                        <p:attrNameLst>
                                          <p:attrName>ppt_w</p:attrName>
                                        </p:attrNameLst>
                                      </p:cBhvr>
                                      <p:tavLst>
                                        <p:tav tm="0">
                                          <p:val>
                                            <p:strVal val="#ppt_w*0.70"/>
                                          </p:val>
                                        </p:tav>
                                        <p:tav tm="100000">
                                          <p:val>
                                            <p:strVal val="#ppt_w"/>
                                          </p:val>
                                        </p:tav>
                                      </p:tavLst>
                                    </p:anim>
                                    <p:anim calcmode="lin" valueType="num">
                                      <p:cBhvr>
                                        <p:cTn id="11" dur="1000" fill="hold"/>
                                        <p:tgtEl>
                                          <p:spTgt spid="183307"/>
                                        </p:tgtEl>
                                        <p:attrNameLst>
                                          <p:attrName>ppt_h</p:attrName>
                                        </p:attrNameLst>
                                      </p:cBhvr>
                                      <p:tavLst>
                                        <p:tav tm="0">
                                          <p:val>
                                            <p:strVal val="#ppt_h"/>
                                          </p:val>
                                        </p:tav>
                                        <p:tav tm="100000">
                                          <p:val>
                                            <p:strVal val="#ppt_h"/>
                                          </p:val>
                                        </p:tav>
                                      </p:tavLst>
                                    </p:anim>
                                    <p:animEffect transition="in" filter="fade">
                                      <p:cBhvr>
                                        <p:cTn id="12" dur="1000"/>
                                        <p:tgtEl>
                                          <p:spTgt spid="183307"/>
                                        </p:tgtEl>
                                      </p:cBhvr>
                                    </p:animEffect>
                                  </p:childTnLst>
                                </p:cTn>
                              </p:par>
                            </p:childTnLst>
                          </p:cTn>
                        </p:par>
                        <p:par>
                          <p:cTn id="13" fill="hold" nodeType="afterGroup">
                            <p:stCondLst>
                              <p:cond delay="2000"/>
                            </p:stCondLst>
                            <p:childTnLst>
                              <p:par>
                                <p:cTn id="14" presetID="55" presetClass="entr" presetSubtype="0" fill="hold" nodeType="afterEffect">
                                  <p:stCondLst>
                                    <p:cond delay="0"/>
                                  </p:stCondLst>
                                  <p:childTnLst>
                                    <p:set>
                                      <p:cBhvr>
                                        <p:cTn id="15" dur="1" fill="hold">
                                          <p:stCondLst>
                                            <p:cond delay="0"/>
                                          </p:stCondLst>
                                        </p:cTn>
                                        <p:tgtEl>
                                          <p:spTgt spid="183306"/>
                                        </p:tgtEl>
                                        <p:attrNameLst>
                                          <p:attrName>style.visibility</p:attrName>
                                        </p:attrNameLst>
                                      </p:cBhvr>
                                      <p:to>
                                        <p:strVal val="visible"/>
                                      </p:to>
                                    </p:set>
                                    <p:anim calcmode="lin" valueType="num">
                                      <p:cBhvr>
                                        <p:cTn id="16" dur="2000" fill="hold"/>
                                        <p:tgtEl>
                                          <p:spTgt spid="183306"/>
                                        </p:tgtEl>
                                        <p:attrNameLst>
                                          <p:attrName>ppt_w</p:attrName>
                                        </p:attrNameLst>
                                      </p:cBhvr>
                                      <p:tavLst>
                                        <p:tav tm="0">
                                          <p:val>
                                            <p:strVal val="#ppt_w*0.70"/>
                                          </p:val>
                                        </p:tav>
                                        <p:tav tm="100000">
                                          <p:val>
                                            <p:strVal val="#ppt_w"/>
                                          </p:val>
                                        </p:tav>
                                      </p:tavLst>
                                    </p:anim>
                                    <p:anim calcmode="lin" valueType="num">
                                      <p:cBhvr>
                                        <p:cTn id="17" dur="2000" fill="hold"/>
                                        <p:tgtEl>
                                          <p:spTgt spid="183306"/>
                                        </p:tgtEl>
                                        <p:attrNameLst>
                                          <p:attrName>ppt_h</p:attrName>
                                        </p:attrNameLst>
                                      </p:cBhvr>
                                      <p:tavLst>
                                        <p:tav tm="0">
                                          <p:val>
                                            <p:strVal val="#ppt_h"/>
                                          </p:val>
                                        </p:tav>
                                        <p:tav tm="100000">
                                          <p:val>
                                            <p:strVal val="#ppt_h"/>
                                          </p:val>
                                        </p:tav>
                                      </p:tavLst>
                                    </p:anim>
                                    <p:animEffect transition="in" filter="fade">
                                      <p:cBhvr>
                                        <p:cTn id="18" dur="2000"/>
                                        <p:tgtEl>
                                          <p:spTgt spid="183306"/>
                                        </p:tgtEl>
                                      </p:cBhvr>
                                    </p:animEffect>
                                  </p:childTnLst>
                                </p:cTn>
                              </p:par>
                            </p:childTnLst>
                          </p:cTn>
                        </p:par>
                        <p:par>
                          <p:cTn id="19" fill="hold" nodeType="afterGroup">
                            <p:stCondLst>
                              <p:cond delay="4000"/>
                            </p:stCondLst>
                            <p:childTnLst>
                              <p:par>
                                <p:cTn id="20" presetID="55" presetClass="entr" presetSubtype="0" fill="hold" grpId="0" nodeType="afterEffect">
                                  <p:stCondLst>
                                    <p:cond delay="1500"/>
                                  </p:stCondLst>
                                  <p:childTnLst>
                                    <p:set>
                                      <p:cBhvr>
                                        <p:cTn id="21" dur="1" fill="hold">
                                          <p:stCondLst>
                                            <p:cond delay="0"/>
                                          </p:stCondLst>
                                        </p:cTn>
                                        <p:tgtEl>
                                          <p:spTgt spid="183308"/>
                                        </p:tgtEl>
                                        <p:attrNameLst>
                                          <p:attrName>style.visibility</p:attrName>
                                        </p:attrNameLst>
                                      </p:cBhvr>
                                      <p:to>
                                        <p:strVal val="visible"/>
                                      </p:to>
                                    </p:set>
                                    <p:anim calcmode="lin" valueType="num">
                                      <p:cBhvr>
                                        <p:cTn id="22" dur="1000" fill="hold"/>
                                        <p:tgtEl>
                                          <p:spTgt spid="183308"/>
                                        </p:tgtEl>
                                        <p:attrNameLst>
                                          <p:attrName>ppt_w</p:attrName>
                                        </p:attrNameLst>
                                      </p:cBhvr>
                                      <p:tavLst>
                                        <p:tav tm="0">
                                          <p:val>
                                            <p:strVal val="#ppt_w*0.70"/>
                                          </p:val>
                                        </p:tav>
                                        <p:tav tm="100000">
                                          <p:val>
                                            <p:strVal val="#ppt_w"/>
                                          </p:val>
                                        </p:tav>
                                      </p:tavLst>
                                    </p:anim>
                                    <p:anim calcmode="lin" valueType="num">
                                      <p:cBhvr>
                                        <p:cTn id="23" dur="1000" fill="hold"/>
                                        <p:tgtEl>
                                          <p:spTgt spid="183308"/>
                                        </p:tgtEl>
                                        <p:attrNameLst>
                                          <p:attrName>ppt_h</p:attrName>
                                        </p:attrNameLst>
                                      </p:cBhvr>
                                      <p:tavLst>
                                        <p:tav tm="0">
                                          <p:val>
                                            <p:strVal val="#ppt_h"/>
                                          </p:val>
                                        </p:tav>
                                        <p:tav tm="100000">
                                          <p:val>
                                            <p:strVal val="#ppt_h"/>
                                          </p:val>
                                        </p:tav>
                                      </p:tavLst>
                                    </p:anim>
                                    <p:animEffect transition="in" filter="fade">
                                      <p:cBhvr>
                                        <p:cTn id="24" dur="1000"/>
                                        <p:tgtEl>
                                          <p:spTgt spid="183308"/>
                                        </p:tgtEl>
                                      </p:cBhvr>
                                    </p:animEffect>
                                  </p:childTnLst>
                                </p:cTn>
                              </p:par>
                            </p:childTnLst>
                          </p:cTn>
                        </p:par>
                        <p:par>
                          <p:cTn id="25" fill="hold" nodeType="afterGroup">
                            <p:stCondLst>
                              <p:cond delay="6500"/>
                            </p:stCondLst>
                            <p:childTnLst>
                              <p:par>
                                <p:cTn id="26" presetID="55" presetClass="entr" presetSubtype="0" fill="hold" grpId="0" nodeType="afterEffect">
                                  <p:stCondLst>
                                    <p:cond delay="0"/>
                                  </p:stCondLst>
                                  <p:childTnLst>
                                    <p:set>
                                      <p:cBhvr>
                                        <p:cTn id="27" dur="1" fill="hold">
                                          <p:stCondLst>
                                            <p:cond delay="0"/>
                                          </p:stCondLst>
                                        </p:cTn>
                                        <p:tgtEl>
                                          <p:spTgt spid="183309"/>
                                        </p:tgtEl>
                                        <p:attrNameLst>
                                          <p:attrName>style.visibility</p:attrName>
                                        </p:attrNameLst>
                                      </p:cBhvr>
                                      <p:to>
                                        <p:strVal val="visible"/>
                                      </p:to>
                                    </p:set>
                                    <p:anim calcmode="lin" valueType="num">
                                      <p:cBhvr>
                                        <p:cTn id="28" dur="1000" fill="hold"/>
                                        <p:tgtEl>
                                          <p:spTgt spid="183309"/>
                                        </p:tgtEl>
                                        <p:attrNameLst>
                                          <p:attrName>ppt_w</p:attrName>
                                        </p:attrNameLst>
                                      </p:cBhvr>
                                      <p:tavLst>
                                        <p:tav tm="0">
                                          <p:val>
                                            <p:strVal val="#ppt_w*0.70"/>
                                          </p:val>
                                        </p:tav>
                                        <p:tav tm="100000">
                                          <p:val>
                                            <p:strVal val="#ppt_w"/>
                                          </p:val>
                                        </p:tav>
                                      </p:tavLst>
                                    </p:anim>
                                    <p:anim calcmode="lin" valueType="num">
                                      <p:cBhvr>
                                        <p:cTn id="29" dur="1000" fill="hold"/>
                                        <p:tgtEl>
                                          <p:spTgt spid="183309"/>
                                        </p:tgtEl>
                                        <p:attrNameLst>
                                          <p:attrName>ppt_h</p:attrName>
                                        </p:attrNameLst>
                                      </p:cBhvr>
                                      <p:tavLst>
                                        <p:tav tm="0">
                                          <p:val>
                                            <p:strVal val="#ppt_h"/>
                                          </p:val>
                                        </p:tav>
                                        <p:tav tm="100000">
                                          <p:val>
                                            <p:strVal val="#ppt_h"/>
                                          </p:val>
                                        </p:tav>
                                      </p:tavLst>
                                    </p:anim>
                                    <p:animEffect transition="in" filter="fade">
                                      <p:cBhvr>
                                        <p:cTn id="30" dur="1000"/>
                                        <p:tgtEl>
                                          <p:spTgt spid="183309"/>
                                        </p:tgtEl>
                                      </p:cBhvr>
                                    </p:animEffect>
                                  </p:childTnLst>
                                </p:cTn>
                              </p:par>
                            </p:childTnLst>
                          </p:cTn>
                        </p:par>
                        <p:par>
                          <p:cTn id="31" fill="hold" nodeType="afterGroup">
                            <p:stCondLst>
                              <p:cond delay="7500"/>
                            </p:stCondLst>
                            <p:childTnLst>
                              <p:par>
                                <p:cTn id="32" presetID="55" presetClass="entr" presetSubtype="0" fill="hold" grpId="0" nodeType="afterEffect">
                                  <p:stCondLst>
                                    <p:cond delay="1000"/>
                                  </p:stCondLst>
                                  <p:childTnLst>
                                    <p:set>
                                      <p:cBhvr>
                                        <p:cTn id="33" dur="1" fill="hold">
                                          <p:stCondLst>
                                            <p:cond delay="0"/>
                                          </p:stCondLst>
                                        </p:cTn>
                                        <p:tgtEl>
                                          <p:spTgt spid="183310"/>
                                        </p:tgtEl>
                                        <p:attrNameLst>
                                          <p:attrName>style.visibility</p:attrName>
                                        </p:attrNameLst>
                                      </p:cBhvr>
                                      <p:to>
                                        <p:strVal val="visible"/>
                                      </p:to>
                                    </p:set>
                                    <p:anim calcmode="lin" valueType="num">
                                      <p:cBhvr>
                                        <p:cTn id="34" dur="1000" fill="hold"/>
                                        <p:tgtEl>
                                          <p:spTgt spid="183310"/>
                                        </p:tgtEl>
                                        <p:attrNameLst>
                                          <p:attrName>ppt_w</p:attrName>
                                        </p:attrNameLst>
                                      </p:cBhvr>
                                      <p:tavLst>
                                        <p:tav tm="0">
                                          <p:val>
                                            <p:strVal val="#ppt_w*0.70"/>
                                          </p:val>
                                        </p:tav>
                                        <p:tav tm="100000">
                                          <p:val>
                                            <p:strVal val="#ppt_w"/>
                                          </p:val>
                                        </p:tav>
                                      </p:tavLst>
                                    </p:anim>
                                    <p:anim calcmode="lin" valueType="num">
                                      <p:cBhvr>
                                        <p:cTn id="35" dur="1000" fill="hold"/>
                                        <p:tgtEl>
                                          <p:spTgt spid="183310"/>
                                        </p:tgtEl>
                                        <p:attrNameLst>
                                          <p:attrName>ppt_h</p:attrName>
                                        </p:attrNameLst>
                                      </p:cBhvr>
                                      <p:tavLst>
                                        <p:tav tm="0">
                                          <p:val>
                                            <p:strVal val="#ppt_h"/>
                                          </p:val>
                                        </p:tav>
                                        <p:tav tm="100000">
                                          <p:val>
                                            <p:strVal val="#ppt_h"/>
                                          </p:val>
                                        </p:tav>
                                      </p:tavLst>
                                    </p:anim>
                                    <p:animEffect transition="in" filter="fade">
                                      <p:cBhvr>
                                        <p:cTn id="36" dur="1000"/>
                                        <p:tgtEl>
                                          <p:spTgt spid="183310"/>
                                        </p:tgtEl>
                                      </p:cBhvr>
                                    </p:animEffect>
                                  </p:childTnLst>
                                </p:cTn>
                              </p:par>
                            </p:childTnLst>
                          </p:cTn>
                        </p:par>
                        <p:par>
                          <p:cTn id="37" fill="hold" nodeType="afterGroup">
                            <p:stCondLst>
                              <p:cond delay="9500"/>
                            </p:stCondLst>
                            <p:childTnLst>
                              <p:par>
                                <p:cTn id="38" presetID="55" presetClass="entr" presetSubtype="0" fill="hold" grpId="0" nodeType="afterEffect">
                                  <p:stCondLst>
                                    <p:cond delay="0"/>
                                  </p:stCondLst>
                                  <p:childTnLst>
                                    <p:set>
                                      <p:cBhvr>
                                        <p:cTn id="39" dur="1" fill="hold">
                                          <p:stCondLst>
                                            <p:cond delay="0"/>
                                          </p:stCondLst>
                                        </p:cTn>
                                        <p:tgtEl>
                                          <p:spTgt spid="183311"/>
                                        </p:tgtEl>
                                        <p:attrNameLst>
                                          <p:attrName>style.visibility</p:attrName>
                                        </p:attrNameLst>
                                      </p:cBhvr>
                                      <p:to>
                                        <p:strVal val="visible"/>
                                      </p:to>
                                    </p:set>
                                    <p:anim calcmode="lin" valueType="num">
                                      <p:cBhvr>
                                        <p:cTn id="40" dur="1000" fill="hold"/>
                                        <p:tgtEl>
                                          <p:spTgt spid="183311"/>
                                        </p:tgtEl>
                                        <p:attrNameLst>
                                          <p:attrName>ppt_w</p:attrName>
                                        </p:attrNameLst>
                                      </p:cBhvr>
                                      <p:tavLst>
                                        <p:tav tm="0">
                                          <p:val>
                                            <p:strVal val="#ppt_w*0.70"/>
                                          </p:val>
                                        </p:tav>
                                        <p:tav tm="100000">
                                          <p:val>
                                            <p:strVal val="#ppt_w"/>
                                          </p:val>
                                        </p:tav>
                                      </p:tavLst>
                                    </p:anim>
                                    <p:anim calcmode="lin" valueType="num">
                                      <p:cBhvr>
                                        <p:cTn id="41" dur="1000" fill="hold"/>
                                        <p:tgtEl>
                                          <p:spTgt spid="183311"/>
                                        </p:tgtEl>
                                        <p:attrNameLst>
                                          <p:attrName>ppt_h</p:attrName>
                                        </p:attrNameLst>
                                      </p:cBhvr>
                                      <p:tavLst>
                                        <p:tav tm="0">
                                          <p:val>
                                            <p:strVal val="#ppt_h"/>
                                          </p:val>
                                        </p:tav>
                                        <p:tav tm="100000">
                                          <p:val>
                                            <p:strVal val="#ppt_h"/>
                                          </p:val>
                                        </p:tav>
                                      </p:tavLst>
                                    </p:anim>
                                    <p:animEffect transition="in" filter="fade">
                                      <p:cBhvr>
                                        <p:cTn id="42" dur="1000"/>
                                        <p:tgtEl>
                                          <p:spTgt spid="183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animBg="1"/>
      <p:bldP spid="183307" grpId="0"/>
      <p:bldP spid="183308" grpId="0" animBg="1"/>
      <p:bldP spid="183309" grpId="0"/>
      <p:bldP spid="183310" grpId="0" animBg="1"/>
      <p:bldP spid="1833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5"/>
            <a:ext cx="8469107" cy="58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2480066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90"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1592" name="Text Box 8"/>
          <p:cNvSpPr txBox="1">
            <a:spLocks noChangeArrowheads="1"/>
          </p:cNvSpPr>
          <p:nvPr/>
        </p:nvSpPr>
        <p:spPr bwMode="auto">
          <a:xfrm>
            <a:off x="2388935" y="260648"/>
            <a:ext cx="4005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S" sz="2000" b="0" dirty="0">
                <a:solidFill>
                  <a:srgbClr val="CC6600"/>
                </a:solidFill>
                <a:effectLst>
                  <a:outerShdw blurRad="38100" dist="38100" dir="2700000" algn="tl">
                    <a:srgbClr val="000000"/>
                  </a:outerShdw>
                </a:effectLst>
                <a:latin typeface="Arial Black" pitchFamily="34" charset="0"/>
              </a:rPr>
              <a:t>BALSA DE DECANTACIÓN</a:t>
            </a:r>
          </a:p>
        </p:txBody>
      </p:sp>
      <p:pic>
        <p:nvPicPr>
          <p:cNvPr id="451593" name="Picture 9" descr="Foto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49" y="3700398"/>
            <a:ext cx="4548188" cy="2849563"/>
          </a:xfrm>
          <a:prstGeom prst="rect">
            <a:avLst/>
          </a:prstGeom>
          <a:noFill/>
          <a:extLst>
            <a:ext uri="{909E8E84-426E-40DD-AFC4-6F175D3DCCD1}">
              <a14:hiddenFill xmlns:a14="http://schemas.microsoft.com/office/drawing/2010/main">
                <a:solidFill>
                  <a:srgbClr val="FFFFFF"/>
                </a:solidFill>
              </a14:hiddenFill>
            </a:ext>
          </a:extLst>
        </p:spPr>
      </p:pic>
      <p:pic>
        <p:nvPicPr>
          <p:cNvPr id="451594" name="Picture 10" descr="Foto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79" y="908720"/>
            <a:ext cx="3805237" cy="2513012"/>
          </a:xfrm>
          <a:prstGeom prst="rect">
            <a:avLst/>
          </a:prstGeom>
          <a:noFill/>
          <a:extLst>
            <a:ext uri="{909E8E84-426E-40DD-AFC4-6F175D3DCCD1}">
              <a14:hiddenFill xmlns:a14="http://schemas.microsoft.com/office/drawing/2010/main">
                <a:solidFill>
                  <a:srgbClr val="FFFFFF"/>
                </a:solidFill>
              </a14:hiddenFill>
            </a:ext>
          </a:extLst>
        </p:spPr>
      </p:pic>
      <p:pic>
        <p:nvPicPr>
          <p:cNvPr id="451595" name="Picture 11" descr="Foto_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3789040"/>
            <a:ext cx="3457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51596" name="Picture 12" descr="Foto_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124" y="815539"/>
            <a:ext cx="3914775" cy="257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3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51590"/>
                                        </p:tgtEl>
                                        <p:attrNameLst>
                                          <p:attrName>style.visibility</p:attrName>
                                        </p:attrNameLst>
                                      </p:cBhvr>
                                      <p:to>
                                        <p:strVal val="visible"/>
                                      </p:to>
                                    </p:set>
                                  </p:childTnLst>
                                </p:cTn>
                              </p:par>
                            </p:childTnLst>
                          </p:cTn>
                        </p:par>
                        <p:par>
                          <p:cTn id="7" fill="hold" nodeType="afterGroup">
                            <p:stCondLst>
                              <p:cond delay="1000"/>
                            </p:stCondLst>
                            <p:childTnLst>
                              <p:par>
                                <p:cTn id="8" presetID="55" presetClass="entr" presetSubtype="0" fill="hold" grpId="0" nodeType="afterEffect">
                                  <p:stCondLst>
                                    <p:cond delay="0"/>
                                  </p:stCondLst>
                                  <p:childTnLst>
                                    <p:set>
                                      <p:cBhvr>
                                        <p:cTn id="9" dur="1" fill="hold">
                                          <p:stCondLst>
                                            <p:cond delay="0"/>
                                          </p:stCondLst>
                                        </p:cTn>
                                        <p:tgtEl>
                                          <p:spTgt spid="451592"/>
                                        </p:tgtEl>
                                        <p:attrNameLst>
                                          <p:attrName>style.visibility</p:attrName>
                                        </p:attrNameLst>
                                      </p:cBhvr>
                                      <p:to>
                                        <p:strVal val="visible"/>
                                      </p:to>
                                    </p:set>
                                    <p:anim calcmode="lin" valueType="num">
                                      <p:cBhvr>
                                        <p:cTn id="10" dur="1000" fill="hold"/>
                                        <p:tgtEl>
                                          <p:spTgt spid="451592"/>
                                        </p:tgtEl>
                                        <p:attrNameLst>
                                          <p:attrName>ppt_w</p:attrName>
                                        </p:attrNameLst>
                                      </p:cBhvr>
                                      <p:tavLst>
                                        <p:tav tm="0">
                                          <p:val>
                                            <p:strVal val="#ppt_w*0.70"/>
                                          </p:val>
                                        </p:tav>
                                        <p:tav tm="100000">
                                          <p:val>
                                            <p:strVal val="#ppt_w"/>
                                          </p:val>
                                        </p:tav>
                                      </p:tavLst>
                                    </p:anim>
                                    <p:anim calcmode="lin" valueType="num">
                                      <p:cBhvr>
                                        <p:cTn id="11" dur="1000" fill="hold"/>
                                        <p:tgtEl>
                                          <p:spTgt spid="451592"/>
                                        </p:tgtEl>
                                        <p:attrNameLst>
                                          <p:attrName>ppt_h</p:attrName>
                                        </p:attrNameLst>
                                      </p:cBhvr>
                                      <p:tavLst>
                                        <p:tav tm="0">
                                          <p:val>
                                            <p:strVal val="#ppt_h"/>
                                          </p:val>
                                        </p:tav>
                                        <p:tav tm="100000">
                                          <p:val>
                                            <p:strVal val="#ppt_h"/>
                                          </p:val>
                                        </p:tav>
                                      </p:tavLst>
                                    </p:anim>
                                    <p:animEffect transition="in" filter="fade">
                                      <p:cBhvr>
                                        <p:cTn id="12" dur="1000"/>
                                        <p:tgtEl>
                                          <p:spTgt spid="451592"/>
                                        </p:tgtEl>
                                      </p:cBhvr>
                                    </p:animEffect>
                                  </p:childTnLst>
                                </p:cTn>
                              </p:par>
                            </p:childTnLst>
                          </p:cTn>
                        </p:par>
                        <p:par>
                          <p:cTn id="13" fill="hold" nodeType="afterGroup">
                            <p:stCondLst>
                              <p:cond delay="2000"/>
                            </p:stCondLst>
                            <p:childTnLst>
                              <p:par>
                                <p:cTn id="14" presetID="3" presetClass="entr" presetSubtype="5" fill="hold" nodeType="afterEffect">
                                  <p:stCondLst>
                                    <p:cond delay="0"/>
                                  </p:stCondLst>
                                  <p:childTnLst>
                                    <p:set>
                                      <p:cBhvr>
                                        <p:cTn id="15" dur="1" fill="hold">
                                          <p:stCondLst>
                                            <p:cond delay="0"/>
                                          </p:stCondLst>
                                        </p:cTn>
                                        <p:tgtEl>
                                          <p:spTgt spid="451594"/>
                                        </p:tgtEl>
                                        <p:attrNameLst>
                                          <p:attrName>style.visibility</p:attrName>
                                        </p:attrNameLst>
                                      </p:cBhvr>
                                      <p:to>
                                        <p:strVal val="visible"/>
                                      </p:to>
                                    </p:set>
                                    <p:animEffect transition="in" filter="blinds(vertical)">
                                      <p:cBhvr>
                                        <p:cTn id="16" dur="2000"/>
                                        <p:tgtEl>
                                          <p:spTgt spid="451594"/>
                                        </p:tgtEl>
                                      </p:cBhvr>
                                    </p:animEffect>
                                  </p:childTnLst>
                                </p:cTn>
                              </p:par>
                            </p:childTnLst>
                          </p:cTn>
                        </p:par>
                        <p:par>
                          <p:cTn id="17" fill="hold" nodeType="afterGroup">
                            <p:stCondLst>
                              <p:cond delay="4000"/>
                            </p:stCondLst>
                            <p:childTnLst>
                              <p:par>
                                <p:cTn id="18" presetID="55" presetClass="entr" presetSubtype="0" fill="hold" nodeType="afterEffect">
                                  <p:stCondLst>
                                    <p:cond delay="0"/>
                                  </p:stCondLst>
                                  <p:childTnLst>
                                    <p:set>
                                      <p:cBhvr>
                                        <p:cTn id="19" dur="1" fill="hold">
                                          <p:stCondLst>
                                            <p:cond delay="0"/>
                                          </p:stCondLst>
                                        </p:cTn>
                                        <p:tgtEl>
                                          <p:spTgt spid="451596"/>
                                        </p:tgtEl>
                                        <p:attrNameLst>
                                          <p:attrName>style.visibility</p:attrName>
                                        </p:attrNameLst>
                                      </p:cBhvr>
                                      <p:to>
                                        <p:strVal val="visible"/>
                                      </p:to>
                                    </p:set>
                                    <p:anim calcmode="lin" valueType="num">
                                      <p:cBhvr>
                                        <p:cTn id="20" dur="2000" fill="hold"/>
                                        <p:tgtEl>
                                          <p:spTgt spid="451596"/>
                                        </p:tgtEl>
                                        <p:attrNameLst>
                                          <p:attrName>ppt_w</p:attrName>
                                        </p:attrNameLst>
                                      </p:cBhvr>
                                      <p:tavLst>
                                        <p:tav tm="0">
                                          <p:val>
                                            <p:strVal val="#ppt_w*0.70"/>
                                          </p:val>
                                        </p:tav>
                                        <p:tav tm="100000">
                                          <p:val>
                                            <p:strVal val="#ppt_w"/>
                                          </p:val>
                                        </p:tav>
                                      </p:tavLst>
                                    </p:anim>
                                    <p:anim calcmode="lin" valueType="num">
                                      <p:cBhvr>
                                        <p:cTn id="21" dur="2000" fill="hold"/>
                                        <p:tgtEl>
                                          <p:spTgt spid="451596"/>
                                        </p:tgtEl>
                                        <p:attrNameLst>
                                          <p:attrName>ppt_h</p:attrName>
                                        </p:attrNameLst>
                                      </p:cBhvr>
                                      <p:tavLst>
                                        <p:tav tm="0">
                                          <p:val>
                                            <p:strVal val="#ppt_h"/>
                                          </p:val>
                                        </p:tav>
                                        <p:tav tm="100000">
                                          <p:val>
                                            <p:strVal val="#ppt_h"/>
                                          </p:val>
                                        </p:tav>
                                      </p:tavLst>
                                    </p:anim>
                                    <p:animEffect transition="in" filter="fade">
                                      <p:cBhvr>
                                        <p:cTn id="22" dur="2000"/>
                                        <p:tgtEl>
                                          <p:spTgt spid="451596"/>
                                        </p:tgtEl>
                                      </p:cBhvr>
                                    </p:animEffect>
                                  </p:childTnLst>
                                </p:cTn>
                              </p:par>
                            </p:childTnLst>
                          </p:cTn>
                        </p:par>
                        <p:par>
                          <p:cTn id="23" fill="hold" nodeType="afterGroup">
                            <p:stCondLst>
                              <p:cond delay="6000"/>
                            </p:stCondLst>
                            <p:childTnLst>
                              <p:par>
                                <p:cTn id="24" presetID="55" presetClass="entr" presetSubtype="0" fill="hold" nodeType="afterEffect">
                                  <p:stCondLst>
                                    <p:cond delay="0"/>
                                  </p:stCondLst>
                                  <p:childTnLst>
                                    <p:set>
                                      <p:cBhvr>
                                        <p:cTn id="25" dur="1" fill="hold">
                                          <p:stCondLst>
                                            <p:cond delay="0"/>
                                          </p:stCondLst>
                                        </p:cTn>
                                        <p:tgtEl>
                                          <p:spTgt spid="451593"/>
                                        </p:tgtEl>
                                        <p:attrNameLst>
                                          <p:attrName>style.visibility</p:attrName>
                                        </p:attrNameLst>
                                      </p:cBhvr>
                                      <p:to>
                                        <p:strVal val="visible"/>
                                      </p:to>
                                    </p:set>
                                    <p:anim calcmode="lin" valueType="num">
                                      <p:cBhvr>
                                        <p:cTn id="26" dur="2000" fill="hold"/>
                                        <p:tgtEl>
                                          <p:spTgt spid="451593"/>
                                        </p:tgtEl>
                                        <p:attrNameLst>
                                          <p:attrName>ppt_w</p:attrName>
                                        </p:attrNameLst>
                                      </p:cBhvr>
                                      <p:tavLst>
                                        <p:tav tm="0">
                                          <p:val>
                                            <p:strVal val="#ppt_w*0.70"/>
                                          </p:val>
                                        </p:tav>
                                        <p:tav tm="100000">
                                          <p:val>
                                            <p:strVal val="#ppt_w"/>
                                          </p:val>
                                        </p:tav>
                                      </p:tavLst>
                                    </p:anim>
                                    <p:anim calcmode="lin" valueType="num">
                                      <p:cBhvr>
                                        <p:cTn id="27" dur="2000" fill="hold"/>
                                        <p:tgtEl>
                                          <p:spTgt spid="451593"/>
                                        </p:tgtEl>
                                        <p:attrNameLst>
                                          <p:attrName>ppt_h</p:attrName>
                                        </p:attrNameLst>
                                      </p:cBhvr>
                                      <p:tavLst>
                                        <p:tav tm="0">
                                          <p:val>
                                            <p:strVal val="#ppt_h"/>
                                          </p:val>
                                        </p:tav>
                                        <p:tav tm="100000">
                                          <p:val>
                                            <p:strVal val="#ppt_h"/>
                                          </p:val>
                                        </p:tav>
                                      </p:tavLst>
                                    </p:anim>
                                    <p:animEffect transition="in" filter="fade">
                                      <p:cBhvr>
                                        <p:cTn id="28" dur="2000"/>
                                        <p:tgtEl>
                                          <p:spTgt spid="451593"/>
                                        </p:tgtEl>
                                      </p:cBhvr>
                                    </p:animEffect>
                                  </p:childTnLst>
                                </p:cTn>
                              </p:par>
                            </p:childTnLst>
                          </p:cTn>
                        </p:par>
                        <p:par>
                          <p:cTn id="29" fill="hold" nodeType="afterGroup">
                            <p:stCondLst>
                              <p:cond delay="8000"/>
                            </p:stCondLst>
                            <p:childTnLst>
                              <p:par>
                                <p:cTn id="30" presetID="3" presetClass="entr" presetSubtype="5" fill="hold" nodeType="afterEffect">
                                  <p:stCondLst>
                                    <p:cond delay="0"/>
                                  </p:stCondLst>
                                  <p:childTnLst>
                                    <p:set>
                                      <p:cBhvr>
                                        <p:cTn id="31" dur="1" fill="hold">
                                          <p:stCondLst>
                                            <p:cond delay="0"/>
                                          </p:stCondLst>
                                        </p:cTn>
                                        <p:tgtEl>
                                          <p:spTgt spid="451595"/>
                                        </p:tgtEl>
                                        <p:attrNameLst>
                                          <p:attrName>style.visibility</p:attrName>
                                        </p:attrNameLst>
                                      </p:cBhvr>
                                      <p:to>
                                        <p:strVal val="visible"/>
                                      </p:to>
                                    </p:set>
                                    <p:animEffect transition="in" filter="blinds(vertical)">
                                      <p:cBhvr>
                                        <p:cTn id="32" dur="2000"/>
                                        <p:tgtEl>
                                          <p:spTgt spid="451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0" grpId="0" animBg="1"/>
      <p:bldP spid="45159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6" name="AutoShape 1030">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240650" name="Picture 1034" descr="Esquema de procesos de tratamiento del o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87" y="1163638"/>
            <a:ext cx="86233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6" name="Text Box 1040"/>
          <p:cNvSpPr txBox="1">
            <a:spLocks noChangeArrowheads="1"/>
          </p:cNvSpPr>
          <p:nvPr/>
        </p:nvSpPr>
        <p:spPr bwMode="auto">
          <a:xfrm>
            <a:off x="467544" y="332656"/>
            <a:ext cx="7750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2800" b="0" dirty="0">
                <a:solidFill>
                  <a:srgbClr val="FA2E94"/>
                </a:solidFill>
                <a:effectLst>
                  <a:outerShdw blurRad="38100" dist="38100" dir="2700000" algn="tl">
                    <a:srgbClr val="000000"/>
                  </a:outerShdw>
                </a:effectLst>
              </a:rPr>
              <a:t>Proceso de tratamiento del oro (Planta El Valle)</a:t>
            </a:r>
            <a:r>
              <a:rPr lang="es-ES" altLang="es-ES" sz="2800" b="0" dirty="0">
                <a:effectLst>
                  <a:outerShdw blurRad="38100" dist="38100" dir="2700000" algn="tl">
                    <a:srgbClr val="000000"/>
                  </a:outerShdw>
                </a:effectLst>
              </a:rPr>
              <a:t> </a:t>
            </a:r>
          </a:p>
        </p:txBody>
      </p:sp>
      <p:pic>
        <p:nvPicPr>
          <p:cNvPr id="240657" name="Picture 1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5" y="5815013"/>
            <a:ext cx="85725" cy="13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096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40646"/>
                                        </p:tgtEl>
                                        <p:attrNameLst>
                                          <p:attrName>style.visibility</p:attrName>
                                        </p:attrNameLst>
                                      </p:cBhvr>
                                      <p:to>
                                        <p:strVal val="visible"/>
                                      </p:to>
                                    </p:set>
                                  </p:childTnLst>
                                </p:cTn>
                              </p:par>
                            </p:childTnLst>
                          </p:cTn>
                        </p:par>
                        <p:par>
                          <p:cTn id="7" fill="hold" nodeType="afterGroup">
                            <p:stCondLst>
                              <p:cond delay="1000"/>
                            </p:stCondLst>
                            <p:childTnLst>
                              <p:par>
                                <p:cTn id="8" presetID="55" presetClass="entr" presetSubtype="0" fill="hold" grpId="0" nodeType="afterEffect">
                                  <p:stCondLst>
                                    <p:cond delay="0"/>
                                  </p:stCondLst>
                                  <p:childTnLst>
                                    <p:set>
                                      <p:cBhvr>
                                        <p:cTn id="9" dur="1" fill="hold">
                                          <p:stCondLst>
                                            <p:cond delay="0"/>
                                          </p:stCondLst>
                                        </p:cTn>
                                        <p:tgtEl>
                                          <p:spTgt spid="240656"/>
                                        </p:tgtEl>
                                        <p:attrNameLst>
                                          <p:attrName>style.visibility</p:attrName>
                                        </p:attrNameLst>
                                      </p:cBhvr>
                                      <p:to>
                                        <p:strVal val="visible"/>
                                      </p:to>
                                    </p:set>
                                    <p:anim calcmode="lin" valueType="num">
                                      <p:cBhvr>
                                        <p:cTn id="10" dur="1000" fill="hold"/>
                                        <p:tgtEl>
                                          <p:spTgt spid="240656"/>
                                        </p:tgtEl>
                                        <p:attrNameLst>
                                          <p:attrName>ppt_w</p:attrName>
                                        </p:attrNameLst>
                                      </p:cBhvr>
                                      <p:tavLst>
                                        <p:tav tm="0">
                                          <p:val>
                                            <p:strVal val="#ppt_w*0.70"/>
                                          </p:val>
                                        </p:tav>
                                        <p:tav tm="100000">
                                          <p:val>
                                            <p:strVal val="#ppt_w"/>
                                          </p:val>
                                        </p:tav>
                                      </p:tavLst>
                                    </p:anim>
                                    <p:anim calcmode="lin" valueType="num">
                                      <p:cBhvr>
                                        <p:cTn id="11" dur="1000" fill="hold"/>
                                        <p:tgtEl>
                                          <p:spTgt spid="240656"/>
                                        </p:tgtEl>
                                        <p:attrNameLst>
                                          <p:attrName>ppt_h</p:attrName>
                                        </p:attrNameLst>
                                      </p:cBhvr>
                                      <p:tavLst>
                                        <p:tav tm="0">
                                          <p:val>
                                            <p:strVal val="#ppt_h"/>
                                          </p:val>
                                        </p:tav>
                                        <p:tav tm="100000">
                                          <p:val>
                                            <p:strVal val="#ppt_h"/>
                                          </p:val>
                                        </p:tav>
                                      </p:tavLst>
                                    </p:anim>
                                    <p:animEffect transition="in" filter="fade">
                                      <p:cBhvr>
                                        <p:cTn id="12" dur="1000"/>
                                        <p:tgtEl>
                                          <p:spTgt spid="240656"/>
                                        </p:tgtEl>
                                      </p:cBhvr>
                                    </p:animEffect>
                                  </p:childTnLst>
                                </p:cTn>
                              </p:par>
                            </p:childTnLst>
                          </p:cTn>
                        </p:par>
                        <p:par>
                          <p:cTn id="13" fill="hold" nodeType="afterGroup">
                            <p:stCondLst>
                              <p:cond delay="2000"/>
                            </p:stCondLst>
                            <p:childTnLst>
                              <p:par>
                                <p:cTn id="14" presetID="55" presetClass="entr" presetSubtype="0" fill="hold" nodeType="afterEffect">
                                  <p:stCondLst>
                                    <p:cond delay="0"/>
                                  </p:stCondLst>
                                  <p:childTnLst>
                                    <p:set>
                                      <p:cBhvr>
                                        <p:cTn id="15" dur="1" fill="hold">
                                          <p:stCondLst>
                                            <p:cond delay="0"/>
                                          </p:stCondLst>
                                        </p:cTn>
                                        <p:tgtEl>
                                          <p:spTgt spid="240650"/>
                                        </p:tgtEl>
                                        <p:attrNameLst>
                                          <p:attrName>style.visibility</p:attrName>
                                        </p:attrNameLst>
                                      </p:cBhvr>
                                      <p:to>
                                        <p:strVal val="visible"/>
                                      </p:to>
                                    </p:set>
                                    <p:anim calcmode="lin" valueType="num">
                                      <p:cBhvr>
                                        <p:cTn id="16" dur="2000" fill="hold"/>
                                        <p:tgtEl>
                                          <p:spTgt spid="240650"/>
                                        </p:tgtEl>
                                        <p:attrNameLst>
                                          <p:attrName>ppt_w</p:attrName>
                                        </p:attrNameLst>
                                      </p:cBhvr>
                                      <p:tavLst>
                                        <p:tav tm="0">
                                          <p:val>
                                            <p:strVal val="#ppt_w*0.70"/>
                                          </p:val>
                                        </p:tav>
                                        <p:tav tm="100000">
                                          <p:val>
                                            <p:strVal val="#ppt_w"/>
                                          </p:val>
                                        </p:tav>
                                      </p:tavLst>
                                    </p:anim>
                                    <p:anim calcmode="lin" valueType="num">
                                      <p:cBhvr>
                                        <p:cTn id="17" dur="2000" fill="hold"/>
                                        <p:tgtEl>
                                          <p:spTgt spid="240650"/>
                                        </p:tgtEl>
                                        <p:attrNameLst>
                                          <p:attrName>ppt_h</p:attrName>
                                        </p:attrNameLst>
                                      </p:cBhvr>
                                      <p:tavLst>
                                        <p:tav tm="0">
                                          <p:val>
                                            <p:strVal val="#ppt_h"/>
                                          </p:val>
                                        </p:tav>
                                        <p:tav tm="100000">
                                          <p:val>
                                            <p:strVal val="#ppt_h"/>
                                          </p:val>
                                        </p:tav>
                                      </p:tavLst>
                                    </p:anim>
                                    <p:animEffect transition="in" filter="fade">
                                      <p:cBhvr>
                                        <p:cTn id="18" dur="2000"/>
                                        <p:tgtEl>
                                          <p:spTgt spid="240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6" grpId="0" animBg="1"/>
      <p:bldP spid="24065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6" name="AutoShape 6">
            <a:hlinkClick r:id="" action="ppaction://noaction" highlightClick="1"/>
          </p:cNvPr>
          <p:cNvSpPr>
            <a:spLocks noChangeArrowheads="1"/>
          </p:cNvSpPr>
          <p:nvPr/>
        </p:nvSpPr>
        <p:spPr bwMode="auto">
          <a:xfrm>
            <a:off x="8964613" y="6634163"/>
            <a:ext cx="179387" cy="22383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84012" name="Text Box 12"/>
          <p:cNvSpPr txBox="1">
            <a:spLocks noChangeArrowheads="1"/>
          </p:cNvSpPr>
          <p:nvPr/>
        </p:nvSpPr>
        <p:spPr bwMode="auto">
          <a:xfrm>
            <a:off x="1691680" y="479720"/>
            <a:ext cx="616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2400" b="0" dirty="0">
                <a:solidFill>
                  <a:srgbClr val="FA2E94"/>
                </a:solidFill>
                <a:effectLst>
                  <a:outerShdw blurRad="38100" dist="38100" dir="2700000" algn="tl">
                    <a:srgbClr val="000000"/>
                  </a:outerShdw>
                </a:effectLst>
              </a:rPr>
              <a:t>PROCESO DE LIXIVIACIÒN Y ELECTRÓLISIS</a:t>
            </a:r>
          </a:p>
        </p:txBody>
      </p:sp>
      <p:pic>
        <p:nvPicPr>
          <p:cNvPr id="38401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1000108"/>
            <a:ext cx="8839857" cy="5467127"/>
          </a:xfrm>
          <a:prstGeom prst="rect">
            <a:avLst/>
          </a:prstGeom>
          <a:noFill/>
          <a:extLst>
            <a:ext uri="{909E8E84-426E-40DD-AFC4-6F175D3DCCD1}">
              <a14:hiddenFill xmlns:a14="http://schemas.microsoft.com/office/drawing/2010/main">
                <a:solidFill>
                  <a:srgbClr val="FFFFFF"/>
                </a:solidFill>
              </a14:hiddenFill>
            </a:ext>
          </a:extLst>
        </p:spPr>
      </p:pic>
      <p:sp>
        <p:nvSpPr>
          <p:cNvPr id="384016" name="Oval 16"/>
          <p:cNvSpPr>
            <a:spLocks noChangeArrowheads="1"/>
          </p:cNvSpPr>
          <p:nvPr/>
        </p:nvSpPr>
        <p:spPr bwMode="auto">
          <a:xfrm>
            <a:off x="187325" y="3861048"/>
            <a:ext cx="1819275" cy="946150"/>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6" name="5 Rectángulo"/>
          <p:cNvSpPr/>
          <p:nvPr/>
        </p:nvSpPr>
        <p:spPr>
          <a:xfrm>
            <a:off x="3286116" y="1142985"/>
            <a:ext cx="5643602" cy="276999"/>
          </a:xfrm>
          <a:prstGeom prst="rect">
            <a:avLst/>
          </a:prstGeom>
        </p:spPr>
        <p:txBody>
          <a:bodyPr wrap="square">
            <a:spAutoFit/>
          </a:bodyPr>
          <a:lstStyle/>
          <a:p>
            <a:r>
              <a:rPr lang="es-ES" sz="1200" dirty="0" smtClean="0"/>
              <a:t>4 Au + 8 </a:t>
            </a:r>
            <a:r>
              <a:rPr lang="es-ES" sz="1200" dirty="0" err="1" smtClean="0"/>
              <a:t>Na</a:t>
            </a:r>
            <a:r>
              <a:rPr lang="es-ES" sz="1200" dirty="0" smtClean="0"/>
              <a:t> (CN) + O</a:t>
            </a:r>
            <a:r>
              <a:rPr lang="es-ES" sz="1200" baseline="-25000" dirty="0" smtClean="0"/>
              <a:t>2</a:t>
            </a:r>
            <a:r>
              <a:rPr lang="es-ES" sz="1200" dirty="0" smtClean="0"/>
              <a:t> + 2 H</a:t>
            </a:r>
            <a:r>
              <a:rPr lang="es-ES" sz="1200" baseline="-25000" dirty="0" smtClean="0"/>
              <a:t>2</a:t>
            </a:r>
            <a:r>
              <a:rPr lang="es-ES" sz="1200" dirty="0" smtClean="0"/>
              <a:t>O </a:t>
            </a:r>
            <a:r>
              <a:rPr lang="es-ES" sz="1200" dirty="0" smtClean="0">
                <a:sym typeface="Symbol"/>
              </a:rPr>
              <a:t></a:t>
            </a:r>
            <a:r>
              <a:rPr lang="es-ES" sz="1200" dirty="0" smtClean="0"/>
              <a:t> 4 </a:t>
            </a:r>
            <a:r>
              <a:rPr lang="es-ES" sz="1200" dirty="0" err="1" smtClean="0"/>
              <a:t>NaAu</a:t>
            </a:r>
            <a:r>
              <a:rPr lang="es-ES" sz="1200" dirty="0" smtClean="0"/>
              <a:t> (CN)</a:t>
            </a:r>
            <a:r>
              <a:rPr lang="es-ES" sz="1200" baseline="-25000" dirty="0" smtClean="0"/>
              <a:t>2</a:t>
            </a:r>
            <a:r>
              <a:rPr lang="es-ES" sz="1200" dirty="0" smtClean="0"/>
              <a:t> + 4 </a:t>
            </a:r>
            <a:r>
              <a:rPr lang="es-ES" sz="1200" dirty="0" err="1" smtClean="0"/>
              <a:t>NaOH</a:t>
            </a:r>
            <a:r>
              <a:rPr lang="es-ES" sz="1200" dirty="0" smtClean="0"/>
              <a:t>     ΔGº  =  - 233 </a:t>
            </a:r>
            <a:r>
              <a:rPr lang="es-ES" sz="1200" dirty="0" err="1" smtClean="0"/>
              <a:t>kJ</a:t>
            </a:r>
            <a:endParaRPr lang="es-ES" sz="1200" dirty="0"/>
          </a:p>
        </p:txBody>
      </p:sp>
      <p:sp>
        <p:nvSpPr>
          <p:cNvPr id="7" name="6 Rectángulo"/>
          <p:cNvSpPr/>
          <p:nvPr/>
        </p:nvSpPr>
        <p:spPr>
          <a:xfrm>
            <a:off x="5500694" y="1571613"/>
            <a:ext cx="3214710" cy="1107996"/>
          </a:xfrm>
          <a:prstGeom prst="rect">
            <a:avLst/>
          </a:prstGeom>
        </p:spPr>
        <p:txBody>
          <a:bodyPr wrap="square">
            <a:spAutoFit/>
          </a:bodyPr>
          <a:lstStyle/>
          <a:p>
            <a:pPr algn="just"/>
            <a:r>
              <a:rPr lang="es-ES" sz="1100" dirty="0" smtClean="0"/>
              <a:t>El cobre presente forma complejos </a:t>
            </a:r>
            <a:r>
              <a:rPr lang="es-ES" sz="1100" dirty="0" err="1" smtClean="0"/>
              <a:t>cianurados</a:t>
            </a:r>
            <a:r>
              <a:rPr lang="es-ES" sz="1100" dirty="0" smtClean="0"/>
              <a:t> cuprosos solubles. La presencia de uno u otra especie: [Cu(CN)</a:t>
            </a:r>
            <a:r>
              <a:rPr lang="es-ES" sz="1100" baseline="-25000" dirty="0" smtClean="0"/>
              <a:t>2</a:t>
            </a:r>
            <a:r>
              <a:rPr lang="es-ES" sz="1100" dirty="0" smtClean="0"/>
              <a:t>]</a:t>
            </a:r>
            <a:r>
              <a:rPr lang="es-ES" sz="1100" baseline="30000" dirty="0" smtClean="0"/>
              <a:t>-</a:t>
            </a:r>
            <a:r>
              <a:rPr lang="es-ES" sz="1100" dirty="0" smtClean="0"/>
              <a:t>, [Cu(CN)</a:t>
            </a:r>
            <a:r>
              <a:rPr lang="es-ES" sz="1100" baseline="-25000" dirty="0" smtClean="0"/>
              <a:t>3</a:t>
            </a:r>
            <a:r>
              <a:rPr lang="es-ES" sz="1100" dirty="0" smtClean="0"/>
              <a:t>]</a:t>
            </a:r>
            <a:r>
              <a:rPr lang="es-ES" sz="1100" baseline="30000" dirty="0" smtClean="0"/>
              <a:t>2- </a:t>
            </a:r>
            <a:r>
              <a:rPr lang="es-ES" sz="1100" dirty="0" smtClean="0"/>
              <a:t>y [Cu(CN)</a:t>
            </a:r>
            <a:r>
              <a:rPr lang="es-ES" sz="1100" baseline="-25000" dirty="0" smtClean="0"/>
              <a:t>4</a:t>
            </a:r>
            <a:r>
              <a:rPr lang="es-ES" sz="1100" dirty="0" smtClean="0"/>
              <a:t>]</a:t>
            </a:r>
            <a:r>
              <a:rPr lang="es-ES" sz="1100" baseline="30000" dirty="0" smtClean="0"/>
              <a:t>3-</a:t>
            </a:r>
            <a:r>
              <a:rPr lang="es-ES_tradnl" sz="1100" dirty="0" smtClean="0"/>
              <a:t>, depende </a:t>
            </a:r>
            <a:r>
              <a:rPr lang="es-ES" sz="1100" dirty="0" smtClean="0"/>
              <a:t>del pH, de la temperatura, así como de la concentración total de cobre y cianuro presente </a:t>
            </a:r>
            <a:endParaRPr lang="es-ES" sz="1100" dirty="0"/>
          </a:p>
        </p:txBody>
      </p:sp>
    </p:spTree>
    <p:extLst>
      <p:ext uri="{BB962C8B-B14F-4D97-AF65-F5344CB8AC3E}">
        <p14:creationId xmlns:p14="http://schemas.microsoft.com/office/powerpoint/2010/main" val="248538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84006"/>
                                        </p:tgtEl>
                                        <p:attrNameLst>
                                          <p:attrName>style.visibility</p:attrName>
                                        </p:attrNameLst>
                                      </p:cBhvr>
                                      <p:to>
                                        <p:strVal val="visible"/>
                                      </p:to>
                                    </p:set>
                                  </p:childTnLst>
                                </p:cTn>
                              </p:par>
                            </p:childTnLst>
                          </p:cTn>
                        </p:par>
                        <p:par>
                          <p:cTn id="7" fill="hold" nodeType="afterGroup">
                            <p:stCondLst>
                              <p:cond delay="1000"/>
                            </p:stCondLst>
                            <p:childTnLst>
                              <p:par>
                                <p:cTn id="8" presetID="55" presetClass="entr" presetSubtype="0" fill="hold" grpId="0" nodeType="afterEffect">
                                  <p:stCondLst>
                                    <p:cond delay="0"/>
                                  </p:stCondLst>
                                  <p:childTnLst>
                                    <p:set>
                                      <p:cBhvr>
                                        <p:cTn id="9" dur="1" fill="hold">
                                          <p:stCondLst>
                                            <p:cond delay="0"/>
                                          </p:stCondLst>
                                        </p:cTn>
                                        <p:tgtEl>
                                          <p:spTgt spid="384012"/>
                                        </p:tgtEl>
                                        <p:attrNameLst>
                                          <p:attrName>style.visibility</p:attrName>
                                        </p:attrNameLst>
                                      </p:cBhvr>
                                      <p:to>
                                        <p:strVal val="visible"/>
                                      </p:to>
                                    </p:set>
                                    <p:anim calcmode="lin" valueType="num">
                                      <p:cBhvr>
                                        <p:cTn id="10" dur="1000" fill="hold"/>
                                        <p:tgtEl>
                                          <p:spTgt spid="384012"/>
                                        </p:tgtEl>
                                        <p:attrNameLst>
                                          <p:attrName>ppt_w</p:attrName>
                                        </p:attrNameLst>
                                      </p:cBhvr>
                                      <p:tavLst>
                                        <p:tav tm="0">
                                          <p:val>
                                            <p:strVal val="#ppt_w*0.70"/>
                                          </p:val>
                                        </p:tav>
                                        <p:tav tm="100000">
                                          <p:val>
                                            <p:strVal val="#ppt_w"/>
                                          </p:val>
                                        </p:tav>
                                      </p:tavLst>
                                    </p:anim>
                                    <p:anim calcmode="lin" valueType="num">
                                      <p:cBhvr>
                                        <p:cTn id="11" dur="1000" fill="hold"/>
                                        <p:tgtEl>
                                          <p:spTgt spid="384012"/>
                                        </p:tgtEl>
                                        <p:attrNameLst>
                                          <p:attrName>ppt_h</p:attrName>
                                        </p:attrNameLst>
                                      </p:cBhvr>
                                      <p:tavLst>
                                        <p:tav tm="0">
                                          <p:val>
                                            <p:strVal val="#ppt_h"/>
                                          </p:val>
                                        </p:tav>
                                        <p:tav tm="100000">
                                          <p:val>
                                            <p:strVal val="#ppt_h"/>
                                          </p:val>
                                        </p:tav>
                                      </p:tavLst>
                                    </p:anim>
                                    <p:animEffect transition="in" filter="fade">
                                      <p:cBhvr>
                                        <p:cTn id="12" dur="1000"/>
                                        <p:tgtEl>
                                          <p:spTgt spid="384012"/>
                                        </p:tgtEl>
                                      </p:cBhvr>
                                    </p:animEffect>
                                  </p:childTnLst>
                                </p:cTn>
                              </p:par>
                            </p:childTnLst>
                          </p:cTn>
                        </p:par>
                        <p:par>
                          <p:cTn id="13" fill="hold" nodeType="afterGroup">
                            <p:stCondLst>
                              <p:cond delay="2000"/>
                            </p:stCondLst>
                            <p:childTnLst>
                              <p:par>
                                <p:cTn id="14" presetID="55" presetClass="entr" presetSubtype="0" fill="hold" nodeType="afterEffect">
                                  <p:stCondLst>
                                    <p:cond delay="0"/>
                                  </p:stCondLst>
                                  <p:childTnLst>
                                    <p:set>
                                      <p:cBhvr>
                                        <p:cTn id="15" dur="1" fill="hold">
                                          <p:stCondLst>
                                            <p:cond delay="0"/>
                                          </p:stCondLst>
                                        </p:cTn>
                                        <p:tgtEl>
                                          <p:spTgt spid="384013"/>
                                        </p:tgtEl>
                                        <p:attrNameLst>
                                          <p:attrName>style.visibility</p:attrName>
                                        </p:attrNameLst>
                                      </p:cBhvr>
                                      <p:to>
                                        <p:strVal val="visible"/>
                                      </p:to>
                                    </p:set>
                                    <p:anim calcmode="lin" valueType="num">
                                      <p:cBhvr>
                                        <p:cTn id="16" dur="2000" fill="hold"/>
                                        <p:tgtEl>
                                          <p:spTgt spid="384013"/>
                                        </p:tgtEl>
                                        <p:attrNameLst>
                                          <p:attrName>ppt_w</p:attrName>
                                        </p:attrNameLst>
                                      </p:cBhvr>
                                      <p:tavLst>
                                        <p:tav tm="0">
                                          <p:val>
                                            <p:strVal val="#ppt_w*0.70"/>
                                          </p:val>
                                        </p:tav>
                                        <p:tav tm="100000">
                                          <p:val>
                                            <p:strVal val="#ppt_w"/>
                                          </p:val>
                                        </p:tav>
                                      </p:tavLst>
                                    </p:anim>
                                    <p:anim calcmode="lin" valueType="num">
                                      <p:cBhvr>
                                        <p:cTn id="17" dur="2000" fill="hold"/>
                                        <p:tgtEl>
                                          <p:spTgt spid="384013"/>
                                        </p:tgtEl>
                                        <p:attrNameLst>
                                          <p:attrName>ppt_h</p:attrName>
                                        </p:attrNameLst>
                                      </p:cBhvr>
                                      <p:tavLst>
                                        <p:tav tm="0">
                                          <p:val>
                                            <p:strVal val="#ppt_h"/>
                                          </p:val>
                                        </p:tav>
                                        <p:tav tm="100000">
                                          <p:val>
                                            <p:strVal val="#ppt_h"/>
                                          </p:val>
                                        </p:tav>
                                      </p:tavLst>
                                    </p:anim>
                                    <p:animEffect transition="in" filter="fade">
                                      <p:cBhvr>
                                        <p:cTn id="18" dur="2000"/>
                                        <p:tgtEl>
                                          <p:spTgt spid="384013"/>
                                        </p:tgtEl>
                                      </p:cBhvr>
                                    </p:animEffect>
                                  </p:childTnLst>
                                </p:cTn>
                              </p:par>
                            </p:childTnLst>
                          </p:cTn>
                        </p:par>
                        <p:par>
                          <p:cTn id="19" fill="hold" nodeType="afterGroup">
                            <p:stCondLst>
                              <p:cond delay="4000"/>
                            </p:stCondLst>
                            <p:childTnLst>
                              <p:par>
                                <p:cTn id="20" presetID="55" presetClass="entr" presetSubtype="0" fill="hold" grpId="0" nodeType="afterEffect">
                                  <p:stCondLst>
                                    <p:cond delay="10000"/>
                                  </p:stCondLst>
                                  <p:childTnLst>
                                    <p:set>
                                      <p:cBhvr>
                                        <p:cTn id="21" dur="1" fill="hold">
                                          <p:stCondLst>
                                            <p:cond delay="0"/>
                                          </p:stCondLst>
                                        </p:cTn>
                                        <p:tgtEl>
                                          <p:spTgt spid="384016"/>
                                        </p:tgtEl>
                                        <p:attrNameLst>
                                          <p:attrName>style.visibility</p:attrName>
                                        </p:attrNameLst>
                                      </p:cBhvr>
                                      <p:to>
                                        <p:strVal val="visible"/>
                                      </p:to>
                                    </p:set>
                                    <p:anim calcmode="lin" valueType="num">
                                      <p:cBhvr>
                                        <p:cTn id="22" dur="1000" fill="hold"/>
                                        <p:tgtEl>
                                          <p:spTgt spid="384016"/>
                                        </p:tgtEl>
                                        <p:attrNameLst>
                                          <p:attrName>ppt_w</p:attrName>
                                        </p:attrNameLst>
                                      </p:cBhvr>
                                      <p:tavLst>
                                        <p:tav tm="0">
                                          <p:val>
                                            <p:strVal val="#ppt_w*0.70"/>
                                          </p:val>
                                        </p:tav>
                                        <p:tav tm="100000">
                                          <p:val>
                                            <p:strVal val="#ppt_w"/>
                                          </p:val>
                                        </p:tav>
                                      </p:tavLst>
                                    </p:anim>
                                    <p:anim calcmode="lin" valueType="num">
                                      <p:cBhvr>
                                        <p:cTn id="23" dur="1000" fill="hold"/>
                                        <p:tgtEl>
                                          <p:spTgt spid="384016"/>
                                        </p:tgtEl>
                                        <p:attrNameLst>
                                          <p:attrName>ppt_h</p:attrName>
                                        </p:attrNameLst>
                                      </p:cBhvr>
                                      <p:tavLst>
                                        <p:tav tm="0">
                                          <p:val>
                                            <p:strVal val="#ppt_h"/>
                                          </p:val>
                                        </p:tav>
                                        <p:tav tm="100000">
                                          <p:val>
                                            <p:strVal val="#ppt_h"/>
                                          </p:val>
                                        </p:tav>
                                      </p:tavLst>
                                    </p:anim>
                                    <p:animEffect transition="in" filter="fade">
                                      <p:cBhvr>
                                        <p:cTn id="24" dur="1000"/>
                                        <p:tgtEl>
                                          <p:spTgt spid="384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6" grpId="0" animBg="1"/>
      <p:bldP spid="384012" grpId="0"/>
      <p:bldP spid="3840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868" y="764704"/>
            <a:ext cx="858033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11559" y="225108"/>
            <a:ext cx="1596719" cy="584775"/>
          </a:xfrm>
          <a:prstGeom prst="rect">
            <a:avLst/>
          </a:prstGeom>
          <a:noFill/>
        </p:spPr>
        <p:txBody>
          <a:bodyPr wrap="none" rtlCol="0">
            <a:spAutoFit/>
          </a:bodyPr>
          <a:lstStyle/>
          <a:p>
            <a:r>
              <a:rPr lang="es-ES_tradnl" sz="3200" b="1" dirty="0" smtClean="0">
                <a:solidFill>
                  <a:srgbClr val="FF0000"/>
                </a:solidFill>
              </a:rPr>
              <a:t>Au y Ag</a:t>
            </a:r>
            <a:endParaRPr lang="es-ES" sz="3200" b="1" dirty="0">
              <a:solidFill>
                <a:srgbClr val="FF0000"/>
              </a:solidFill>
            </a:endParaRPr>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3625766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905" y="1844824"/>
            <a:ext cx="7629215"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p:cNvSpPr txBox="1">
            <a:spLocks noChangeArrowheads="1"/>
          </p:cNvSpPr>
          <p:nvPr/>
        </p:nvSpPr>
        <p:spPr bwMode="auto">
          <a:xfrm>
            <a:off x="879475" y="777875"/>
            <a:ext cx="2473325" cy="457200"/>
          </a:xfrm>
          <a:prstGeom prst="rect">
            <a:avLst/>
          </a:prstGeom>
          <a:noFill/>
          <a:ln w="9525">
            <a:noFill/>
            <a:miter lim="800000"/>
            <a:headEnd/>
            <a:tailEnd/>
          </a:ln>
          <a:effectLst/>
        </p:spPr>
        <p:txBody>
          <a:bodyPr wrap="none">
            <a:spAutoFit/>
          </a:bodyPr>
          <a:lstStyle/>
          <a:p>
            <a:pPr>
              <a:defRPr/>
            </a:pPr>
            <a:r>
              <a:rPr lang="es-ES" sz="2400" b="1" i="1" u="sng">
                <a:solidFill>
                  <a:srgbClr val="FF0066"/>
                </a:solidFill>
                <a:effectLst>
                  <a:outerShdw blurRad="38100" dist="38100" dir="2700000" algn="tl">
                    <a:srgbClr val="000000"/>
                  </a:outerShdw>
                </a:effectLst>
              </a:rPr>
              <a:t>Proceso Bayer:</a:t>
            </a:r>
          </a:p>
        </p:txBody>
      </p:sp>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27511130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619919" y="548681"/>
            <a:ext cx="516652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 dirty="0">
                <a:solidFill>
                  <a:srgbClr val="FF0066"/>
                </a:solidFill>
              </a:rPr>
              <a:t>1.-</a:t>
            </a:r>
            <a:r>
              <a:rPr lang="es-ES" dirty="0"/>
              <a:t> </a:t>
            </a:r>
            <a:r>
              <a:rPr lang="es-ES" dirty="0">
                <a:solidFill>
                  <a:srgbClr val="FF0066"/>
                </a:solidFill>
              </a:rPr>
              <a:t>PREPARACION DE LA BAUXITA:</a:t>
            </a:r>
          </a:p>
          <a:p>
            <a:pPr eaLnBrk="1" hangingPunct="1"/>
            <a:endParaRPr lang="es-ES" dirty="0"/>
          </a:p>
          <a:p>
            <a:pPr eaLnBrk="1" hangingPunct="1"/>
            <a:r>
              <a:rPr lang="es-ES" dirty="0"/>
              <a:t> Reducción tamaño partícula para aumentar superficie de reacción</a:t>
            </a:r>
          </a:p>
          <a:p>
            <a:pPr eaLnBrk="1" hangingPunct="1"/>
            <a:r>
              <a:rPr lang="es-ES" dirty="0"/>
              <a:t>Como equipos trituradoras de mandíbulas, rodillo, martillo</a:t>
            </a:r>
          </a:p>
          <a:p>
            <a:pPr eaLnBrk="1" hangingPunct="1"/>
            <a:endParaRPr lang="es-ES" dirty="0"/>
          </a:p>
          <a:p>
            <a:pPr eaLnBrk="1" hangingPunct="1"/>
            <a:r>
              <a:rPr lang="es-ES" dirty="0">
                <a:solidFill>
                  <a:srgbClr val="FF0066"/>
                </a:solidFill>
              </a:rPr>
              <a:t>2.- DIGESTION:</a:t>
            </a:r>
          </a:p>
          <a:p>
            <a:pPr eaLnBrk="1" hangingPunct="1"/>
            <a:endParaRPr lang="es-ES" dirty="0">
              <a:solidFill>
                <a:srgbClr val="FF0066"/>
              </a:solidFill>
            </a:endParaRPr>
          </a:p>
          <a:p>
            <a:pPr eaLnBrk="1" hangingPunct="1"/>
            <a:endParaRPr lang="es-ES" dirty="0"/>
          </a:p>
        </p:txBody>
      </p:sp>
      <p:sp>
        <p:nvSpPr>
          <p:cNvPr id="11268" name="Text Box 6"/>
          <p:cNvSpPr txBox="1">
            <a:spLocks noChangeArrowheads="1"/>
          </p:cNvSpPr>
          <p:nvPr/>
        </p:nvSpPr>
        <p:spPr bwMode="auto">
          <a:xfrm>
            <a:off x="500034" y="3857628"/>
            <a:ext cx="4584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 dirty="0" err="1"/>
              <a:t>Tª</a:t>
            </a:r>
            <a:r>
              <a:rPr lang="es-ES" dirty="0"/>
              <a:t> P:        140 </a:t>
            </a:r>
            <a:r>
              <a:rPr lang="es-ES" dirty="0" err="1"/>
              <a:t>ºC</a:t>
            </a:r>
            <a:r>
              <a:rPr lang="es-ES" dirty="0"/>
              <a:t> – 4 Kg/cm2  </a:t>
            </a:r>
            <a:r>
              <a:rPr lang="es-ES" dirty="0" err="1"/>
              <a:t>gibbsita</a:t>
            </a:r>
            <a:endParaRPr lang="es-ES" dirty="0"/>
          </a:p>
          <a:p>
            <a:pPr eaLnBrk="1" hangingPunct="1"/>
            <a:r>
              <a:rPr lang="es-ES" dirty="0"/>
              <a:t>	180-250 </a:t>
            </a:r>
            <a:r>
              <a:rPr lang="es-ES" dirty="0" err="1"/>
              <a:t>ºC</a:t>
            </a:r>
            <a:r>
              <a:rPr lang="es-ES" dirty="0"/>
              <a:t> -40 Kg/cm2 </a:t>
            </a:r>
            <a:r>
              <a:rPr lang="es-ES" dirty="0" err="1"/>
              <a:t>boehmita</a:t>
            </a:r>
            <a:r>
              <a:rPr lang="es-ES" dirty="0"/>
              <a:t> </a:t>
            </a:r>
          </a:p>
        </p:txBody>
      </p:sp>
      <p:sp>
        <p:nvSpPr>
          <p:cNvPr id="11269" name="Text Box 7"/>
          <p:cNvSpPr txBox="1">
            <a:spLocks noChangeArrowheads="1"/>
          </p:cNvSpPr>
          <p:nvPr/>
        </p:nvSpPr>
        <p:spPr bwMode="auto">
          <a:xfrm>
            <a:off x="6429388" y="3786190"/>
            <a:ext cx="199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 dirty="0"/>
              <a:t>T: 18- 30 minutos</a:t>
            </a:r>
          </a:p>
        </p:txBody>
      </p:sp>
      <p:sp>
        <p:nvSpPr>
          <p:cNvPr id="11270" name="Text Box 8"/>
          <p:cNvSpPr txBox="1">
            <a:spLocks noChangeArrowheads="1"/>
          </p:cNvSpPr>
          <p:nvPr/>
        </p:nvSpPr>
        <p:spPr bwMode="auto">
          <a:xfrm>
            <a:off x="1285852" y="5072074"/>
            <a:ext cx="2125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 dirty="0"/>
              <a:t>Cristalización sílice:</a:t>
            </a:r>
          </a:p>
        </p:txBody>
      </p:sp>
      <p:pic>
        <p:nvPicPr>
          <p:cNvPr id="112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38" y="5643578"/>
            <a:ext cx="38163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ie de página"/>
          <p:cNvSpPr>
            <a:spLocks noGrp="1"/>
          </p:cNvSpPr>
          <p:nvPr>
            <p:ph type="ftr" sz="quarter" idx="11"/>
          </p:nvPr>
        </p:nvSpPr>
        <p:spPr>
          <a:xfrm>
            <a:off x="395536" y="6492875"/>
            <a:ext cx="3352801" cy="365125"/>
          </a:xfrm>
        </p:spPr>
        <p:txBody>
          <a:bodyPr/>
          <a:lstStyle/>
          <a:p>
            <a:r>
              <a:rPr lang="es-ES" sz="1600" dirty="0" smtClean="0"/>
              <a:t>Máster de Materiales 2013</a:t>
            </a:r>
            <a:endParaRPr lang="es-ES" sz="1600" dirty="0"/>
          </a:p>
        </p:txBody>
      </p:sp>
      <p:pic>
        <p:nvPicPr>
          <p:cNvPr id="22530" name="Picture 2" descr="http://htmlimg1.scribdassets.com/1kg2ynwdz42vpsol/images/1-f780e310bb.jpg"/>
          <p:cNvPicPr>
            <a:picLocks noChangeAspect="1" noChangeArrowheads="1"/>
          </p:cNvPicPr>
          <p:nvPr/>
        </p:nvPicPr>
        <p:blipFill>
          <a:blip r:embed="rId3"/>
          <a:srcRect/>
          <a:stretch>
            <a:fillRect/>
          </a:stretch>
        </p:blipFill>
        <p:spPr bwMode="auto">
          <a:xfrm>
            <a:off x="5038725" y="357166"/>
            <a:ext cx="4105275" cy="6072230"/>
          </a:xfrm>
          <a:prstGeom prst="rect">
            <a:avLst/>
          </a:prstGeom>
          <a:noFill/>
        </p:spPr>
      </p:pic>
      <p:pic>
        <p:nvPicPr>
          <p:cNvPr id="1126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786" y="3000372"/>
            <a:ext cx="518318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7392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3"/>
          <p:cNvSpPr txBox="1">
            <a:spLocks noChangeArrowheads="1"/>
          </p:cNvSpPr>
          <p:nvPr/>
        </p:nvSpPr>
        <p:spPr bwMode="auto">
          <a:xfrm>
            <a:off x="214282" y="285728"/>
            <a:ext cx="4005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sz="3600" b="1" i="1" dirty="0" smtClean="0">
                <a:solidFill>
                  <a:srgbClr val="0070C0"/>
                </a:solidFill>
                <a:latin typeface="Arial Black" pitchFamily="34" charset="0"/>
              </a:rPr>
              <a:t>CEMENTACIÓN</a:t>
            </a:r>
            <a:endParaRPr lang="es-ES" sz="3600" b="1" i="1" dirty="0">
              <a:solidFill>
                <a:srgbClr val="0070C0"/>
              </a:solidFill>
              <a:latin typeface="Arial Black" pitchFamily="34" charset="0"/>
            </a:endParaRPr>
          </a:p>
        </p:txBody>
      </p:sp>
      <p:sp>
        <p:nvSpPr>
          <p:cNvPr id="3076" name="Text Box 14"/>
          <p:cNvSpPr txBox="1">
            <a:spLocks noChangeArrowheads="1"/>
          </p:cNvSpPr>
          <p:nvPr/>
        </p:nvSpPr>
        <p:spPr bwMode="auto">
          <a:xfrm>
            <a:off x="251520" y="1229230"/>
            <a:ext cx="8534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60000"/>
              </a:lnSpc>
              <a:spcBef>
                <a:spcPct val="50000"/>
              </a:spcBef>
            </a:pPr>
            <a:r>
              <a:rPr lang="es-ES_tradnl" sz="2000" dirty="0">
                <a:latin typeface="Cambria" pitchFamily="18" charset="0"/>
              </a:rPr>
              <a:t>La cementación involucra una </a:t>
            </a:r>
            <a:r>
              <a:rPr lang="es-ES_tradnl" sz="2000" dirty="0">
                <a:solidFill>
                  <a:srgbClr val="FF0000"/>
                </a:solidFill>
                <a:latin typeface="Cambria" pitchFamily="18" charset="0"/>
              </a:rPr>
              <a:t>reacción por contacto </a:t>
            </a:r>
            <a:r>
              <a:rPr lang="es-ES_tradnl" sz="2000" dirty="0" smtClean="0">
                <a:latin typeface="Cambria" pitchFamily="18" charset="0"/>
              </a:rPr>
              <a:t>de </a:t>
            </a:r>
            <a:r>
              <a:rPr lang="es-ES_tradnl" sz="2000" dirty="0">
                <a:solidFill>
                  <a:srgbClr val="FF0000"/>
                </a:solidFill>
                <a:latin typeface="Cambria" pitchFamily="18" charset="0"/>
              </a:rPr>
              <a:t>un metal desde una solución acuosa por otro metal más electropositivo</a:t>
            </a:r>
            <a:endParaRPr lang="es-ES" sz="2000" dirty="0">
              <a:solidFill>
                <a:srgbClr val="FF0000"/>
              </a:solidFill>
              <a:latin typeface="Cambria" pitchFamily="18" charset="0"/>
            </a:endParaRPr>
          </a:p>
        </p:txBody>
      </p:sp>
      <p:graphicFrame>
        <p:nvGraphicFramePr>
          <p:cNvPr id="116753" name="Object 17"/>
          <p:cNvGraphicFramePr>
            <a:graphicFrameLocks noChangeAspect="1"/>
          </p:cNvGraphicFramePr>
          <p:nvPr>
            <p:extLst>
              <p:ext uri="{D42A27DB-BD31-4B8C-83A1-F6EECF244321}">
                <p14:modId xmlns:p14="http://schemas.microsoft.com/office/powerpoint/2010/main" val="933250721"/>
              </p:ext>
            </p:extLst>
          </p:nvPr>
        </p:nvGraphicFramePr>
        <p:xfrm>
          <a:off x="1349375" y="2517205"/>
          <a:ext cx="6445250" cy="839788"/>
        </p:xfrm>
        <a:graphic>
          <a:graphicData uri="http://schemas.openxmlformats.org/presentationml/2006/ole">
            <mc:AlternateContent xmlns:mc="http://schemas.openxmlformats.org/markup-compatibility/2006">
              <mc:Choice xmlns:v="urn:schemas-microsoft-com:vml" Requires="v">
                <p:oleObj spid="_x0000_s21614" name="Ecuación" r:id="rId3" imgW="2336800" imgH="304800" progId="Equation.3">
                  <p:embed/>
                </p:oleObj>
              </mc:Choice>
              <mc:Fallback>
                <p:oleObj name="Ecuación" r:id="rId3" imgW="2336800" imgH="304800" progId="Equation.3">
                  <p:embed/>
                  <p:pic>
                    <p:nvPicPr>
                      <p:cNvPr id="0" name="Picture 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2517205"/>
                        <a:ext cx="6445250"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4" name="Text Box 18"/>
          <p:cNvSpPr txBox="1">
            <a:spLocks noChangeArrowheads="1"/>
          </p:cNvSpPr>
          <p:nvPr/>
        </p:nvSpPr>
        <p:spPr bwMode="auto">
          <a:xfrm>
            <a:off x="128836" y="3485882"/>
            <a:ext cx="4155132" cy="208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90000"/>
              </a:lnSpc>
              <a:spcBef>
                <a:spcPct val="50000"/>
              </a:spcBef>
            </a:pPr>
            <a:r>
              <a:rPr lang="es-ES_tradnl" sz="1600" dirty="0">
                <a:solidFill>
                  <a:srgbClr val="FF3399"/>
                </a:solidFill>
                <a:latin typeface="Cambria" pitchFamily="18" charset="0"/>
              </a:rPr>
              <a:t>Un metal, más noble</a:t>
            </a:r>
            <a:r>
              <a:rPr lang="es-ES_tradnl" sz="1600" dirty="0">
                <a:latin typeface="Cambria" pitchFamily="18" charset="0"/>
              </a:rPr>
              <a:t>, que se encuentra </a:t>
            </a:r>
            <a:r>
              <a:rPr lang="es-ES_tradnl" sz="1600" dirty="0">
                <a:solidFill>
                  <a:srgbClr val="FF3399"/>
                </a:solidFill>
                <a:latin typeface="Cambria" pitchFamily="18" charset="0"/>
              </a:rPr>
              <a:t>en la forma iónica </a:t>
            </a:r>
            <a:r>
              <a:rPr lang="es-ES_tradnl" sz="1600" dirty="0">
                <a:latin typeface="Cambria" pitchFamily="18" charset="0"/>
              </a:rPr>
              <a:t>en solución, </a:t>
            </a:r>
            <a:r>
              <a:rPr lang="es-ES_tradnl" sz="1600" dirty="0">
                <a:solidFill>
                  <a:srgbClr val="FF3399"/>
                </a:solidFill>
                <a:latin typeface="Cambria" pitchFamily="18" charset="0"/>
              </a:rPr>
              <a:t>desplaza en su estado sólido, a un metal menos noble </a:t>
            </a:r>
            <a:r>
              <a:rPr lang="es-ES_tradnl" sz="1600" dirty="0">
                <a:latin typeface="Cambria" pitchFamily="18" charset="0"/>
              </a:rPr>
              <a:t>que se pone en contacto con dicha solución</a:t>
            </a:r>
            <a:r>
              <a:rPr lang="es-ES_tradnl" sz="2000" dirty="0">
                <a:latin typeface="Cambria" pitchFamily="18" charset="0"/>
              </a:rPr>
              <a:t>.</a:t>
            </a:r>
            <a:endParaRPr lang="es-ES" sz="2000" dirty="0">
              <a:latin typeface="Cambria" pitchFamily="18" charset="0"/>
            </a:endParaRPr>
          </a:p>
        </p:txBody>
      </p:sp>
      <p:sp>
        <p:nvSpPr>
          <p:cNvPr id="2" name="1 Elipse"/>
          <p:cNvSpPr/>
          <p:nvPr/>
        </p:nvSpPr>
        <p:spPr>
          <a:xfrm>
            <a:off x="827584" y="2420889"/>
            <a:ext cx="187220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4 Conector curvado"/>
          <p:cNvCxnSpPr>
            <a:stCxn id="2" idx="0"/>
          </p:cNvCxnSpPr>
          <p:nvPr/>
        </p:nvCxnSpPr>
        <p:spPr>
          <a:xfrm rot="16200000" flipH="1">
            <a:off x="4103948" y="80629"/>
            <a:ext cx="360040" cy="5040560"/>
          </a:xfrm>
          <a:prstGeom prst="curvedConnector4">
            <a:avLst>
              <a:gd name="adj1" fmla="val -63493"/>
              <a:gd name="adj2" fmla="val 59286"/>
            </a:avLst>
          </a:prstGeom>
          <a:ln>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13" name="12 Elipse"/>
          <p:cNvSpPr/>
          <p:nvPr/>
        </p:nvSpPr>
        <p:spPr>
          <a:xfrm>
            <a:off x="6660232" y="2474032"/>
            <a:ext cx="187220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2414610" y="5549437"/>
            <a:ext cx="4208220" cy="1200329"/>
          </a:xfrm>
          <a:prstGeom prst="rect">
            <a:avLst/>
          </a:prstGeom>
        </p:spPr>
        <p:txBody>
          <a:bodyPr wrap="square">
            <a:spAutoFit/>
          </a:bodyPr>
          <a:lstStyle/>
          <a:p>
            <a:pPr algn="just"/>
            <a:r>
              <a:rPr lang="es-ES" dirty="0">
                <a:solidFill>
                  <a:schemeClr val="accent1"/>
                </a:solidFill>
              </a:rPr>
              <a:t>S</a:t>
            </a:r>
            <a:r>
              <a:rPr lang="es-ES" dirty="0" smtClean="0">
                <a:solidFill>
                  <a:schemeClr val="accent1"/>
                </a:solidFill>
              </a:rPr>
              <a:t>iempre </a:t>
            </a:r>
            <a:r>
              <a:rPr lang="es-ES" dirty="0">
                <a:solidFill>
                  <a:schemeClr val="accent1"/>
                </a:solidFill>
              </a:rPr>
              <a:t>y cuando las soluciones sean diluidas y el </a:t>
            </a:r>
            <a:r>
              <a:rPr lang="es-ES" dirty="0" err="1" smtClean="0">
                <a:solidFill>
                  <a:schemeClr val="accent1"/>
                </a:solidFill>
              </a:rPr>
              <a:t>ión</a:t>
            </a:r>
            <a:r>
              <a:rPr lang="es-ES" dirty="0" smtClean="0">
                <a:solidFill>
                  <a:schemeClr val="accent1"/>
                </a:solidFill>
              </a:rPr>
              <a:t> del </a:t>
            </a:r>
            <a:r>
              <a:rPr lang="es-ES" dirty="0">
                <a:solidFill>
                  <a:schemeClr val="accent1"/>
                </a:solidFill>
              </a:rPr>
              <a:t>metal no se encuentre formando complejo</a:t>
            </a:r>
            <a:r>
              <a:rPr lang="es-ES" dirty="0"/>
              <a:t>. </a:t>
            </a:r>
            <a:endParaRPr lang="es-ES" dirty="0" smtClean="0"/>
          </a:p>
          <a:p>
            <a:endParaRPr lang="es-ES" dirty="0"/>
          </a:p>
        </p:txBody>
      </p:sp>
      <p:pic>
        <p:nvPicPr>
          <p:cNvPr id="215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720" y="3597952"/>
            <a:ext cx="454183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pie de página"/>
          <p:cNvSpPr>
            <a:spLocks noGrp="1"/>
          </p:cNvSpPr>
          <p:nvPr>
            <p:ph type="ftr" sz="quarter" idx="11"/>
          </p:nvPr>
        </p:nvSpPr>
        <p:spPr>
          <a:xfrm>
            <a:off x="303366" y="6377991"/>
            <a:ext cx="3352801" cy="365125"/>
          </a:xfrm>
        </p:spPr>
        <p:txBody>
          <a:bodyPr/>
          <a:lstStyle/>
          <a:p>
            <a:pPr>
              <a:defRPr/>
            </a:pPr>
            <a:r>
              <a:rPr lang="es-ES" sz="1600" dirty="0" smtClean="0"/>
              <a:t>Máster de Materiales 2013</a:t>
            </a:r>
            <a:endParaRPr lang="es-ES" sz="1600" dirty="0"/>
          </a:p>
        </p:txBody>
      </p:sp>
      <p:sp>
        <p:nvSpPr>
          <p:cNvPr id="12" name="11 Rectángulo"/>
          <p:cNvSpPr/>
          <p:nvPr/>
        </p:nvSpPr>
        <p:spPr>
          <a:xfrm>
            <a:off x="4357686" y="214290"/>
            <a:ext cx="4572032" cy="1077218"/>
          </a:xfrm>
          <a:prstGeom prst="rect">
            <a:avLst/>
          </a:prstGeom>
        </p:spPr>
        <p:txBody>
          <a:bodyPr wrap="square">
            <a:spAutoFit/>
          </a:bodyPr>
          <a:lstStyle/>
          <a:p>
            <a:pPr algn="just"/>
            <a:r>
              <a:rPr lang="es-ES" sz="1600" dirty="0" smtClean="0">
                <a:solidFill>
                  <a:srgbClr val="FF0000"/>
                </a:solidFill>
              </a:rPr>
              <a:t>La cementación consiste en la </a:t>
            </a:r>
            <a:r>
              <a:rPr lang="es-ES" sz="1600" b="1" dirty="0" smtClean="0">
                <a:solidFill>
                  <a:srgbClr val="FF0000"/>
                </a:solidFill>
              </a:rPr>
              <a:t>reducción del metal a forma metálica </a:t>
            </a:r>
            <a:r>
              <a:rPr lang="es-ES" sz="1600" dirty="0" smtClean="0">
                <a:solidFill>
                  <a:srgbClr val="FF0000"/>
                </a:solidFill>
              </a:rPr>
              <a:t>elemental, mediante el empleo de </a:t>
            </a:r>
            <a:r>
              <a:rPr lang="es-ES" sz="1600" b="1" dirty="0" smtClean="0">
                <a:solidFill>
                  <a:srgbClr val="FF0000"/>
                </a:solidFill>
              </a:rPr>
              <a:t>otro metal con mayor potencial de oxidación que él.</a:t>
            </a:r>
            <a:endParaRPr lang="es-ES" sz="1600" dirty="0">
              <a:solidFill>
                <a:srgbClr val="FF0000"/>
              </a:solidFill>
            </a:endParaRPr>
          </a:p>
        </p:txBody>
      </p:sp>
    </p:spTree>
    <p:extLst>
      <p:ext uri="{BB962C8B-B14F-4D97-AF65-F5344CB8AC3E}">
        <p14:creationId xmlns:p14="http://schemas.microsoft.com/office/powerpoint/2010/main" val="25884037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44" y="1714488"/>
            <a:ext cx="5819790" cy="495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pic>
        <p:nvPicPr>
          <p:cNvPr id="138241" name="Picture 1"/>
          <p:cNvPicPr>
            <a:picLocks noChangeAspect="1" noChangeArrowheads="1"/>
          </p:cNvPicPr>
          <p:nvPr/>
        </p:nvPicPr>
        <p:blipFill>
          <a:blip r:embed="rId3"/>
          <a:srcRect/>
          <a:stretch>
            <a:fillRect/>
          </a:stretch>
        </p:blipFill>
        <p:spPr bwMode="auto">
          <a:xfrm>
            <a:off x="3952865" y="0"/>
            <a:ext cx="5191135" cy="1991030"/>
          </a:xfrm>
          <a:prstGeom prst="rect">
            <a:avLst/>
          </a:prstGeom>
          <a:noFill/>
          <a:ln w="9525">
            <a:noFill/>
            <a:miter lim="800000"/>
            <a:headEnd/>
            <a:tailEnd/>
          </a:ln>
          <a:effectLst/>
        </p:spPr>
      </p:pic>
      <p:sp>
        <p:nvSpPr>
          <p:cNvPr id="2" name="1 Rectángulo"/>
          <p:cNvSpPr/>
          <p:nvPr/>
        </p:nvSpPr>
        <p:spPr>
          <a:xfrm>
            <a:off x="6106750" y="2420888"/>
            <a:ext cx="2209666" cy="1384995"/>
          </a:xfrm>
          <a:prstGeom prst="rect">
            <a:avLst/>
          </a:prstGeom>
          <a:solidFill>
            <a:srgbClr val="FFC000"/>
          </a:solidFill>
        </p:spPr>
        <p:txBody>
          <a:bodyPr wrap="square">
            <a:spAutoFit/>
          </a:bodyPr>
          <a:lstStyle/>
          <a:p>
            <a:pPr algn="just"/>
            <a:r>
              <a:rPr lang="es-ES" sz="1400" dirty="0"/>
              <a:t>Un valor Eh positivo y de alta magnitud es indicativo de </a:t>
            </a:r>
            <a:r>
              <a:rPr lang="es-ES" sz="1400" dirty="0" smtClean="0"/>
              <a:t>un ambiente que </a:t>
            </a:r>
            <a:r>
              <a:rPr lang="es-ES" sz="1400" dirty="0"/>
              <a:t>favorece las reacciones de oxidación</a:t>
            </a:r>
          </a:p>
        </p:txBody>
      </p:sp>
      <p:sp>
        <p:nvSpPr>
          <p:cNvPr id="4" name="3 Rectángulo"/>
          <p:cNvSpPr/>
          <p:nvPr/>
        </p:nvSpPr>
        <p:spPr>
          <a:xfrm>
            <a:off x="6660232" y="4225280"/>
            <a:ext cx="2160240" cy="1231106"/>
          </a:xfrm>
          <a:prstGeom prst="rect">
            <a:avLst/>
          </a:prstGeom>
          <a:solidFill>
            <a:schemeClr val="accent3">
              <a:lumMod val="75000"/>
            </a:schemeClr>
          </a:solidFill>
        </p:spPr>
        <p:txBody>
          <a:bodyPr wrap="square">
            <a:spAutoFit/>
          </a:bodyPr>
          <a:lstStyle/>
          <a:p>
            <a:r>
              <a:rPr lang="es-ES" sz="1400" dirty="0"/>
              <a:t>U</a:t>
            </a:r>
            <a:r>
              <a:rPr lang="es-ES" sz="1400" dirty="0" smtClean="0"/>
              <a:t>n </a:t>
            </a:r>
            <a:r>
              <a:rPr lang="es-ES" sz="1400" dirty="0"/>
              <a:t>valor Eh negativo</a:t>
            </a:r>
          </a:p>
          <a:p>
            <a:r>
              <a:rPr lang="es-ES" sz="1400" dirty="0"/>
              <a:t>y de baja magnitud es indicativo de un ambiente altamente reductor</a:t>
            </a:r>
            <a:r>
              <a:rPr lang="es-ES" dirty="0"/>
              <a:t>. </a:t>
            </a:r>
          </a:p>
        </p:txBody>
      </p:sp>
    </p:spTree>
    <p:extLst>
      <p:ext uri="{BB962C8B-B14F-4D97-AF65-F5344CB8AC3E}">
        <p14:creationId xmlns:p14="http://schemas.microsoft.com/office/powerpoint/2010/main" val="16599138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179" name="Group 131"/>
          <p:cNvGraphicFramePr>
            <a:graphicFrameLocks noGrp="1"/>
          </p:cNvGraphicFramePr>
          <p:nvPr>
            <p:extLst>
              <p:ext uri="{D42A27DB-BD31-4B8C-83A1-F6EECF244321}">
                <p14:modId xmlns:p14="http://schemas.microsoft.com/office/powerpoint/2010/main" val="3295903058"/>
              </p:ext>
            </p:extLst>
          </p:nvPr>
        </p:nvGraphicFramePr>
        <p:xfrm>
          <a:off x="1085329" y="408087"/>
          <a:ext cx="7162800" cy="5029200"/>
        </p:xfrm>
        <a:graphic>
          <a:graphicData uri="http://schemas.openxmlformats.org/drawingml/2006/table">
            <a:tbl>
              <a:tblPr/>
              <a:tblGrid>
                <a:gridCol w="3541713"/>
                <a:gridCol w="3621087"/>
              </a:tblGrid>
              <a:tr h="558800">
                <a:tc>
                  <a:txBody>
                    <a:bodyPr/>
                    <a:lstStyle/>
                    <a:p>
                      <a:pPr marL="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dirty="0" smtClean="0">
                          <a:ln>
                            <a:noFill/>
                          </a:ln>
                          <a:solidFill>
                            <a:schemeClr val="accent1"/>
                          </a:solidFill>
                          <a:effectLst/>
                          <a:latin typeface="Century Gothic" pitchFamily="34" charset="0"/>
                        </a:rPr>
                        <a:t>Reacción en el electrodo</a:t>
                      </a:r>
                      <a:endParaRPr kumimoji="0" lang="es-ES" sz="2000" b="1" i="0" u="none" strike="noStrike" cap="none" normalizeH="0" baseline="0" dirty="0" smtClean="0">
                        <a:ln>
                          <a:noFill/>
                        </a:ln>
                        <a:solidFill>
                          <a:schemeClr val="accent1"/>
                        </a:solidFill>
                        <a:effectLst/>
                        <a:latin typeface="Century Gothic" pitchFamily="34" charset="0"/>
                      </a:endParaRPr>
                    </a:p>
                  </a:txBody>
                  <a:tcPr anchor="ctr" horzOverflow="overflow">
                    <a:lnL cap="flat">
                      <a:noFill/>
                    </a:lnL>
                    <a:lnR>
                      <a:noFill/>
                    </a:lnR>
                    <a:lnT cap="flat">
                      <a:noFill/>
                    </a:lnT>
                    <a:lnB>
                      <a:noFill/>
                    </a:lnB>
                    <a:lnTlToBr>
                      <a:noFill/>
                    </a:lnTlToBr>
                    <a:lnBlToTr>
                      <a:noFill/>
                    </a:lnBlToTr>
                    <a:noFill/>
                  </a:tcPr>
                </a:tc>
                <a:tc>
                  <a:txBody>
                    <a:bodyPr/>
                    <a:lstStyle/>
                    <a:p>
                      <a:pPr marL="3810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dirty="0" err="1" smtClean="0">
                          <a:ln>
                            <a:noFill/>
                          </a:ln>
                          <a:solidFill>
                            <a:schemeClr val="accent1"/>
                          </a:solidFill>
                          <a:effectLst/>
                          <a:latin typeface="Century Gothic" pitchFamily="34" charset="0"/>
                        </a:rPr>
                        <a:t>E</a:t>
                      </a:r>
                      <a:r>
                        <a:rPr kumimoji="0" lang="es-ES_tradnl" sz="2000" b="1" i="0" u="none" strike="noStrike" cap="none" normalizeH="0" baseline="30000" dirty="0" err="1" smtClean="0">
                          <a:ln>
                            <a:noFill/>
                          </a:ln>
                          <a:solidFill>
                            <a:schemeClr val="accent1"/>
                          </a:solidFill>
                          <a:effectLst/>
                          <a:latin typeface="Century Gothic" pitchFamily="34" charset="0"/>
                        </a:rPr>
                        <a:t>o</a:t>
                      </a:r>
                      <a:r>
                        <a:rPr kumimoji="0" lang="es-ES_tradnl" sz="2000" b="1" i="0" u="none" strike="noStrike" cap="none" normalizeH="0" baseline="0" dirty="0" smtClean="0">
                          <a:ln>
                            <a:noFill/>
                          </a:ln>
                          <a:solidFill>
                            <a:schemeClr val="accent1"/>
                          </a:solidFill>
                          <a:effectLst/>
                          <a:latin typeface="Century Gothic" pitchFamily="34" charset="0"/>
                        </a:rPr>
                        <a:t> [V], 1 [N]; 25° C</a:t>
                      </a:r>
                      <a:endParaRPr kumimoji="0" lang="es-ES" sz="2000" b="1" i="0" u="none" strike="noStrike" cap="none" normalizeH="0" baseline="30000" dirty="0" smtClean="0">
                        <a:ln>
                          <a:noFill/>
                        </a:ln>
                        <a:solidFill>
                          <a:schemeClr val="accent1"/>
                        </a:solidFill>
                        <a:effectLst/>
                        <a:latin typeface="Century Gothic" pitchFamily="34" charset="0"/>
                      </a:endParaRPr>
                    </a:p>
                  </a:txBody>
                  <a:tcPr anchor="ctr" horzOverflow="overflow">
                    <a:lnL>
                      <a:noFill/>
                    </a:lnL>
                    <a:lnR cap="flat">
                      <a:noFill/>
                    </a:lnR>
                    <a:lnT cap="fla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Au</a:t>
                      </a:r>
                      <a:r>
                        <a:rPr kumimoji="0" lang="es-ES_tradnl" sz="2000" b="1" i="0" u="none" strike="noStrike" cap="none" normalizeH="0" baseline="30000" smtClean="0">
                          <a:ln>
                            <a:noFill/>
                          </a:ln>
                          <a:solidFill>
                            <a:schemeClr val="tx1"/>
                          </a:solidFill>
                          <a:effectLst/>
                          <a:latin typeface="Century Gothic" pitchFamily="34" charset="0"/>
                        </a:rPr>
                        <a:t>3+</a:t>
                      </a:r>
                      <a:r>
                        <a:rPr kumimoji="0" lang="es-ES_tradnl" sz="2000" b="1" i="0" u="none" strike="noStrike" cap="none" normalizeH="0" baseline="0" smtClean="0">
                          <a:ln>
                            <a:noFill/>
                          </a:ln>
                          <a:solidFill>
                            <a:schemeClr val="tx1"/>
                          </a:solidFill>
                          <a:effectLst/>
                          <a:latin typeface="Century Gothic" pitchFamily="34" charset="0"/>
                        </a:rPr>
                        <a:t> + 3e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Au</a:t>
                      </a:r>
                      <a:endParaRPr kumimoji="0" lang="es-ES" sz="2000" b="1" i="0" u="none" strike="noStrike" cap="none" normalizeH="0" baseline="3000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+ 1,498</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Pt</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Pt</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+ 1,200</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O</a:t>
                      </a:r>
                      <a:r>
                        <a:rPr kumimoji="0" lang="es-ES_tradnl" sz="2000" b="1" i="0" u="none" strike="noStrike" cap="none" normalizeH="0" baseline="-25000" dirty="0" smtClean="0">
                          <a:ln>
                            <a:noFill/>
                          </a:ln>
                          <a:solidFill>
                            <a:schemeClr val="tx1"/>
                          </a:solidFill>
                          <a:effectLst/>
                          <a:latin typeface="Century Gothic" pitchFamily="34" charset="0"/>
                        </a:rPr>
                        <a:t>2</a:t>
                      </a:r>
                      <a:r>
                        <a:rPr kumimoji="0" lang="es-ES_tradnl" sz="2000" b="1" i="0" u="none" strike="noStrike" cap="none" normalizeH="0" baseline="0" dirty="0" smtClean="0">
                          <a:ln>
                            <a:noFill/>
                          </a:ln>
                          <a:solidFill>
                            <a:schemeClr val="tx1"/>
                          </a:solidFill>
                          <a:effectLst/>
                          <a:latin typeface="Century Gothic" pitchFamily="34" charset="0"/>
                        </a:rPr>
                        <a:t> + 4H</a:t>
                      </a:r>
                      <a:r>
                        <a:rPr kumimoji="0" lang="es-ES_tradnl" sz="2000" b="1" i="0" u="none" strike="noStrike" cap="none" normalizeH="0" baseline="30000" dirty="0" smtClean="0">
                          <a:ln>
                            <a:noFill/>
                          </a:ln>
                          <a:solidFill>
                            <a:schemeClr val="tx1"/>
                          </a:solidFill>
                          <a:effectLst/>
                          <a:latin typeface="Century Gothic" pitchFamily="34" charset="0"/>
                        </a:rPr>
                        <a:t>+</a:t>
                      </a:r>
                      <a:r>
                        <a:rPr kumimoji="0" lang="es-ES_tradnl" sz="2000" b="1" i="0" u="none" strike="noStrike" cap="none" normalizeH="0" baseline="0" dirty="0" smtClean="0">
                          <a:ln>
                            <a:noFill/>
                          </a:ln>
                          <a:solidFill>
                            <a:schemeClr val="tx1"/>
                          </a:solidFill>
                          <a:effectLst/>
                          <a:latin typeface="Century Gothic" pitchFamily="34" charset="0"/>
                        </a:rPr>
                        <a:t> + 4e</a:t>
                      </a:r>
                      <a:r>
                        <a:rPr kumimoji="0" lang="es-ES_tradnl" sz="2000" b="1" i="0" u="none" strike="noStrike" cap="none" normalizeH="0" baseline="30000" dirty="0" smtClean="0">
                          <a:ln>
                            <a:noFill/>
                          </a:ln>
                          <a:solidFill>
                            <a:schemeClr val="tx1"/>
                          </a:solidFill>
                          <a:effectLst/>
                          <a:latin typeface="Century Gothic" pitchFamily="34" charset="0"/>
                        </a:rPr>
                        <a:t>-</a:t>
                      </a:r>
                      <a:r>
                        <a:rPr kumimoji="0" lang="es-ES_tradnl" sz="2000" b="1" i="0" u="none" strike="noStrike" cap="none" normalizeH="0" baseline="0" dirty="0" smtClean="0">
                          <a:ln>
                            <a:noFill/>
                          </a:ln>
                          <a:solidFill>
                            <a:schemeClr val="tx1"/>
                          </a:solidFill>
                          <a:effectLst/>
                          <a:latin typeface="Century Gothic" pitchFamily="34" charset="0"/>
                        </a:rPr>
                        <a:t>  </a:t>
                      </a:r>
                      <a:r>
                        <a:rPr kumimoji="0" lang="es-ES_tradnl" sz="2000" b="1" i="0" u="none" strike="noStrike" cap="none" normalizeH="0" baseline="0" dirty="0" smtClean="0">
                          <a:ln>
                            <a:noFill/>
                          </a:ln>
                          <a:solidFill>
                            <a:schemeClr val="tx1"/>
                          </a:solidFill>
                          <a:effectLst/>
                          <a:latin typeface="Century Gothic" pitchFamily="34" charset="0"/>
                          <a:sym typeface="Wingdings" pitchFamily="2" charset="2"/>
                        </a:rPr>
                        <a:t> 2 H</a:t>
                      </a:r>
                      <a:r>
                        <a:rPr kumimoji="0" lang="es-ES_tradnl" sz="2000" b="1" i="0" u="none" strike="noStrike" cap="none" normalizeH="0" baseline="-25000" dirty="0" smtClean="0">
                          <a:ln>
                            <a:noFill/>
                          </a:ln>
                          <a:solidFill>
                            <a:schemeClr val="tx1"/>
                          </a:solidFill>
                          <a:effectLst/>
                          <a:latin typeface="Century Gothic" pitchFamily="34" charset="0"/>
                          <a:sym typeface="Wingdings" pitchFamily="2" charset="2"/>
                        </a:rPr>
                        <a:t>2</a:t>
                      </a:r>
                      <a:r>
                        <a:rPr kumimoji="0" lang="es-ES_tradnl" sz="2000" b="1" i="0" u="none" strike="noStrike" cap="none" normalizeH="0" baseline="0" dirty="0" smtClean="0">
                          <a:ln>
                            <a:noFill/>
                          </a:ln>
                          <a:solidFill>
                            <a:schemeClr val="tx1"/>
                          </a:solidFill>
                          <a:effectLst/>
                          <a:latin typeface="Century Gothic" pitchFamily="34" charset="0"/>
                          <a:sym typeface="Wingdings" pitchFamily="2" charset="2"/>
                        </a:rPr>
                        <a:t>O</a:t>
                      </a:r>
                      <a:endParaRPr kumimoji="0" lang="es-ES" sz="2000" b="1" i="0" u="none" strike="noStrike" cap="none" normalizeH="0" baseline="0" dirty="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+ 1,299</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Ag</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+ 1e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Ag</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+ 0,799</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(Hg)</a:t>
                      </a:r>
                      <a:r>
                        <a:rPr kumimoji="0" lang="es-ES_tradnl" sz="2000" b="1" i="0" u="none" strike="noStrike" cap="none" normalizeH="0" baseline="-25000" smtClean="0">
                          <a:ln>
                            <a:noFill/>
                          </a:ln>
                          <a:solidFill>
                            <a:schemeClr val="tx1"/>
                          </a:solidFill>
                          <a:effectLst/>
                          <a:latin typeface="Century Gothic" pitchFamily="34" charset="0"/>
                        </a:rPr>
                        <a:t>2</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2 Hg</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+ 0,788</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Cu</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Cu</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+ 0,341</a:t>
                      </a: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endParaRPr kumimoji="0" lang="es-ES" sz="1000" b="1" i="0" u="none" strike="noStrike" cap="none" normalizeH="0" baseline="0" smtClean="0">
                        <a:ln>
                          <a:noFill/>
                        </a:ln>
                        <a:solidFill>
                          <a:schemeClr val="tx1"/>
                        </a:solidFill>
                        <a:effectLst/>
                        <a:latin typeface="Century Gothic"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endParaRPr kumimoji="0" lang="es-ES" sz="2000" b="1" i="0" u="none" strike="noStrike" cap="none" normalizeH="0" baseline="0" smtClean="0">
                        <a:ln>
                          <a:noFill/>
                        </a:ln>
                        <a:solidFill>
                          <a:schemeClr val="tx1"/>
                        </a:solidFill>
                        <a:effectLst/>
                        <a:latin typeface="Century Gothic" pitchFamily="34" charset="0"/>
                      </a:endParaRPr>
                    </a:p>
                  </a:txBody>
                  <a:tcPr anchor="ctr" horzOverflow="overflow">
                    <a:lnL>
                      <a:noFill/>
                    </a:lnL>
                    <a:lnR cap="flat">
                      <a:noFill/>
                    </a:lnR>
                    <a:lnT>
                      <a:noFill/>
                    </a:lnT>
                    <a:lnB>
                      <a:noFill/>
                    </a:lnB>
                    <a:lnTlToBr>
                      <a:noFill/>
                    </a:lnTlToBr>
                    <a:lnBlToTr>
                      <a:noFill/>
                    </a:lnBlToTr>
                    <a:noFill/>
                  </a:tcPr>
                </a:tc>
              </a:tr>
              <a:tr h="558800">
                <a:tc>
                  <a:txBody>
                    <a:bodyPr/>
                    <a:lstStyle/>
                    <a:p>
                      <a:pPr marL="190500" marR="0" lvl="0" indent="0" algn="ctr"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2H</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H</a:t>
                      </a:r>
                      <a:r>
                        <a:rPr kumimoji="0" lang="es-ES_tradnl" sz="2000" b="1" i="0" u="none" strike="noStrike" cap="none" normalizeH="0" baseline="-25000" smtClean="0">
                          <a:ln>
                            <a:noFill/>
                          </a:ln>
                          <a:solidFill>
                            <a:schemeClr val="tx1"/>
                          </a:solidFill>
                          <a:effectLst/>
                          <a:latin typeface="Century Gothic" pitchFamily="34" charset="0"/>
                          <a:sym typeface="Wingdings" pitchFamily="2" charset="2"/>
                        </a:rPr>
                        <a:t>2</a:t>
                      </a:r>
                      <a:endParaRPr kumimoji="0" lang="es-ES" sz="2000" b="1" i="0" u="none" strike="noStrike" cap="none" normalizeH="0" baseline="-25000" smtClean="0">
                        <a:ln>
                          <a:noFill/>
                        </a:ln>
                        <a:solidFill>
                          <a:schemeClr val="tx1"/>
                        </a:solidFill>
                        <a:effectLst/>
                        <a:latin typeface="Century Gothic"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571500" marR="0" lvl="0" indent="0" algn="l" defTabSz="914400" rtl="0" eaLnBrk="1" fontAlgn="base" latinLnBrk="0" hangingPunct="1">
                        <a:lnSpc>
                          <a:spcPct val="14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0,000    Referencia</a:t>
                      </a:r>
                      <a:endParaRPr kumimoji="0" lang="es-ES" sz="2000" b="1" i="0" u="none" strike="noStrike" cap="none" normalizeH="0" baseline="0" dirty="0" smtClean="0">
                        <a:ln>
                          <a:noFill/>
                        </a:ln>
                        <a:solidFill>
                          <a:schemeClr val="tx1"/>
                        </a:solidFill>
                        <a:effectLst/>
                        <a:latin typeface="Century Gothic"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4117" name="AutoShape 74"/>
          <p:cNvSpPr>
            <a:spLocks/>
          </p:cNvSpPr>
          <p:nvPr/>
        </p:nvSpPr>
        <p:spPr bwMode="auto">
          <a:xfrm>
            <a:off x="6391456" y="1265751"/>
            <a:ext cx="152400" cy="3200400"/>
          </a:xfrm>
          <a:prstGeom prst="rightBrace">
            <a:avLst>
              <a:gd name="adj1" fmla="val 175000"/>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119" name="Text Box 134"/>
          <p:cNvSpPr txBox="1">
            <a:spLocks noChangeArrowheads="1"/>
          </p:cNvSpPr>
          <p:nvPr/>
        </p:nvSpPr>
        <p:spPr bwMode="auto">
          <a:xfrm>
            <a:off x="6771308" y="2667513"/>
            <a:ext cx="1035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sz="2000" b="1" dirty="0">
                <a:solidFill>
                  <a:srgbClr val="FF0000"/>
                </a:solidFill>
                <a:latin typeface="Century Gothic" pitchFamily="34" charset="0"/>
              </a:rPr>
              <a:t>Nobles</a:t>
            </a:r>
            <a:endParaRPr lang="es-ES" sz="2000" b="1" dirty="0">
              <a:solidFill>
                <a:srgbClr val="FF0000"/>
              </a:solidFill>
              <a:latin typeface="Century Gothic" pitchFamily="34" charset="0"/>
            </a:endParaRPr>
          </a:p>
        </p:txBody>
      </p:sp>
      <p:cxnSp>
        <p:nvCxnSpPr>
          <p:cNvPr id="3" name="2 Conector recto de flecha"/>
          <p:cNvCxnSpPr/>
          <p:nvPr/>
        </p:nvCxnSpPr>
        <p:spPr>
          <a:xfrm>
            <a:off x="179512" y="4077072"/>
            <a:ext cx="1584176"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6" name="5 Elipse"/>
          <p:cNvSpPr/>
          <p:nvPr/>
        </p:nvSpPr>
        <p:spPr>
          <a:xfrm>
            <a:off x="4680220" y="3818079"/>
            <a:ext cx="1872208" cy="648072"/>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Rectángulo"/>
          <p:cNvSpPr/>
          <p:nvPr/>
        </p:nvSpPr>
        <p:spPr>
          <a:xfrm>
            <a:off x="6877503" y="3528590"/>
            <a:ext cx="1975096" cy="646331"/>
          </a:xfrm>
          <a:prstGeom prst="rect">
            <a:avLst/>
          </a:prstGeom>
        </p:spPr>
        <p:txBody>
          <a:bodyPr wrap="square">
            <a:spAutoFit/>
          </a:bodyPr>
          <a:lstStyle/>
          <a:p>
            <a:pPr algn="just"/>
            <a:r>
              <a:rPr lang="es-ES" dirty="0" smtClean="0"/>
              <a:t>Mayor tendencia oxidación</a:t>
            </a:r>
            <a:endParaRPr lang="es-ES" dirty="0"/>
          </a:p>
        </p:txBody>
      </p:sp>
      <p:sp>
        <p:nvSpPr>
          <p:cNvPr id="5" name="4 Rectángulo"/>
          <p:cNvSpPr/>
          <p:nvPr/>
        </p:nvSpPr>
        <p:spPr>
          <a:xfrm>
            <a:off x="539552" y="5661248"/>
            <a:ext cx="8254354" cy="954107"/>
          </a:xfrm>
          <a:prstGeom prst="rect">
            <a:avLst/>
          </a:prstGeom>
          <a:solidFill>
            <a:schemeClr val="accent6">
              <a:lumMod val="40000"/>
              <a:lumOff val="60000"/>
            </a:schemeClr>
          </a:solidFill>
        </p:spPr>
        <p:txBody>
          <a:bodyPr wrap="square">
            <a:spAutoFit/>
          </a:bodyPr>
          <a:lstStyle/>
          <a:p>
            <a:r>
              <a:rPr lang="es-ES" sz="1400" dirty="0"/>
              <a:t>Si introducimos un electrodo de cobre en </a:t>
            </a:r>
            <a:r>
              <a:rPr lang="es-ES" sz="1400" dirty="0" smtClean="0"/>
              <a:t> una </a:t>
            </a:r>
            <a:r>
              <a:rPr lang="es-ES" sz="1400" dirty="0"/>
              <a:t>disolución de AgNO3, de manera espontánea </a:t>
            </a:r>
            <a:r>
              <a:rPr lang="es-ES" sz="1400" dirty="0" smtClean="0"/>
              <a:t> el </a:t>
            </a:r>
            <a:r>
              <a:rPr lang="es-ES" sz="1400" dirty="0"/>
              <a:t>cobre se oxidará pasando a la disolución como </a:t>
            </a:r>
            <a:r>
              <a:rPr lang="es-ES" sz="1400" dirty="0" smtClean="0"/>
              <a:t> Cu2</a:t>
            </a:r>
            <a:r>
              <a:rPr lang="es-ES" sz="1400" dirty="0"/>
              <a:t>+, mientras que la </a:t>
            </a:r>
            <a:r>
              <a:rPr lang="es-ES" sz="1400" dirty="0" smtClean="0"/>
              <a:t>Ag+ de </a:t>
            </a:r>
            <a:r>
              <a:rPr lang="es-ES" sz="1400" dirty="0"/>
              <a:t>la misma se reducirá </a:t>
            </a:r>
            <a:r>
              <a:rPr lang="es-ES" sz="1400" dirty="0" smtClean="0"/>
              <a:t> pasando </a:t>
            </a:r>
            <a:r>
              <a:rPr lang="es-ES" sz="1400" dirty="0"/>
              <a:t>a ser plata metálica: </a:t>
            </a:r>
            <a:endParaRPr lang="es-ES" sz="1400" dirty="0" smtClean="0"/>
          </a:p>
          <a:p>
            <a:r>
              <a:rPr lang="es-ES" sz="1400" dirty="0" smtClean="0">
                <a:solidFill>
                  <a:srgbClr val="FF3399"/>
                </a:solidFill>
              </a:rPr>
              <a:t>a</a:t>
            </a:r>
            <a:r>
              <a:rPr lang="es-ES" sz="1400" dirty="0">
                <a:solidFill>
                  <a:srgbClr val="FF3399"/>
                </a:solidFill>
              </a:rPr>
              <a:t>) Cu → Cu2+ + 2e</a:t>
            </a:r>
            <a:r>
              <a:rPr lang="es-ES" sz="1400" dirty="0" smtClean="0">
                <a:solidFill>
                  <a:srgbClr val="FF3399"/>
                </a:solidFill>
              </a:rPr>
              <a:t>– (</a:t>
            </a:r>
            <a:r>
              <a:rPr lang="es-ES" sz="1400" dirty="0">
                <a:solidFill>
                  <a:srgbClr val="FF3399"/>
                </a:solidFill>
              </a:rPr>
              <a:t>oxidación); </a:t>
            </a:r>
            <a:r>
              <a:rPr lang="es-ES" sz="1400" dirty="0" smtClean="0"/>
              <a:t>			b</a:t>
            </a:r>
            <a:r>
              <a:rPr lang="es-ES" sz="1400" dirty="0"/>
              <a:t>) Ag</a:t>
            </a:r>
            <a:r>
              <a:rPr lang="es-ES" sz="1400" dirty="0" smtClean="0"/>
              <a:t>+ + </a:t>
            </a:r>
            <a:r>
              <a:rPr lang="es-ES" sz="1400" dirty="0"/>
              <a:t>1e– → Ag (reducción). </a:t>
            </a:r>
          </a:p>
        </p:txBody>
      </p:sp>
      <p:cxnSp>
        <p:nvCxnSpPr>
          <p:cNvPr id="8" name="7 Conector recto de flecha"/>
          <p:cNvCxnSpPr/>
          <p:nvPr/>
        </p:nvCxnSpPr>
        <p:spPr>
          <a:xfrm flipV="1">
            <a:off x="179512" y="2924944"/>
            <a:ext cx="1584176"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23305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046288" y="184150"/>
            <a:ext cx="914400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a:p>
            <a:pPr lvl="1" eaLnBrk="0" hangingPunct="0"/>
            <a:endParaRPr lang="en-US"/>
          </a:p>
        </p:txBody>
      </p:sp>
      <p:graphicFrame>
        <p:nvGraphicFramePr>
          <p:cNvPr id="140404" name="Group 116"/>
          <p:cNvGraphicFramePr>
            <a:graphicFrameLocks noGrp="1"/>
          </p:cNvGraphicFramePr>
          <p:nvPr>
            <p:extLst>
              <p:ext uri="{D42A27DB-BD31-4B8C-83A1-F6EECF244321}">
                <p14:modId xmlns:p14="http://schemas.microsoft.com/office/powerpoint/2010/main" val="1280044655"/>
              </p:ext>
            </p:extLst>
          </p:nvPr>
        </p:nvGraphicFramePr>
        <p:xfrm>
          <a:off x="1043608" y="692696"/>
          <a:ext cx="6934200" cy="5212026"/>
        </p:xfrm>
        <a:graphic>
          <a:graphicData uri="http://schemas.openxmlformats.org/drawingml/2006/table">
            <a:tbl>
              <a:tblPr/>
              <a:tblGrid>
                <a:gridCol w="3429000"/>
                <a:gridCol w="3505200"/>
              </a:tblGrid>
              <a:tr h="579085">
                <a:tc>
                  <a:txBody>
                    <a:bodyPr/>
                    <a:lstStyle/>
                    <a:p>
                      <a:pPr marL="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dirty="0" smtClean="0">
                          <a:ln>
                            <a:noFill/>
                          </a:ln>
                          <a:solidFill>
                            <a:schemeClr val="accent1"/>
                          </a:solidFill>
                          <a:effectLst/>
                          <a:latin typeface="Century Gothic" pitchFamily="34" charset="0"/>
                        </a:rPr>
                        <a:t>Reacción en el electrodo</a:t>
                      </a:r>
                      <a:endParaRPr kumimoji="0" lang="es-ES" sz="2000" b="1" i="0" u="none" strike="noStrike" cap="none" normalizeH="0" baseline="0" dirty="0" smtClean="0">
                        <a:ln>
                          <a:noFill/>
                        </a:ln>
                        <a:solidFill>
                          <a:schemeClr val="accent1"/>
                        </a:solidFill>
                        <a:effectLst/>
                        <a:latin typeface="Century Gothic" pitchFamily="34" charset="0"/>
                      </a:endParaRPr>
                    </a:p>
                  </a:txBody>
                  <a:tcPr marT="45717" marB="45717" anchor="ctr" horzOverflow="overflow">
                    <a:lnL cap="flat">
                      <a:noFill/>
                    </a:lnL>
                    <a:lnR>
                      <a:noFill/>
                    </a:lnR>
                    <a:lnT cap="flat">
                      <a:noFill/>
                    </a:lnT>
                    <a:lnB>
                      <a:noFill/>
                    </a:lnB>
                    <a:lnTlToBr>
                      <a:noFill/>
                    </a:lnTlToBr>
                    <a:lnBlToTr>
                      <a:noFill/>
                    </a:lnBlToTr>
                    <a:noFill/>
                  </a:tcPr>
                </a:tc>
                <a:tc>
                  <a:txBody>
                    <a:bodyPr/>
                    <a:lstStyle/>
                    <a:p>
                      <a:pPr marL="381000" marR="0" lvl="0" indent="0" algn="l"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accent1"/>
                          </a:solidFill>
                          <a:effectLst/>
                          <a:latin typeface="Century Gothic" pitchFamily="34" charset="0"/>
                        </a:rPr>
                        <a:t>E</a:t>
                      </a:r>
                      <a:r>
                        <a:rPr kumimoji="0" lang="es-ES_tradnl" sz="2000" b="1" i="0" u="none" strike="noStrike" cap="none" normalizeH="0" baseline="30000" smtClean="0">
                          <a:ln>
                            <a:noFill/>
                          </a:ln>
                          <a:solidFill>
                            <a:schemeClr val="accent1"/>
                          </a:solidFill>
                          <a:effectLst/>
                          <a:latin typeface="Century Gothic" pitchFamily="34" charset="0"/>
                        </a:rPr>
                        <a:t>o</a:t>
                      </a:r>
                      <a:r>
                        <a:rPr kumimoji="0" lang="es-ES_tradnl" sz="2000" b="1" i="0" u="none" strike="noStrike" cap="none" normalizeH="0" baseline="0" smtClean="0">
                          <a:ln>
                            <a:noFill/>
                          </a:ln>
                          <a:solidFill>
                            <a:schemeClr val="accent1"/>
                          </a:solidFill>
                          <a:effectLst/>
                          <a:latin typeface="Century Gothic" pitchFamily="34" charset="0"/>
                        </a:rPr>
                        <a:t> [V], 1 [N]; 25° C</a:t>
                      </a:r>
                      <a:endParaRPr kumimoji="0" lang="es-ES" sz="2000" b="1" i="0" u="none" strike="noStrike" cap="none" normalizeH="0" baseline="30000" smtClean="0">
                        <a:ln>
                          <a:noFill/>
                        </a:ln>
                        <a:solidFill>
                          <a:schemeClr val="accent1"/>
                        </a:solidFill>
                        <a:effectLst/>
                        <a:latin typeface="Century Gothic" pitchFamily="34" charset="0"/>
                      </a:endParaRPr>
                    </a:p>
                  </a:txBody>
                  <a:tcPr marT="45717" marB="45717" anchor="ctr" horzOverflow="overflow">
                    <a:lnL>
                      <a:noFill/>
                    </a:lnL>
                    <a:lnR cap="flat">
                      <a:noFill/>
                    </a:lnR>
                    <a:lnT cap="fla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Pb</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+ 1e-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Pb</a:t>
                      </a:r>
                      <a:endParaRPr kumimoji="0" lang="es-ES" sz="2000" b="1" i="0" u="none" strike="noStrike" cap="none" normalizeH="0" baseline="3000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0,126</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Sn</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Sn</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0,136</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Ni</a:t>
                      </a:r>
                      <a:r>
                        <a:rPr kumimoji="0" lang="es-ES_tradnl" sz="2000" b="1" i="0" u="none" strike="noStrike" cap="none" normalizeH="0" baseline="30000" dirty="0" smtClean="0">
                          <a:ln>
                            <a:noFill/>
                          </a:ln>
                          <a:solidFill>
                            <a:schemeClr val="tx1"/>
                          </a:solidFill>
                          <a:effectLst/>
                          <a:latin typeface="Century Gothic" pitchFamily="34" charset="0"/>
                        </a:rPr>
                        <a:t>2+</a:t>
                      </a:r>
                      <a:r>
                        <a:rPr kumimoji="0" lang="es-ES_tradnl" sz="2000" b="1" i="0" u="none" strike="noStrike" cap="none" normalizeH="0" baseline="0" dirty="0" smtClean="0">
                          <a:ln>
                            <a:noFill/>
                          </a:ln>
                          <a:solidFill>
                            <a:schemeClr val="tx1"/>
                          </a:solidFill>
                          <a:effectLst/>
                          <a:latin typeface="Century Gothic" pitchFamily="34" charset="0"/>
                        </a:rPr>
                        <a:t> + 2e</a:t>
                      </a:r>
                      <a:r>
                        <a:rPr kumimoji="0" lang="es-ES_tradnl" sz="2000" b="1" i="0" u="none" strike="noStrike" cap="none" normalizeH="0" baseline="30000" dirty="0" smtClean="0">
                          <a:ln>
                            <a:noFill/>
                          </a:ln>
                          <a:solidFill>
                            <a:schemeClr val="tx1"/>
                          </a:solidFill>
                          <a:effectLst/>
                          <a:latin typeface="Century Gothic" pitchFamily="34" charset="0"/>
                        </a:rPr>
                        <a:t>-</a:t>
                      </a:r>
                      <a:r>
                        <a:rPr kumimoji="0" lang="es-ES_tradnl" sz="2000" b="1" i="0" u="none" strike="noStrike" cap="none" normalizeH="0" baseline="0" dirty="0" smtClean="0">
                          <a:ln>
                            <a:noFill/>
                          </a:ln>
                          <a:solidFill>
                            <a:schemeClr val="tx1"/>
                          </a:solidFill>
                          <a:effectLst/>
                          <a:latin typeface="Century Gothic" pitchFamily="34" charset="0"/>
                        </a:rPr>
                        <a:t>  </a:t>
                      </a:r>
                      <a:r>
                        <a:rPr kumimoji="0" lang="es-ES_tradnl" sz="2000" b="1" i="0" u="none" strike="noStrike" cap="none" normalizeH="0" baseline="0" dirty="0" smtClean="0">
                          <a:ln>
                            <a:noFill/>
                          </a:ln>
                          <a:solidFill>
                            <a:schemeClr val="tx1"/>
                          </a:solidFill>
                          <a:effectLst/>
                          <a:latin typeface="Century Gothic" pitchFamily="34" charset="0"/>
                          <a:sym typeface="Wingdings" pitchFamily="2" charset="2"/>
                        </a:rPr>
                        <a:t> Ni</a:t>
                      </a:r>
                      <a:endParaRPr kumimoji="0" lang="es-ES" sz="2000" b="1" i="0" u="none" strike="noStrike" cap="none" normalizeH="0" baseline="0" dirty="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0,250</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Fe</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Fe</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  0,440</a:t>
                      </a:r>
                      <a:endParaRPr kumimoji="0" lang="es-ES" sz="2000" b="1" i="0" u="none" strike="noStrike" cap="none" normalizeH="0" baseline="0" dirty="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Zn</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Zn</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0,762</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Al</a:t>
                      </a:r>
                      <a:r>
                        <a:rPr kumimoji="0" lang="es-ES_tradnl" sz="2000" b="1" i="0" u="none" strike="noStrike" cap="none" normalizeH="0" baseline="30000" smtClean="0">
                          <a:ln>
                            <a:noFill/>
                          </a:ln>
                          <a:solidFill>
                            <a:schemeClr val="tx1"/>
                          </a:solidFill>
                          <a:effectLst/>
                          <a:latin typeface="Century Gothic" pitchFamily="34" charset="0"/>
                        </a:rPr>
                        <a:t>3+</a:t>
                      </a:r>
                      <a:r>
                        <a:rPr kumimoji="0" lang="es-ES_tradnl" sz="2000" b="1" i="0" u="none" strike="noStrike" cap="none" normalizeH="0" baseline="0" smtClean="0">
                          <a:ln>
                            <a:noFill/>
                          </a:ln>
                          <a:solidFill>
                            <a:schemeClr val="tx1"/>
                          </a:solidFill>
                          <a:effectLst/>
                          <a:latin typeface="Century Gothic" pitchFamily="34" charset="0"/>
                        </a:rPr>
                        <a:t> + 3e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Al</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  1,662</a:t>
                      </a:r>
                      <a:endParaRPr kumimoji="0" lang="es-ES" sz="2000" b="1" i="0" u="none" strike="noStrike" cap="none" normalizeH="0" baseline="0" dirty="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Mg</a:t>
                      </a:r>
                      <a:r>
                        <a:rPr kumimoji="0" lang="es-ES_tradnl" sz="2000" b="1" i="0" u="none" strike="noStrike" cap="none" normalizeH="0" baseline="30000" smtClean="0">
                          <a:ln>
                            <a:noFill/>
                          </a:ln>
                          <a:solidFill>
                            <a:schemeClr val="tx1"/>
                          </a:solidFill>
                          <a:effectLst/>
                          <a:latin typeface="Century Gothic" pitchFamily="34" charset="0"/>
                        </a:rPr>
                        <a:t>2+</a:t>
                      </a:r>
                      <a:r>
                        <a:rPr kumimoji="0" lang="es-ES_tradnl" sz="2000" b="1" i="0" u="none" strike="noStrike" cap="none" normalizeH="0" baseline="0" smtClean="0">
                          <a:ln>
                            <a:noFill/>
                          </a:ln>
                          <a:solidFill>
                            <a:schemeClr val="tx1"/>
                          </a:solidFill>
                          <a:effectLst/>
                          <a:latin typeface="Century Gothic" pitchFamily="34" charset="0"/>
                        </a:rPr>
                        <a:t> + 2e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Mg</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  2,363</a:t>
                      </a:r>
                      <a:endParaRPr kumimoji="0" lang="es-ES" sz="2000" b="1" i="0" u="none" strike="noStrike" cap="none" normalizeH="0" baseline="0" smtClean="0">
                        <a:ln>
                          <a:noFill/>
                        </a:ln>
                        <a:solidFill>
                          <a:schemeClr val="tx1"/>
                        </a:solidFill>
                        <a:effectLst/>
                        <a:latin typeface="Century Gothic" pitchFamily="34" charset="0"/>
                      </a:endParaRPr>
                    </a:p>
                  </a:txBody>
                  <a:tcPr marT="45717" marB="45717" anchor="ctr" horzOverflow="overflow">
                    <a:lnL>
                      <a:noFill/>
                    </a:lnL>
                    <a:lnR cap="flat">
                      <a:noFill/>
                    </a:lnR>
                    <a:lnT>
                      <a:noFill/>
                    </a:lnT>
                    <a:lnB>
                      <a:noFill/>
                    </a:lnB>
                    <a:lnTlToBr>
                      <a:noFill/>
                    </a:lnTlToBr>
                    <a:lnBlToTr>
                      <a:noFill/>
                    </a:lnBlToTr>
                    <a:noFill/>
                  </a:tcPr>
                </a:tc>
              </a:tr>
              <a:tr h="579085">
                <a:tc>
                  <a:txBody>
                    <a:bodyPr/>
                    <a:lstStyle/>
                    <a:p>
                      <a:pPr marL="190500" marR="0" lvl="0" indent="0" algn="ctr"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smtClean="0">
                          <a:ln>
                            <a:noFill/>
                          </a:ln>
                          <a:solidFill>
                            <a:schemeClr val="tx1"/>
                          </a:solidFill>
                          <a:effectLst/>
                          <a:latin typeface="Century Gothic" pitchFamily="34" charset="0"/>
                        </a:rPr>
                        <a:t>Li</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+ 1e</a:t>
                      </a:r>
                      <a:r>
                        <a:rPr kumimoji="0" lang="es-ES_tradnl" sz="2000" b="1" i="0" u="none" strike="noStrike" cap="none" normalizeH="0" baseline="30000" smtClean="0">
                          <a:ln>
                            <a:noFill/>
                          </a:ln>
                          <a:solidFill>
                            <a:schemeClr val="tx1"/>
                          </a:solidFill>
                          <a:effectLst/>
                          <a:latin typeface="Century Gothic" pitchFamily="34" charset="0"/>
                        </a:rPr>
                        <a:t>-</a:t>
                      </a:r>
                      <a:r>
                        <a:rPr kumimoji="0" lang="es-ES_tradnl" sz="2000" b="1" i="0" u="none" strike="noStrike" cap="none" normalizeH="0" baseline="0" smtClean="0">
                          <a:ln>
                            <a:noFill/>
                          </a:ln>
                          <a:solidFill>
                            <a:schemeClr val="tx1"/>
                          </a:solidFill>
                          <a:effectLst/>
                          <a:latin typeface="Century Gothic" pitchFamily="34" charset="0"/>
                        </a:rPr>
                        <a:t>  </a:t>
                      </a:r>
                      <a:r>
                        <a:rPr kumimoji="0" lang="es-ES_tradnl" sz="2000" b="1" i="0" u="none" strike="noStrike" cap="none" normalizeH="0" baseline="0" smtClean="0">
                          <a:ln>
                            <a:noFill/>
                          </a:ln>
                          <a:solidFill>
                            <a:schemeClr val="tx1"/>
                          </a:solidFill>
                          <a:effectLst/>
                          <a:latin typeface="Century Gothic" pitchFamily="34" charset="0"/>
                          <a:sym typeface="Wingdings" pitchFamily="2" charset="2"/>
                        </a:rPr>
                        <a:t> LI</a:t>
                      </a:r>
                      <a:endParaRPr kumimoji="0" lang="es-ES" sz="2000" b="1" i="0" u="none" strike="noStrike" cap="none" normalizeH="0" baseline="-25000" smtClean="0">
                        <a:ln>
                          <a:noFill/>
                        </a:ln>
                        <a:solidFill>
                          <a:schemeClr val="tx1"/>
                        </a:solidFill>
                        <a:effectLst/>
                        <a:latin typeface="Century Gothic" pitchFamily="34" charset="0"/>
                      </a:endParaRPr>
                    </a:p>
                  </a:txBody>
                  <a:tcPr marT="45717" marB="45717" anchor="ctr" horzOverflow="overflow">
                    <a:lnL cap="flat">
                      <a:noFill/>
                    </a:lnL>
                    <a:lnR>
                      <a:noFill/>
                    </a:lnR>
                    <a:lnT>
                      <a:noFill/>
                    </a:lnT>
                    <a:lnB cap="flat">
                      <a:noFill/>
                    </a:lnB>
                    <a:lnTlToBr>
                      <a:noFill/>
                    </a:lnTlToBr>
                    <a:lnBlToTr>
                      <a:noFill/>
                    </a:lnBlToTr>
                    <a:noFill/>
                  </a:tcPr>
                </a:tc>
                <a:tc>
                  <a:txBody>
                    <a:bodyPr/>
                    <a:lstStyle/>
                    <a:p>
                      <a:pPr marL="571500" marR="0" lvl="0" indent="0" algn="just" defTabSz="914400" rtl="0" eaLnBrk="1" fontAlgn="base" latinLnBrk="0" hangingPunct="1">
                        <a:lnSpc>
                          <a:spcPct val="160000"/>
                        </a:lnSpc>
                        <a:spcBef>
                          <a:spcPct val="2000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Century Gothic" pitchFamily="34" charset="0"/>
                        </a:rPr>
                        <a:t>-  3,045</a:t>
                      </a:r>
                      <a:endParaRPr kumimoji="0" lang="es-ES" sz="2000" b="1" i="0" u="none" strike="noStrike" cap="none" normalizeH="0" baseline="0" dirty="0" smtClean="0">
                        <a:ln>
                          <a:noFill/>
                        </a:ln>
                        <a:solidFill>
                          <a:schemeClr val="tx1"/>
                        </a:solidFill>
                        <a:effectLst/>
                        <a:latin typeface="Century Gothic" pitchFamily="34" charset="0"/>
                      </a:endParaRPr>
                    </a:p>
                  </a:txBody>
                  <a:tcPr marT="45717" marB="45717" anchor="ctr" horzOverflow="overflow">
                    <a:lnL>
                      <a:noFill/>
                    </a:lnL>
                    <a:lnR cap="flat">
                      <a:noFill/>
                    </a:lnR>
                    <a:lnT>
                      <a:noFill/>
                    </a:lnT>
                    <a:lnB cap="flat">
                      <a:noFill/>
                    </a:lnB>
                    <a:lnTlToBr>
                      <a:noFill/>
                    </a:lnTlToBr>
                    <a:lnBlToTr>
                      <a:noFill/>
                    </a:lnBlToTr>
                    <a:noFill/>
                  </a:tcPr>
                </a:tc>
              </a:tr>
            </a:tbl>
          </a:graphicData>
        </a:graphic>
      </p:graphicFrame>
      <p:sp>
        <p:nvSpPr>
          <p:cNvPr id="5142" name="AutoShape 48"/>
          <p:cNvSpPr>
            <a:spLocks/>
          </p:cNvSpPr>
          <p:nvPr/>
        </p:nvSpPr>
        <p:spPr bwMode="auto">
          <a:xfrm>
            <a:off x="7021513" y="1412776"/>
            <a:ext cx="152400" cy="4419600"/>
          </a:xfrm>
          <a:prstGeom prst="rightBrace">
            <a:avLst>
              <a:gd name="adj1" fmla="val 241667"/>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145" name="Text Box 117"/>
          <p:cNvSpPr txBox="1">
            <a:spLocks noChangeArrowheads="1"/>
          </p:cNvSpPr>
          <p:nvPr/>
        </p:nvSpPr>
        <p:spPr bwMode="auto">
          <a:xfrm>
            <a:off x="7527925" y="3424138"/>
            <a:ext cx="108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sz="2000" b="1" dirty="0">
                <a:solidFill>
                  <a:srgbClr val="FF0000"/>
                </a:solidFill>
                <a:latin typeface="Century Gothic" pitchFamily="34" charset="0"/>
              </a:rPr>
              <a:t>Activos</a:t>
            </a:r>
            <a:endParaRPr lang="es-ES" sz="2000" b="1" dirty="0">
              <a:solidFill>
                <a:srgbClr val="FF0000"/>
              </a:solidFill>
              <a:latin typeface="Century Gothic" pitchFamily="34" charset="0"/>
            </a:endParaRPr>
          </a:p>
        </p:txBody>
      </p:sp>
      <p:sp>
        <p:nvSpPr>
          <p:cNvPr id="2" name="1 CuadroTexto"/>
          <p:cNvSpPr txBox="1"/>
          <p:nvPr/>
        </p:nvSpPr>
        <p:spPr>
          <a:xfrm>
            <a:off x="7452320" y="3933056"/>
            <a:ext cx="1508571" cy="1512168"/>
          </a:xfrm>
          <a:prstGeom prst="rect">
            <a:avLst/>
          </a:prstGeom>
          <a:noFill/>
        </p:spPr>
        <p:txBody>
          <a:bodyPr wrap="square" rtlCol="0">
            <a:spAutoFit/>
          </a:bodyPr>
          <a:lstStyle/>
          <a:p>
            <a:r>
              <a:rPr lang="es-ES_tradnl" dirty="0" smtClean="0"/>
              <a:t>PUEDEN REDUCIR A LOS MENOS ACTIVOS (NOBLES)</a:t>
            </a:r>
            <a:endParaRPr lang="es-ES" dirty="0"/>
          </a:p>
        </p:txBody>
      </p:sp>
      <p:cxnSp>
        <p:nvCxnSpPr>
          <p:cNvPr id="4" name="3 Conector recto de flecha"/>
          <p:cNvCxnSpPr/>
          <p:nvPr/>
        </p:nvCxnSpPr>
        <p:spPr>
          <a:xfrm>
            <a:off x="323528" y="3424138"/>
            <a:ext cx="122413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467544" y="3933056"/>
            <a:ext cx="122413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4 Marcador de pie de página"/>
          <p:cNvSpPr>
            <a:spLocks noGrp="1"/>
          </p:cNvSpPr>
          <p:nvPr>
            <p:ph type="ftr" sz="quarter" idx="11"/>
          </p:nvPr>
        </p:nvSpPr>
        <p:spPr/>
        <p:txBody>
          <a:bodyPr/>
          <a:lstStyle/>
          <a:p>
            <a:pPr>
              <a:defRPr/>
            </a:pPr>
            <a:r>
              <a:rPr lang="es-ES" smtClean="0"/>
              <a:t>Máster de Materiales 2013</a:t>
            </a:r>
            <a:endParaRPr lang="es-ES"/>
          </a:p>
        </p:txBody>
      </p:sp>
      <p:sp>
        <p:nvSpPr>
          <p:cNvPr id="10" name="9 Rectángulo"/>
          <p:cNvSpPr/>
          <p:nvPr/>
        </p:nvSpPr>
        <p:spPr>
          <a:xfrm>
            <a:off x="7084071" y="5661248"/>
            <a:ext cx="1975096" cy="646331"/>
          </a:xfrm>
          <a:prstGeom prst="rect">
            <a:avLst/>
          </a:prstGeom>
        </p:spPr>
        <p:txBody>
          <a:bodyPr wrap="square">
            <a:spAutoFit/>
          </a:bodyPr>
          <a:lstStyle/>
          <a:p>
            <a:pPr algn="just"/>
            <a:r>
              <a:rPr lang="es-ES" dirty="0" smtClean="0"/>
              <a:t>Mayor tendencia reducción</a:t>
            </a:r>
            <a:endParaRPr lang="es-E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6174357"/>
            <a:ext cx="65817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de flecha"/>
          <p:cNvCxnSpPr/>
          <p:nvPr/>
        </p:nvCxnSpPr>
        <p:spPr>
          <a:xfrm flipV="1">
            <a:off x="467544" y="1628800"/>
            <a:ext cx="1224136" cy="2304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909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0"/>
            <a:ext cx="8429684" cy="5663089"/>
          </a:xfrm>
          <a:prstGeom prst="rect">
            <a:avLst/>
          </a:prstGeom>
        </p:spPr>
        <p:txBody>
          <a:bodyPr wrap="square">
            <a:spAutoFit/>
          </a:bodyPr>
          <a:lstStyle/>
          <a:p>
            <a:endParaRPr lang="es-ES" sz="1050" dirty="0" smtClean="0"/>
          </a:p>
          <a:p>
            <a:pPr algn="ctr"/>
            <a:r>
              <a:rPr lang="es-ES" sz="4000" dirty="0" err="1" smtClean="0">
                <a:solidFill>
                  <a:srgbClr val="0070C0"/>
                </a:solidFill>
              </a:rPr>
              <a:t>Hidrometaturgia</a:t>
            </a:r>
            <a:r>
              <a:rPr lang="es-ES" sz="4000" dirty="0" smtClean="0">
                <a:solidFill>
                  <a:srgbClr val="0070C0"/>
                </a:solidFill>
              </a:rPr>
              <a:t> </a:t>
            </a:r>
          </a:p>
          <a:p>
            <a:pPr algn="ctr"/>
            <a:endParaRPr lang="es-ES" sz="2800" dirty="0" smtClean="0">
              <a:solidFill>
                <a:srgbClr val="FF0000"/>
              </a:solidFill>
            </a:endParaRPr>
          </a:p>
          <a:p>
            <a:pPr>
              <a:buFont typeface="Wingdings" pitchFamily="2" charset="2"/>
              <a:buChar char="Ø"/>
            </a:pPr>
            <a:r>
              <a:rPr lang="es-ES" sz="4000" dirty="0" smtClean="0">
                <a:solidFill>
                  <a:srgbClr val="FF0000"/>
                </a:solidFill>
              </a:rPr>
              <a:t>China, durante la dinastía Han (5ªdinastía, años 117 al 122 A.C.) </a:t>
            </a:r>
            <a:r>
              <a:rPr lang="es-ES" sz="1200" dirty="0" smtClean="0"/>
              <a:t>	</a:t>
            </a:r>
            <a:r>
              <a:rPr lang="es-ES" dirty="0" smtClean="0"/>
              <a:t>la transformación del hierro en cobre metálico </a:t>
            </a:r>
          </a:p>
          <a:p>
            <a:r>
              <a:rPr lang="es-ES" dirty="0" smtClean="0"/>
              <a:t>al poner en contacto hierro metálico con </a:t>
            </a:r>
            <a:r>
              <a:rPr lang="es-ES" dirty="0" err="1" smtClean="0"/>
              <a:t>chalcantita</a:t>
            </a:r>
            <a:r>
              <a:rPr lang="es-ES" dirty="0" smtClean="0"/>
              <a:t>: </a:t>
            </a:r>
          </a:p>
          <a:p>
            <a:r>
              <a:rPr lang="es-ES" dirty="0" smtClean="0"/>
              <a:t> Cu 2+ + </a:t>
            </a:r>
            <a:r>
              <a:rPr lang="es-ES" dirty="0" err="1" smtClean="0"/>
              <a:t>Feº</a:t>
            </a:r>
            <a:r>
              <a:rPr lang="es-ES" dirty="0" smtClean="0"/>
              <a:t> ⇔ </a:t>
            </a:r>
            <a:r>
              <a:rPr lang="es-ES" dirty="0" err="1" smtClean="0"/>
              <a:t>Cuº</a:t>
            </a:r>
            <a:r>
              <a:rPr lang="es-ES" dirty="0" smtClean="0"/>
              <a:t> + Fe 2+</a:t>
            </a:r>
          </a:p>
          <a:p>
            <a:endParaRPr lang="es-ES" sz="1050" dirty="0" smtClean="0"/>
          </a:p>
          <a:p>
            <a:endParaRPr lang="es-ES" sz="1050" dirty="0" smtClean="0"/>
          </a:p>
          <a:p>
            <a:endParaRPr lang="es-ES" sz="1050" dirty="0" smtClean="0"/>
          </a:p>
          <a:p>
            <a:pPr>
              <a:buFont typeface="Wingdings" pitchFamily="2" charset="2"/>
              <a:buChar char="Ø"/>
            </a:pPr>
            <a:r>
              <a:rPr lang="es-ES" sz="4000" dirty="0" err="1" smtClean="0">
                <a:solidFill>
                  <a:srgbClr val="FF0000"/>
                </a:solidFill>
              </a:rPr>
              <a:t>VIl</a:t>
            </a:r>
            <a:r>
              <a:rPr lang="es-ES" sz="4000" dirty="0" smtClean="0">
                <a:solidFill>
                  <a:srgbClr val="FF0000"/>
                </a:solidFill>
              </a:rPr>
              <a:t> y </a:t>
            </a:r>
            <a:r>
              <a:rPr lang="es-ES" sz="4000" dirty="0" err="1" smtClean="0">
                <a:solidFill>
                  <a:srgbClr val="FF0000"/>
                </a:solidFill>
              </a:rPr>
              <a:t>VIll</a:t>
            </a:r>
            <a:r>
              <a:rPr lang="es-ES" sz="4000" dirty="0" smtClean="0">
                <a:solidFill>
                  <a:srgbClr val="FF0000"/>
                </a:solidFill>
              </a:rPr>
              <a:t> D.C.: </a:t>
            </a:r>
            <a:r>
              <a:rPr lang="es-ES" sz="2000" dirty="0" smtClean="0">
                <a:solidFill>
                  <a:schemeClr val="accent1"/>
                </a:solidFill>
              </a:rPr>
              <a:t>cementación</a:t>
            </a:r>
            <a:r>
              <a:rPr lang="es-ES" sz="1600" dirty="0" smtClean="0">
                <a:solidFill>
                  <a:schemeClr val="tx2"/>
                </a:solidFill>
              </a:rPr>
              <a:t>  </a:t>
            </a:r>
          </a:p>
          <a:p>
            <a:r>
              <a:rPr lang="es-ES" dirty="0" smtClean="0"/>
              <a:t>como proceso industrial, mediante el tratamiento de vertientes de aguas ácidas que eran  producidas por la oxidación natural o inducida de minerales sulfurados de cobre (</a:t>
            </a:r>
            <a:r>
              <a:rPr lang="es-ES" dirty="0" err="1" smtClean="0"/>
              <a:t>chalcantita</a:t>
            </a:r>
            <a:r>
              <a:rPr lang="es-ES" dirty="0" smtClean="0"/>
              <a:t>).</a:t>
            </a:r>
          </a:p>
          <a:p>
            <a:endParaRPr lang="es-ES" sz="1200" dirty="0" smtClean="0"/>
          </a:p>
          <a:p>
            <a:endParaRPr lang="es-ES" sz="1200" dirty="0" smtClean="0"/>
          </a:p>
        </p:txBody>
      </p:sp>
      <p:pic>
        <p:nvPicPr>
          <p:cNvPr id="83970" name="Picture 2" descr="File:ChalcanthitefranceII.jpg">
            <a:hlinkClick r:id="rId2"/>
          </p:cNvPr>
          <p:cNvPicPr>
            <a:picLocks noChangeAspect="1" noChangeArrowheads="1"/>
          </p:cNvPicPr>
          <p:nvPr/>
        </p:nvPicPr>
        <p:blipFill>
          <a:blip r:embed="rId3" cstate="print"/>
          <a:srcRect/>
          <a:stretch>
            <a:fillRect/>
          </a:stretch>
        </p:blipFill>
        <p:spPr bwMode="auto">
          <a:xfrm>
            <a:off x="6572232" y="2357430"/>
            <a:ext cx="2571768" cy="1962406"/>
          </a:xfrm>
          <a:prstGeom prst="rect">
            <a:avLst/>
          </a:prstGeom>
          <a:noFill/>
        </p:spPr>
      </p:pic>
      <p:sp>
        <p:nvSpPr>
          <p:cNvPr id="6" name="5 Rectángulo"/>
          <p:cNvSpPr/>
          <p:nvPr/>
        </p:nvSpPr>
        <p:spPr>
          <a:xfrm>
            <a:off x="357158" y="5286388"/>
            <a:ext cx="8429684" cy="1261884"/>
          </a:xfrm>
          <a:prstGeom prst="rect">
            <a:avLst/>
          </a:prstGeom>
        </p:spPr>
        <p:txBody>
          <a:bodyPr wrap="square">
            <a:spAutoFit/>
          </a:bodyPr>
          <a:lstStyle/>
          <a:p>
            <a:pPr>
              <a:buFont typeface="Wingdings" pitchFamily="2" charset="2"/>
              <a:buChar char="Ø"/>
            </a:pPr>
            <a:r>
              <a:rPr lang="es-ES" sz="4000" dirty="0" smtClean="0">
                <a:solidFill>
                  <a:srgbClr val="FF0000"/>
                </a:solidFill>
              </a:rPr>
              <a:t>En Occidente Siglo </a:t>
            </a:r>
            <a:r>
              <a:rPr lang="es-ES" sz="4000" dirty="0" err="1" smtClean="0">
                <a:solidFill>
                  <a:srgbClr val="FF0000"/>
                </a:solidFill>
              </a:rPr>
              <a:t>VIl</a:t>
            </a:r>
            <a:r>
              <a:rPr lang="es-ES" sz="2000" dirty="0" smtClean="0">
                <a:solidFill>
                  <a:srgbClr val="0070C0"/>
                </a:solidFill>
              </a:rPr>
              <a:t>: </a:t>
            </a:r>
            <a:r>
              <a:rPr lang="es-ES" sz="2400" dirty="0" smtClean="0">
                <a:solidFill>
                  <a:schemeClr val="accent1"/>
                </a:solidFill>
              </a:rPr>
              <a:t>alquimistas</a:t>
            </a:r>
            <a:r>
              <a:rPr lang="es-ES" sz="2400" dirty="0" smtClean="0"/>
              <a:t> </a:t>
            </a:r>
            <a:r>
              <a:rPr lang="es-ES" dirty="0" smtClean="0"/>
              <a:t>: Hierro en cobre al poner en contacto el vitriolo azul (una solución  de sulfato de cobre) con algún trozo de hierro</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
          <p:cNvSpPr txBox="1">
            <a:spLocks noChangeArrowheads="1"/>
          </p:cNvSpPr>
          <p:nvPr/>
        </p:nvSpPr>
        <p:spPr bwMode="auto">
          <a:xfrm>
            <a:off x="162284" y="183611"/>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50000"/>
              </a:lnSpc>
              <a:spcBef>
                <a:spcPct val="50000"/>
              </a:spcBef>
            </a:pPr>
            <a:r>
              <a:rPr lang="es-ES_tradnl" b="1" dirty="0" smtClean="0">
                <a:solidFill>
                  <a:schemeClr val="accent1"/>
                </a:solidFill>
                <a:latin typeface="Century Gothic" pitchFamily="34" charset="0"/>
              </a:rPr>
              <a:t>CEMENTACIÓN DEL COBRE EN SOLUCIÓN</a:t>
            </a:r>
            <a:endParaRPr lang="es-ES" b="1" dirty="0">
              <a:solidFill>
                <a:schemeClr val="accent1"/>
              </a:solidFill>
              <a:latin typeface="Century Gothic" pitchFamily="34" charset="0"/>
            </a:endParaRPr>
          </a:p>
        </p:txBody>
      </p:sp>
      <p:grpSp>
        <p:nvGrpSpPr>
          <p:cNvPr id="118816" name="Group 32"/>
          <p:cNvGrpSpPr>
            <a:grpSpLocks/>
          </p:cNvGrpSpPr>
          <p:nvPr/>
        </p:nvGrpSpPr>
        <p:grpSpPr bwMode="auto">
          <a:xfrm>
            <a:off x="285720" y="1372920"/>
            <a:ext cx="8841693" cy="779463"/>
            <a:chOff x="224" y="1803"/>
            <a:chExt cx="5586" cy="464"/>
          </a:xfrm>
        </p:grpSpPr>
        <p:graphicFrame>
          <p:nvGraphicFramePr>
            <p:cNvPr id="6159" name="Object 9"/>
            <p:cNvGraphicFramePr>
              <a:graphicFrameLocks noChangeAspect="1"/>
            </p:cNvGraphicFramePr>
            <p:nvPr/>
          </p:nvGraphicFramePr>
          <p:xfrm>
            <a:off x="224" y="1803"/>
            <a:ext cx="3584" cy="464"/>
          </p:xfrm>
          <a:graphic>
            <a:graphicData uri="http://schemas.openxmlformats.org/presentationml/2006/ole">
              <mc:AlternateContent xmlns:mc="http://schemas.openxmlformats.org/markup-compatibility/2006">
                <mc:Choice xmlns:v="urn:schemas-microsoft-com:vml" Requires="v">
                  <p:oleObj spid="_x0000_s42214" name="Ecuación" r:id="rId3" imgW="2159000" imgH="279400" progId="Equation.3">
                    <p:embed/>
                  </p:oleObj>
                </mc:Choice>
                <mc:Fallback>
                  <p:oleObj name="Ecuación" r:id="rId3" imgW="2159000" imgH="279400" progId="Equation.3">
                    <p:embed/>
                    <p:pic>
                      <p:nvPicPr>
                        <p:cNvPr id="0"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 y="1803"/>
                          <a:ext cx="358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0" name="Object 10"/>
            <p:cNvGraphicFramePr>
              <a:graphicFrameLocks noChangeAspect="1"/>
            </p:cNvGraphicFramePr>
            <p:nvPr>
              <p:extLst>
                <p:ext uri="{D42A27DB-BD31-4B8C-83A1-F6EECF244321}">
                  <p14:modId xmlns:p14="http://schemas.microsoft.com/office/powerpoint/2010/main" val="2700233860"/>
                </p:ext>
              </p:extLst>
            </p:nvPr>
          </p:nvGraphicFramePr>
          <p:xfrm>
            <a:off x="3840" y="1932"/>
            <a:ext cx="1970" cy="254"/>
          </p:xfrm>
          <a:graphic>
            <a:graphicData uri="http://schemas.openxmlformats.org/presentationml/2006/ole">
              <mc:AlternateContent xmlns:mc="http://schemas.openxmlformats.org/markup-compatibility/2006">
                <mc:Choice xmlns:v="urn:schemas-microsoft-com:vml" Requires="v">
                  <p:oleObj spid="_x0000_s42215" name="Ecuación" r:id="rId5" imgW="1675673" imgH="215806" progId="Equation.3">
                    <p:embed/>
                  </p:oleObj>
                </mc:Choice>
                <mc:Fallback>
                  <p:oleObj name="Ecuación" r:id="rId5" imgW="1675673" imgH="215806" progId="Equation.3">
                    <p:embed/>
                    <p:pic>
                      <p:nvPicPr>
                        <p:cNvPr id="0"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1932"/>
                          <a:ext cx="1970" cy="2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8795" name="Text Box 11"/>
          <p:cNvSpPr txBox="1">
            <a:spLocks noChangeArrowheads="1"/>
          </p:cNvSpPr>
          <p:nvPr/>
        </p:nvSpPr>
        <p:spPr bwMode="auto">
          <a:xfrm>
            <a:off x="285720" y="2528167"/>
            <a:ext cx="853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s-ES_tradnl" sz="2000" b="1" dirty="0">
                <a:solidFill>
                  <a:srgbClr val="FF0000"/>
                </a:solidFill>
                <a:latin typeface="Century Gothic" pitchFamily="34" charset="0"/>
              </a:rPr>
              <a:t>Reacción que se compone de dos </a:t>
            </a:r>
            <a:r>
              <a:rPr lang="es-ES_tradnl" sz="2000" b="1" dirty="0" err="1">
                <a:solidFill>
                  <a:srgbClr val="FF0000"/>
                </a:solidFill>
                <a:latin typeface="Century Gothic" pitchFamily="34" charset="0"/>
              </a:rPr>
              <a:t>semi</a:t>
            </a:r>
            <a:r>
              <a:rPr lang="es-ES_tradnl" sz="2000" b="1" dirty="0">
                <a:solidFill>
                  <a:srgbClr val="FF0000"/>
                </a:solidFill>
                <a:latin typeface="Century Gothic" pitchFamily="34" charset="0"/>
              </a:rPr>
              <a:t>-reacciones</a:t>
            </a:r>
            <a:endParaRPr lang="es-ES" sz="2000" b="1" dirty="0">
              <a:solidFill>
                <a:srgbClr val="FF0000"/>
              </a:solidFill>
              <a:latin typeface="Century Gothic" pitchFamily="34" charset="0"/>
            </a:endParaRPr>
          </a:p>
        </p:txBody>
      </p:sp>
      <p:grpSp>
        <p:nvGrpSpPr>
          <p:cNvPr id="118818" name="Group 34"/>
          <p:cNvGrpSpPr>
            <a:grpSpLocks/>
          </p:cNvGrpSpPr>
          <p:nvPr/>
        </p:nvGrpSpPr>
        <p:grpSpPr bwMode="auto">
          <a:xfrm>
            <a:off x="1467685" y="3501008"/>
            <a:ext cx="5429250" cy="611187"/>
            <a:chOff x="1330" y="3551"/>
            <a:chExt cx="3420" cy="385"/>
          </a:xfrm>
        </p:grpSpPr>
        <p:graphicFrame>
          <p:nvGraphicFramePr>
            <p:cNvPr id="6157" name="Object 13"/>
            <p:cNvGraphicFramePr>
              <a:graphicFrameLocks noChangeAspect="1"/>
            </p:cNvGraphicFramePr>
            <p:nvPr/>
          </p:nvGraphicFramePr>
          <p:xfrm>
            <a:off x="1330" y="3551"/>
            <a:ext cx="1941" cy="385"/>
          </p:xfrm>
          <a:graphic>
            <a:graphicData uri="http://schemas.openxmlformats.org/presentationml/2006/ole">
              <mc:AlternateContent xmlns:mc="http://schemas.openxmlformats.org/markup-compatibility/2006">
                <mc:Choice xmlns:v="urn:schemas-microsoft-com:vml" Requires="v">
                  <p:oleObj spid="_x0000_s42216" name="Ecuación" r:id="rId7" imgW="1409700" imgH="279400" progId="Equation.3">
                    <p:embed/>
                  </p:oleObj>
                </mc:Choice>
                <mc:Fallback>
                  <p:oleObj name="Ecuación" r:id="rId7" imgW="1409700" imgH="279400" progId="Equation.3">
                    <p:embed/>
                    <p:pic>
                      <p:nvPicPr>
                        <p:cNvPr id="0" name="Picture 1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0" y="3551"/>
                          <a:ext cx="1941"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8" name="Object 21"/>
            <p:cNvGraphicFramePr>
              <a:graphicFrameLocks noChangeAspect="1"/>
            </p:cNvGraphicFramePr>
            <p:nvPr/>
          </p:nvGraphicFramePr>
          <p:xfrm>
            <a:off x="3792" y="3672"/>
            <a:ext cx="958" cy="189"/>
          </p:xfrm>
          <a:graphic>
            <a:graphicData uri="http://schemas.openxmlformats.org/presentationml/2006/ole">
              <mc:AlternateContent xmlns:mc="http://schemas.openxmlformats.org/markup-compatibility/2006">
                <mc:Choice xmlns:v="urn:schemas-microsoft-com:vml" Requires="v">
                  <p:oleObj spid="_x0000_s42217" r:id="rId9" imgW="1231366" imgH="241195" progId="">
                    <p:embed/>
                  </p:oleObj>
                </mc:Choice>
                <mc:Fallback>
                  <p:oleObj r:id="rId9" imgW="1231366" imgH="241195" progId="">
                    <p:embed/>
                    <p:pic>
                      <p:nvPicPr>
                        <p:cNvPr id="0" name="Picture 10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2" y="3672"/>
                          <a:ext cx="958" cy="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8817" name="Group 33"/>
          <p:cNvGrpSpPr>
            <a:grpSpLocks/>
          </p:cNvGrpSpPr>
          <p:nvPr/>
        </p:nvGrpSpPr>
        <p:grpSpPr bwMode="auto">
          <a:xfrm>
            <a:off x="1564167" y="2925042"/>
            <a:ext cx="5500688" cy="631825"/>
            <a:chOff x="1387" y="2839"/>
            <a:chExt cx="3465" cy="398"/>
          </a:xfrm>
        </p:grpSpPr>
        <p:graphicFrame>
          <p:nvGraphicFramePr>
            <p:cNvPr id="6155" name="Object 12"/>
            <p:cNvGraphicFramePr>
              <a:graphicFrameLocks noChangeAspect="1"/>
            </p:cNvGraphicFramePr>
            <p:nvPr/>
          </p:nvGraphicFramePr>
          <p:xfrm>
            <a:off x="1387" y="2839"/>
            <a:ext cx="2076" cy="398"/>
          </p:xfrm>
          <a:graphic>
            <a:graphicData uri="http://schemas.openxmlformats.org/presentationml/2006/ole">
              <mc:AlternateContent xmlns:mc="http://schemas.openxmlformats.org/markup-compatibility/2006">
                <mc:Choice xmlns:v="urn:schemas-microsoft-com:vml" Requires="v">
                  <p:oleObj spid="_x0000_s42218" name="Ecuación" r:id="rId11" imgW="1459866" imgH="279279" progId="Equation.3">
                    <p:embed/>
                  </p:oleObj>
                </mc:Choice>
                <mc:Fallback>
                  <p:oleObj name="Ecuación" r:id="rId11" imgW="1459866" imgH="279279" progId="Equation.3">
                    <p:embed/>
                    <p:pic>
                      <p:nvPicPr>
                        <p:cNvPr id="0" name="Picture 1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7" y="2839"/>
                          <a:ext cx="2076"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6" name="Object 23"/>
            <p:cNvGraphicFramePr>
              <a:graphicFrameLocks noChangeAspect="1"/>
            </p:cNvGraphicFramePr>
            <p:nvPr/>
          </p:nvGraphicFramePr>
          <p:xfrm>
            <a:off x="3841" y="2944"/>
            <a:ext cx="1011" cy="218"/>
          </p:xfrm>
          <a:graphic>
            <a:graphicData uri="http://schemas.openxmlformats.org/presentationml/2006/ole">
              <mc:AlternateContent xmlns:mc="http://schemas.openxmlformats.org/markup-compatibility/2006">
                <mc:Choice xmlns:v="urn:schemas-microsoft-com:vml" Requires="v">
                  <p:oleObj spid="_x0000_s42219" r:id="rId13" imgW="1129810" imgH="241195" progId="">
                    <p:embed/>
                  </p:oleObj>
                </mc:Choice>
                <mc:Fallback>
                  <p:oleObj r:id="rId13" imgW="1129810" imgH="241195" progId="">
                    <p:embed/>
                    <p:pic>
                      <p:nvPicPr>
                        <p:cNvPr id="0" name="Picture 1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1" y="2944"/>
                          <a:ext cx="1011"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2 Marcador de pie de página"/>
          <p:cNvSpPr>
            <a:spLocks noGrp="1"/>
          </p:cNvSpPr>
          <p:nvPr>
            <p:ph type="ftr" sz="quarter" idx="11"/>
          </p:nvPr>
        </p:nvSpPr>
        <p:spPr/>
        <p:txBody>
          <a:bodyPr/>
          <a:lstStyle/>
          <a:p>
            <a:pPr>
              <a:defRPr/>
            </a:pPr>
            <a:r>
              <a:rPr lang="es-ES" smtClean="0"/>
              <a:t>Máster de Materiales 2013</a:t>
            </a:r>
            <a:endParaRPr lang="es-ES"/>
          </a:p>
        </p:txBody>
      </p:sp>
      <p:sp>
        <p:nvSpPr>
          <p:cNvPr id="14" name="13 Rectángulo"/>
          <p:cNvSpPr/>
          <p:nvPr/>
        </p:nvSpPr>
        <p:spPr>
          <a:xfrm>
            <a:off x="899592" y="4365104"/>
            <a:ext cx="7643834" cy="1015663"/>
          </a:xfrm>
          <a:prstGeom prst="rect">
            <a:avLst/>
          </a:prstGeom>
        </p:spPr>
        <p:txBody>
          <a:bodyPr wrap="square">
            <a:spAutoFit/>
          </a:bodyPr>
          <a:lstStyle/>
          <a:p>
            <a:r>
              <a:rPr lang="es-ES" sz="2000" dirty="0" smtClean="0"/>
              <a:t>CuCl2 + 2 FeCl3 + 3 </a:t>
            </a:r>
            <a:r>
              <a:rPr lang="es-ES" sz="2000" dirty="0" err="1" smtClean="0"/>
              <a:t>Fe°</a:t>
            </a:r>
            <a:r>
              <a:rPr lang="es-ES" sz="2000" dirty="0" smtClean="0"/>
              <a:t> 	       2Cu°+ 5 Fe Cl2</a:t>
            </a:r>
          </a:p>
          <a:p>
            <a:endParaRPr lang="es-ES" sz="2000" dirty="0" smtClean="0"/>
          </a:p>
          <a:p>
            <a:r>
              <a:rPr lang="pt-BR" sz="2000" dirty="0" smtClean="0"/>
              <a:t>CuS04 + Fe0                  Cu0 + FeSO4</a:t>
            </a:r>
            <a:endParaRPr lang="es-ES" sz="2000" dirty="0"/>
          </a:p>
        </p:txBody>
      </p:sp>
      <p:cxnSp>
        <p:nvCxnSpPr>
          <p:cNvPr id="16" name="15 Conector recto de flecha"/>
          <p:cNvCxnSpPr/>
          <p:nvPr/>
        </p:nvCxnSpPr>
        <p:spPr>
          <a:xfrm>
            <a:off x="3768051" y="4581128"/>
            <a:ext cx="135732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2390492" y="5205238"/>
            <a:ext cx="135732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1 Rectángulo"/>
          <p:cNvSpPr/>
          <p:nvPr/>
        </p:nvSpPr>
        <p:spPr>
          <a:xfrm>
            <a:off x="899592" y="4293096"/>
            <a:ext cx="864096" cy="1440160"/>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179512" y="1052736"/>
            <a:ext cx="2076209" cy="369332"/>
          </a:xfrm>
          <a:prstGeom prst="rect">
            <a:avLst/>
          </a:prstGeom>
        </p:spPr>
        <p:txBody>
          <a:bodyPr wrap="none">
            <a:spAutoFit/>
          </a:bodyPr>
          <a:lstStyle/>
          <a:p>
            <a:r>
              <a:rPr lang="es-ES" dirty="0">
                <a:solidFill>
                  <a:schemeClr val="accent2"/>
                </a:solidFill>
              </a:rPr>
              <a:t>chatarra de hierro</a:t>
            </a:r>
          </a:p>
        </p:txBody>
      </p:sp>
      <p:sp>
        <p:nvSpPr>
          <p:cNvPr id="6" name="5 Rectángulo"/>
          <p:cNvSpPr/>
          <p:nvPr/>
        </p:nvSpPr>
        <p:spPr>
          <a:xfrm>
            <a:off x="2483768" y="1052736"/>
            <a:ext cx="3397084" cy="369332"/>
          </a:xfrm>
          <a:prstGeom prst="rect">
            <a:avLst/>
          </a:prstGeom>
        </p:spPr>
        <p:txBody>
          <a:bodyPr wrap="none">
            <a:spAutoFit/>
          </a:bodyPr>
          <a:lstStyle/>
          <a:p>
            <a:r>
              <a:rPr lang="es-ES" dirty="0">
                <a:solidFill>
                  <a:schemeClr val="accent2"/>
                </a:solidFill>
              </a:rPr>
              <a:t>cobre en solución como sulfato</a:t>
            </a:r>
          </a:p>
        </p:txBody>
      </p:sp>
      <p:cxnSp>
        <p:nvCxnSpPr>
          <p:cNvPr id="8" name="7 Conector recto de flecha"/>
          <p:cNvCxnSpPr/>
          <p:nvPr/>
        </p:nvCxnSpPr>
        <p:spPr>
          <a:xfrm flipH="1">
            <a:off x="1979712" y="1237402"/>
            <a:ext cx="792088" cy="391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a:off x="467544" y="1237402"/>
            <a:ext cx="216024" cy="46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2530864" y="1983067"/>
            <a:ext cx="3302892" cy="369332"/>
          </a:xfrm>
          <a:prstGeom prst="rect">
            <a:avLst/>
          </a:prstGeom>
        </p:spPr>
        <p:txBody>
          <a:bodyPr wrap="none">
            <a:spAutoFit/>
          </a:bodyPr>
          <a:lstStyle/>
          <a:p>
            <a:r>
              <a:rPr lang="es-ES" dirty="0">
                <a:solidFill>
                  <a:srgbClr val="FF3399"/>
                </a:solidFill>
              </a:rPr>
              <a:t>Precipitado de cobre metálico</a:t>
            </a:r>
          </a:p>
        </p:txBody>
      </p:sp>
      <p:sp>
        <p:nvSpPr>
          <p:cNvPr id="12" name="11 Rectángulo"/>
          <p:cNvSpPr/>
          <p:nvPr/>
        </p:nvSpPr>
        <p:spPr>
          <a:xfrm>
            <a:off x="6300193" y="1052736"/>
            <a:ext cx="2413720" cy="523220"/>
          </a:xfrm>
          <a:prstGeom prst="rect">
            <a:avLst/>
          </a:prstGeom>
        </p:spPr>
        <p:txBody>
          <a:bodyPr wrap="square">
            <a:spAutoFit/>
          </a:bodyPr>
          <a:lstStyle/>
          <a:p>
            <a:r>
              <a:rPr lang="es-ES" sz="1400" dirty="0">
                <a:solidFill>
                  <a:srgbClr val="FF3399"/>
                </a:solidFill>
              </a:rPr>
              <a:t>Fierro en solución como sulfato ferroso</a:t>
            </a:r>
          </a:p>
        </p:txBody>
      </p:sp>
      <p:cxnSp>
        <p:nvCxnSpPr>
          <p:cNvPr id="15" name="14 Conector recto de flecha"/>
          <p:cNvCxnSpPr>
            <a:stCxn id="12" idx="1"/>
          </p:cNvCxnSpPr>
          <p:nvPr/>
        </p:nvCxnSpPr>
        <p:spPr>
          <a:xfrm flipH="1">
            <a:off x="5436096" y="1314346"/>
            <a:ext cx="864097" cy="261610"/>
          </a:xfrm>
          <a:prstGeom prst="straightConnector1">
            <a:avLst/>
          </a:prstGeom>
          <a:ln>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flipV="1">
            <a:off x="4182310" y="1844824"/>
            <a:ext cx="264402" cy="322909"/>
          </a:xfrm>
          <a:prstGeom prst="straightConnector1">
            <a:avLst/>
          </a:prstGeom>
          <a:ln>
            <a:solidFill>
              <a:srgbClr val="FF33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385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Line 16"/>
          <p:cNvSpPr>
            <a:spLocks noChangeShapeType="1"/>
          </p:cNvSpPr>
          <p:nvPr/>
        </p:nvSpPr>
        <p:spPr bwMode="auto">
          <a:xfrm>
            <a:off x="5067301" y="1729317"/>
            <a:ext cx="2286000"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aphicFrame>
        <p:nvGraphicFramePr>
          <p:cNvPr id="124945" name="Object 17"/>
          <p:cNvGraphicFramePr>
            <a:graphicFrameLocks noChangeAspect="1"/>
          </p:cNvGraphicFramePr>
          <p:nvPr>
            <p:extLst>
              <p:ext uri="{D42A27DB-BD31-4B8C-83A1-F6EECF244321}">
                <p14:modId xmlns:p14="http://schemas.microsoft.com/office/powerpoint/2010/main" val="3553904979"/>
              </p:ext>
            </p:extLst>
          </p:nvPr>
        </p:nvGraphicFramePr>
        <p:xfrm>
          <a:off x="571501" y="1576917"/>
          <a:ext cx="2898775" cy="560388"/>
        </p:xfrm>
        <a:graphic>
          <a:graphicData uri="http://schemas.openxmlformats.org/presentationml/2006/ole">
            <mc:AlternateContent xmlns:mc="http://schemas.openxmlformats.org/markup-compatibility/2006">
              <mc:Choice xmlns:v="urn:schemas-microsoft-com:vml" Requires="v">
                <p:oleObj spid="_x0000_s43195" name="Ecuación" r:id="rId3" imgW="1447800" imgH="279400" progId="Equation.3">
                  <p:embed/>
                </p:oleObj>
              </mc:Choice>
              <mc:Fallback>
                <p:oleObj name="Ecuación" r:id="rId3" imgW="1447800" imgH="279400" progId="Equation.3">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1" y="1576917"/>
                        <a:ext cx="2898775"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46" name="Object 18"/>
          <p:cNvGraphicFramePr>
            <a:graphicFrameLocks noChangeAspect="1"/>
          </p:cNvGraphicFramePr>
          <p:nvPr>
            <p:extLst>
              <p:ext uri="{D42A27DB-BD31-4B8C-83A1-F6EECF244321}">
                <p14:modId xmlns:p14="http://schemas.microsoft.com/office/powerpoint/2010/main" val="3997695720"/>
              </p:ext>
            </p:extLst>
          </p:nvPr>
        </p:nvGraphicFramePr>
        <p:xfrm>
          <a:off x="495301" y="4394730"/>
          <a:ext cx="3022600" cy="611187"/>
        </p:xfrm>
        <a:graphic>
          <a:graphicData uri="http://schemas.openxmlformats.org/presentationml/2006/ole">
            <mc:AlternateContent xmlns:mc="http://schemas.openxmlformats.org/markup-compatibility/2006">
              <mc:Choice xmlns:v="urn:schemas-microsoft-com:vml" Requires="v">
                <p:oleObj spid="_x0000_s43196" name="Ecuación" r:id="rId5" imgW="1384300" imgH="279400" progId="Equation.3">
                  <p:embed/>
                </p:oleObj>
              </mc:Choice>
              <mc:Fallback>
                <p:oleObj name="Ecuación" r:id="rId5" imgW="1384300" imgH="279400" progId="Equation.3">
                  <p:embed/>
                  <p:pic>
                    <p:nvPicPr>
                      <p:cNvPr id="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1" y="4394730"/>
                        <a:ext cx="3022600"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49" name="Text Box 21"/>
          <p:cNvSpPr txBox="1">
            <a:spLocks noChangeArrowheads="1"/>
          </p:cNvSpPr>
          <p:nvPr/>
        </p:nvSpPr>
        <p:spPr bwMode="auto">
          <a:xfrm>
            <a:off x="723901" y="5005917"/>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sz="2000" b="1">
                <a:solidFill>
                  <a:srgbClr val="FF0000"/>
                </a:solidFill>
                <a:latin typeface="Century Gothic" pitchFamily="34" charset="0"/>
              </a:rPr>
              <a:t>Área anódica</a:t>
            </a:r>
            <a:endParaRPr lang="es-ES" sz="2000" b="1">
              <a:solidFill>
                <a:srgbClr val="FF0000"/>
              </a:solidFill>
              <a:latin typeface="Century Gothic" pitchFamily="34" charset="0"/>
            </a:endParaRPr>
          </a:p>
        </p:txBody>
      </p:sp>
      <p:sp>
        <p:nvSpPr>
          <p:cNvPr id="124950" name="Text Box 22"/>
          <p:cNvSpPr txBox="1">
            <a:spLocks noChangeArrowheads="1"/>
          </p:cNvSpPr>
          <p:nvPr/>
        </p:nvSpPr>
        <p:spPr bwMode="auto">
          <a:xfrm>
            <a:off x="495301" y="1195917"/>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sz="2000" b="1">
                <a:solidFill>
                  <a:srgbClr val="FF0000"/>
                </a:solidFill>
                <a:latin typeface="Century Gothic" pitchFamily="34" charset="0"/>
              </a:rPr>
              <a:t>Área catódica</a:t>
            </a:r>
            <a:endParaRPr lang="es-ES" sz="2000" b="1">
              <a:solidFill>
                <a:srgbClr val="FF0000"/>
              </a:solidFill>
              <a:latin typeface="Century Gothic" pitchFamily="34" charset="0"/>
            </a:endParaRPr>
          </a:p>
        </p:txBody>
      </p:sp>
      <p:grpSp>
        <p:nvGrpSpPr>
          <p:cNvPr id="124962" name="Group 34"/>
          <p:cNvGrpSpPr>
            <a:grpSpLocks/>
          </p:cNvGrpSpPr>
          <p:nvPr/>
        </p:nvGrpSpPr>
        <p:grpSpPr bwMode="auto">
          <a:xfrm>
            <a:off x="647701" y="2643717"/>
            <a:ext cx="2895600" cy="1235075"/>
            <a:chOff x="432" y="2256"/>
            <a:chExt cx="1824" cy="778"/>
          </a:xfrm>
        </p:grpSpPr>
        <p:grpSp>
          <p:nvGrpSpPr>
            <p:cNvPr id="12346" name="Group 24"/>
            <p:cNvGrpSpPr>
              <a:grpSpLocks/>
            </p:cNvGrpSpPr>
            <p:nvPr/>
          </p:nvGrpSpPr>
          <p:grpSpPr bwMode="auto">
            <a:xfrm>
              <a:off x="576" y="2256"/>
              <a:ext cx="1680" cy="480"/>
              <a:chOff x="720" y="2352"/>
              <a:chExt cx="1680" cy="480"/>
            </a:xfrm>
          </p:grpSpPr>
          <p:sp>
            <p:nvSpPr>
              <p:cNvPr id="12348" name="Line 25"/>
              <p:cNvSpPr>
                <a:spLocks noChangeShapeType="1"/>
              </p:cNvSpPr>
              <p:nvPr/>
            </p:nvSpPr>
            <p:spPr bwMode="auto">
              <a:xfrm>
                <a:off x="720" y="2592"/>
                <a:ext cx="1680" cy="0"/>
              </a:xfrm>
              <a:prstGeom prst="line">
                <a:avLst/>
              </a:prstGeom>
              <a:noFill/>
              <a:ln w="76200" cmpd="tri">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49" name="Line 26"/>
              <p:cNvSpPr>
                <a:spLocks noChangeShapeType="1"/>
              </p:cNvSpPr>
              <p:nvPr/>
            </p:nvSpPr>
            <p:spPr bwMode="auto">
              <a:xfrm flipV="1">
                <a:off x="1056" y="235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50" name="Line 27"/>
              <p:cNvSpPr>
                <a:spLocks noChangeShapeType="1"/>
              </p:cNvSpPr>
              <p:nvPr/>
            </p:nvSpPr>
            <p:spPr bwMode="auto">
              <a:xfrm flipV="1">
                <a:off x="1296" y="235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51" name="Line 28"/>
              <p:cNvSpPr>
                <a:spLocks noChangeShapeType="1"/>
              </p:cNvSpPr>
              <p:nvPr/>
            </p:nvSpPr>
            <p:spPr bwMode="auto">
              <a:xfrm flipV="1">
                <a:off x="1536" y="235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52" name="Line 29"/>
              <p:cNvSpPr>
                <a:spLocks noChangeShapeType="1"/>
              </p:cNvSpPr>
              <p:nvPr/>
            </p:nvSpPr>
            <p:spPr bwMode="auto">
              <a:xfrm flipV="1">
                <a:off x="1824" y="235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53" name="Line 30"/>
              <p:cNvSpPr>
                <a:spLocks noChangeShapeType="1"/>
              </p:cNvSpPr>
              <p:nvPr/>
            </p:nvSpPr>
            <p:spPr bwMode="auto">
              <a:xfrm flipV="1">
                <a:off x="2064" y="235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sp>
          <p:nvSpPr>
            <p:cNvPr id="12347" name="Text Box 31"/>
            <p:cNvSpPr txBox="1">
              <a:spLocks noChangeArrowheads="1"/>
            </p:cNvSpPr>
            <p:nvPr/>
          </p:nvSpPr>
          <p:spPr bwMode="auto">
            <a:xfrm>
              <a:off x="432" y="2784"/>
              <a:ext cx="18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sz="2000" b="1">
                  <a:solidFill>
                    <a:srgbClr val="FF0000"/>
                  </a:solidFill>
                  <a:latin typeface="Century Gothic" pitchFamily="34" charset="0"/>
                </a:rPr>
                <a:t>Flujo de electrones</a:t>
              </a:r>
              <a:endParaRPr lang="es-ES" sz="2000" b="1">
                <a:solidFill>
                  <a:srgbClr val="FF0000"/>
                </a:solidFill>
                <a:latin typeface="Century Gothic" pitchFamily="34" charset="0"/>
              </a:endParaRPr>
            </a:p>
          </p:txBody>
        </p:sp>
      </p:grpSp>
      <p:graphicFrame>
        <p:nvGraphicFramePr>
          <p:cNvPr id="12296" name="Object 32"/>
          <p:cNvGraphicFramePr>
            <a:graphicFrameLocks noChangeAspect="1"/>
          </p:cNvGraphicFramePr>
          <p:nvPr>
            <p:extLst>
              <p:ext uri="{D42A27DB-BD31-4B8C-83A1-F6EECF244321}">
                <p14:modId xmlns:p14="http://schemas.microsoft.com/office/powerpoint/2010/main" val="2295131513"/>
              </p:ext>
            </p:extLst>
          </p:nvPr>
        </p:nvGraphicFramePr>
        <p:xfrm>
          <a:off x="7448551" y="1348317"/>
          <a:ext cx="1047750" cy="635000"/>
        </p:xfrm>
        <a:graphic>
          <a:graphicData uri="http://schemas.openxmlformats.org/presentationml/2006/ole">
            <mc:AlternateContent xmlns:mc="http://schemas.openxmlformats.org/markup-compatibility/2006">
              <mc:Choice xmlns:v="urn:schemas-microsoft-com:vml" Requires="v">
                <p:oleObj spid="_x0000_s43197" name="Ecuación" r:id="rId7" imgW="418918" imgH="253890" progId="Equation.3">
                  <p:embed/>
                </p:oleObj>
              </mc:Choice>
              <mc:Fallback>
                <p:oleObj name="Ecuación" r:id="rId7" imgW="418918" imgH="253890" progId="Equation.3">
                  <p:embed/>
                  <p:pic>
                    <p:nvPicPr>
                      <p:cNvPr id="0" name="Picture 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551" y="1348317"/>
                        <a:ext cx="104775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48" name="Object 20"/>
          <p:cNvGraphicFramePr>
            <a:graphicFrameLocks noChangeAspect="1"/>
          </p:cNvGraphicFramePr>
          <p:nvPr>
            <p:extLst>
              <p:ext uri="{D42A27DB-BD31-4B8C-83A1-F6EECF244321}">
                <p14:modId xmlns:p14="http://schemas.microsoft.com/office/powerpoint/2010/main" val="3188017235"/>
              </p:ext>
            </p:extLst>
          </p:nvPr>
        </p:nvGraphicFramePr>
        <p:xfrm>
          <a:off x="7091364" y="4091517"/>
          <a:ext cx="1063625" cy="619125"/>
        </p:xfrm>
        <a:graphic>
          <a:graphicData uri="http://schemas.openxmlformats.org/presentationml/2006/ole">
            <mc:AlternateContent xmlns:mc="http://schemas.openxmlformats.org/markup-compatibility/2006">
              <mc:Choice xmlns:v="urn:schemas-microsoft-com:vml" Requires="v">
                <p:oleObj spid="_x0000_s43198" name="Ecuación" r:id="rId9" imgW="368140" imgH="253890" progId="Equation.3">
                  <p:embed/>
                </p:oleObj>
              </mc:Choice>
              <mc:Fallback>
                <p:oleObj name="Ecuación" r:id="rId9" imgW="368140" imgH="253890" progId="Equation.3">
                  <p:embed/>
                  <p:pic>
                    <p:nvPicPr>
                      <p:cNvPr id="0" name="Picture 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4" y="4091517"/>
                        <a:ext cx="10636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61" name="Line 33"/>
          <p:cNvSpPr>
            <a:spLocks noChangeShapeType="1"/>
          </p:cNvSpPr>
          <p:nvPr/>
        </p:nvSpPr>
        <p:spPr bwMode="auto">
          <a:xfrm>
            <a:off x="4305301" y="4548717"/>
            <a:ext cx="2530475" cy="0"/>
          </a:xfrm>
          <a:prstGeom prst="line">
            <a:avLst/>
          </a:prstGeom>
          <a:noFill/>
          <a:ln w="571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nvGrpSpPr>
          <p:cNvPr id="124972" name="Group 44"/>
          <p:cNvGrpSpPr>
            <a:grpSpLocks/>
          </p:cNvGrpSpPr>
          <p:nvPr/>
        </p:nvGrpSpPr>
        <p:grpSpPr bwMode="auto">
          <a:xfrm>
            <a:off x="4229101" y="1119717"/>
            <a:ext cx="228600" cy="1365250"/>
            <a:chOff x="2688" y="1446"/>
            <a:chExt cx="144" cy="860"/>
          </a:xfrm>
        </p:grpSpPr>
        <p:grpSp>
          <p:nvGrpSpPr>
            <p:cNvPr id="12339" name="Group 43"/>
            <p:cNvGrpSpPr>
              <a:grpSpLocks/>
            </p:cNvGrpSpPr>
            <p:nvPr/>
          </p:nvGrpSpPr>
          <p:grpSpPr bwMode="auto">
            <a:xfrm>
              <a:off x="2736" y="1530"/>
              <a:ext cx="96" cy="726"/>
              <a:chOff x="2736" y="1476"/>
              <a:chExt cx="128" cy="594"/>
            </a:xfrm>
          </p:grpSpPr>
          <p:sp>
            <p:nvSpPr>
              <p:cNvPr id="12344" name="Freeform 35"/>
              <p:cNvSpPr>
                <a:spLocks/>
              </p:cNvSpPr>
              <p:nvPr/>
            </p:nvSpPr>
            <p:spPr bwMode="auto">
              <a:xfrm>
                <a:off x="2748" y="1476"/>
                <a:ext cx="116" cy="404"/>
              </a:xfrm>
              <a:custGeom>
                <a:avLst/>
                <a:gdLst>
                  <a:gd name="T0" fmla="*/ 48 w 116"/>
                  <a:gd name="T1" fmla="*/ 0 h 404"/>
                  <a:gd name="T2" fmla="*/ 12 w 116"/>
                  <a:gd name="T3" fmla="*/ 72 h 404"/>
                  <a:gd name="T4" fmla="*/ 0 w 116"/>
                  <a:gd name="T5" fmla="*/ 108 h 404"/>
                  <a:gd name="T6" fmla="*/ 36 w 116"/>
                  <a:gd name="T7" fmla="*/ 120 h 404"/>
                  <a:gd name="T8" fmla="*/ 24 w 116"/>
                  <a:gd name="T9" fmla="*/ 168 h 404"/>
                  <a:gd name="T10" fmla="*/ 12 w 116"/>
                  <a:gd name="T11" fmla="*/ 228 h 404"/>
                  <a:gd name="T12" fmla="*/ 12 w 116"/>
                  <a:gd name="T13" fmla="*/ 312 h 404"/>
                  <a:gd name="T14" fmla="*/ 36 w 116"/>
                  <a:gd name="T15" fmla="*/ 396 h 404"/>
                  <a:gd name="T16" fmla="*/ 12 w 116"/>
                  <a:gd name="T17" fmla="*/ 396 h 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404">
                    <a:moveTo>
                      <a:pt x="48" y="0"/>
                    </a:moveTo>
                    <a:cubicBezTo>
                      <a:pt x="116" y="46"/>
                      <a:pt x="79" y="5"/>
                      <a:pt x="12" y="72"/>
                    </a:cubicBezTo>
                    <a:cubicBezTo>
                      <a:pt x="3" y="81"/>
                      <a:pt x="4" y="96"/>
                      <a:pt x="0" y="108"/>
                    </a:cubicBezTo>
                    <a:cubicBezTo>
                      <a:pt x="12" y="112"/>
                      <a:pt x="31" y="108"/>
                      <a:pt x="36" y="120"/>
                    </a:cubicBezTo>
                    <a:cubicBezTo>
                      <a:pt x="42" y="135"/>
                      <a:pt x="28" y="152"/>
                      <a:pt x="24" y="168"/>
                    </a:cubicBezTo>
                    <a:cubicBezTo>
                      <a:pt x="20" y="188"/>
                      <a:pt x="16" y="208"/>
                      <a:pt x="12" y="228"/>
                    </a:cubicBezTo>
                    <a:cubicBezTo>
                      <a:pt x="41" y="314"/>
                      <a:pt x="12" y="207"/>
                      <a:pt x="12" y="312"/>
                    </a:cubicBezTo>
                    <a:cubicBezTo>
                      <a:pt x="12" y="341"/>
                      <a:pt x="45" y="368"/>
                      <a:pt x="36" y="396"/>
                    </a:cubicBezTo>
                    <a:cubicBezTo>
                      <a:pt x="33" y="404"/>
                      <a:pt x="20" y="396"/>
                      <a:pt x="12" y="396"/>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45" name="Freeform 37"/>
              <p:cNvSpPr>
                <a:spLocks/>
              </p:cNvSpPr>
              <p:nvPr/>
            </p:nvSpPr>
            <p:spPr bwMode="auto">
              <a:xfrm>
                <a:off x="2736" y="1590"/>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nvGrpSpPr>
            <p:cNvPr id="12340" name="Group 42"/>
            <p:cNvGrpSpPr>
              <a:grpSpLocks/>
            </p:cNvGrpSpPr>
            <p:nvPr/>
          </p:nvGrpSpPr>
          <p:grpSpPr bwMode="auto">
            <a:xfrm>
              <a:off x="2688" y="1446"/>
              <a:ext cx="55" cy="860"/>
              <a:chOff x="2736" y="1494"/>
              <a:chExt cx="73" cy="810"/>
            </a:xfrm>
          </p:grpSpPr>
          <p:sp>
            <p:nvSpPr>
              <p:cNvPr id="12341" name="Freeform 36"/>
              <p:cNvSpPr>
                <a:spLocks/>
              </p:cNvSpPr>
              <p:nvPr/>
            </p:nvSpPr>
            <p:spPr bwMode="auto">
              <a:xfrm>
                <a:off x="2748" y="149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42" name="Freeform 38"/>
              <p:cNvSpPr>
                <a:spLocks/>
              </p:cNvSpPr>
              <p:nvPr/>
            </p:nvSpPr>
            <p:spPr bwMode="auto">
              <a:xfrm>
                <a:off x="2736" y="1686"/>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43" name="Freeform 39"/>
              <p:cNvSpPr>
                <a:spLocks/>
              </p:cNvSpPr>
              <p:nvPr/>
            </p:nvSpPr>
            <p:spPr bwMode="auto">
              <a:xfrm>
                <a:off x="2736" y="182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grpSp>
        <p:nvGrpSpPr>
          <p:cNvPr id="124973" name="Group 45"/>
          <p:cNvGrpSpPr>
            <a:grpSpLocks/>
          </p:cNvGrpSpPr>
          <p:nvPr/>
        </p:nvGrpSpPr>
        <p:grpSpPr bwMode="auto">
          <a:xfrm>
            <a:off x="4381501" y="1272117"/>
            <a:ext cx="228600" cy="1365250"/>
            <a:chOff x="2688" y="1446"/>
            <a:chExt cx="144" cy="860"/>
          </a:xfrm>
        </p:grpSpPr>
        <p:grpSp>
          <p:nvGrpSpPr>
            <p:cNvPr id="12332" name="Group 46"/>
            <p:cNvGrpSpPr>
              <a:grpSpLocks/>
            </p:cNvGrpSpPr>
            <p:nvPr/>
          </p:nvGrpSpPr>
          <p:grpSpPr bwMode="auto">
            <a:xfrm>
              <a:off x="2736" y="1530"/>
              <a:ext cx="96" cy="726"/>
              <a:chOff x="2736" y="1476"/>
              <a:chExt cx="128" cy="594"/>
            </a:xfrm>
          </p:grpSpPr>
          <p:sp>
            <p:nvSpPr>
              <p:cNvPr id="12337" name="Freeform 47"/>
              <p:cNvSpPr>
                <a:spLocks/>
              </p:cNvSpPr>
              <p:nvPr/>
            </p:nvSpPr>
            <p:spPr bwMode="auto">
              <a:xfrm>
                <a:off x="2748" y="1476"/>
                <a:ext cx="116" cy="404"/>
              </a:xfrm>
              <a:custGeom>
                <a:avLst/>
                <a:gdLst>
                  <a:gd name="T0" fmla="*/ 48 w 116"/>
                  <a:gd name="T1" fmla="*/ 0 h 404"/>
                  <a:gd name="T2" fmla="*/ 12 w 116"/>
                  <a:gd name="T3" fmla="*/ 72 h 404"/>
                  <a:gd name="T4" fmla="*/ 0 w 116"/>
                  <a:gd name="T5" fmla="*/ 108 h 404"/>
                  <a:gd name="T6" fmla="*/ 36 w 116"/>
                  <a:gd name="T7" fmla="*/ 120 h 404"/>
                  <a:gd name="T8" fmla="*/ 24 w 116"/>
                  <a:gd name="T9" fmla="*/ 168 h 404"/>
                  <a:gd name="T10" fmla="*/ 12 w 116"/>
                  <a:gd name="T11" fmla="*/ 228 h 404"/>
                  <a:gd name="T12" fmla="*/ 12 w 116"/>
                  <a:gd name="T13" fmla="*/ 312 h 404"/>
                  <a:gd name="T14" fmla="*/ 36 w 116"/>
                  <a:gd name="T15" fmla="*/ 396 h 404"/>
                  <a:gd name="T16" fmla="*/ 12 w 116"/>
                  <a:gd name="T17" fmla="*/ 396 h 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404">
                    <a:moveTo>
                      <a:pt x="48" y="0"/>
                    </a:moveTo>
                    <a:cubicBezTo>
                      <a:pt x="116" y="46"/>
                      <a:pt x="79" y="5"/>
                      <a:pt x="12" y="72"/>
                    </a:cubicBezTo>
                    <a:cubicBezTo>
                      <a:pt x="3" y="81"/>
                      <a:pt x="4" y="96"/>
                      <a:pt x="0" y="108"/>
                    </a:cubicBezTo>
                    <a:cubicBezTo>
                      <a:pt x="12" y="112"/>
                      <a:pt x="31" y="108"/>
                      <a:pt x="36" y="120"/>
                    </a:cubicBezTo>
                    <a:cubicBezTo>
                      <a:pt x="42" y="135"/>
                      <a:pt x="28" y="152"/>
                      <a:pt x="24" y="168"/>
                    </a:cubicBezTo>
                    <a:cubicBezTo>
                      <a:pt x="20" y="188"/>
                      <a:pt x="16" y="208"/>
                      <a:pt x="12" y="228"/>
                    </a:cubicBezTo>
                    <a:cubicBezTo>
                      <a:pt x="41" y="314"/>
                      <a:pt x="12" y="207"/>
                      <a:pt x="12" y="312"/>
                    </a:cubicBezTo>
                    <a:cubicBezTo>
                      <a:pt x="12" y="341"/>
                      <a:pt x="45" y="368"/>
                      <a:pt x="36" y="396"/>
                    </a:cubicBezTo>
                    <a:cubicBezTo>
                      <a:pt x="33" y="404"/>
                      <a:pt x="20" y="396"/>
                      <a:pt x="12" y="396"/>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38" name="Freeform 48"/>
              <p:cNvSpPr>
                <a:spLocks/>
              </p:cNvSpPr>
              <p:nvPr/>
            </p:nvSpPr>
            <p:spPr bwMode="auto">
              <a:xfrm>
                <a:off x="2736" y="1590"/>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nvGrpSpPr>
            <p:cNvPr id="12333" name="Group 49"/>
            <p:cNvGrpSpPr>
              <a:grpSpLocks/>
            </p:cNvGrpSpPr>
            <p:nvPr/>
          </p:nvGrpSpPr>
          <p:grpSpPr bwMode="auto">
            <a:xfrm>
              <a:off x="2688" y="1446"/>
              <a:ext cx="55" cy="860"/>
              <a:chOff x="2736" y="1494"/>
              <a:chExt cx="73" cy="810"/>
            </a:xfrm>
          </p:grpSpPr>
          <p:sp>
            <p:nvSpPr>
              <p:cNvPr id="12334" name="Freeform 50"/>
              <p:cNvSpPr>
                <a:spLocks/>
              </p:cNvSpPr>
              <p:nvPr/>
            </p:nvSpPr>
            <p:spPr bwMode="auto">
              <a:xfrm>
                <a:off x="2748" y="149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35" name="Freeform 51"/>
              <p:cNvSpPr>
                <a:spLocks/>
              </p:cNvSpPr>
              <p:nvPr/>
            </p:nvSpPr>
            <p:spPr bwMode="auto">
              <a:xfrm>
                <a:off x="2736" y="1686"/>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36" name="Freeform 52"/>
              <p:cNvSpPr>
                <a:spLocks/>
              </p:cNvSpPr>
              <p:nvPr/>
            </p:nvSpPr>
            <p:spPr bwMode="auto">
              <a:xfrm>
                <a:off x="2736" y="182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grpSp>
        <p:nvGrpSpPr>
          <p:cNvPr id="124981" name="Group 53"/>
          <p:cNvGrpSpPr>
            <a:grpSpLocks/>
          </p:cNvGrpSpPr>
          <p:nvPr/>
        </p:nvGrpSpPr>
        <p:grpSpPr bwMode="auto">
          <a:xfrm>
            <a:off x="4381501" y="1881717"/>
            <a:ext cx="228600" cy="1365250"/>
            <a:chOff x="2688" y="1446"/>
            <a:chExt cx="144" cy="860"/>
          </a:xfrm>
        </p:grpSpPr>
        <p:grpSp>
          <p:nvGrpSpPr>
            <p:cNvPr id="12325" name="Group 54"/>
            <p:cNvGrpSpPr>
              <a:grpSpLocks/>
            </p:cNvGrpSpPr>
            <p:nvPr/>
          </p:nvGrpSpPr>
          <p:grpSpPr bwMode="auto">
            <a:xfrm>
              <a:off x="2736" y="1530"/>
              <a:ext cx="96" cy="726"/>
              <a:chOff x="2736" y="1476"/>
              <a:chExt cx="128" cy="594"/>
            </a:xfrm>
          </p:grpSpPr>
          <p:sp>
            <p:nvSpPr>
              <p:cNvPr id="12330" name="Freeform 55"/>
              <p:cNvSpPr>
                <a:spLocks/>
              </p:cNvSpPr>
              <p:nvPr/>
            </p:nvSpPr>
            <p:spPr bwMode="auto">
              <a:xfrm>
                <a:off x="2748" y="1476"/>
                <a:ext cx="116" cy="404"/>
              </a:xfrm>
              <a:custGeom>
                <a:avLst/>
                <a:gdLst>
                  <a:gd name="T0" fmla="*/ 48 w 116"/>
                  <a:gd name="T1" fmla="*/ 0 h 404"/>
                  <a:gd name="T2" fmla="*/ 12 w 116"/>
                  <a:gd name="T3" fmla="*/ 72 h 404"/>
                  <a:gd name="T4" fmla="*/ 0 w 116"/>
                  <a:gd name="T5" fmla="*/ 108 h 404"/>
                  <a:gd name="T6" fmla="*/ 36 w 116"/>
                  <a:gd name="T7" fmla="*/ 120 h 404"/>
                  <a:gd name="T8" fmla="*/ 24 w 116"/>
                  <a:gd name="T9" fmla="*/ 168 h 404"/>
                  <a:gd name="T10" fmla="*/ 12 w 116"/>
                  <a:gd name="T11" fmla="*/ 228 h 404"/>
                  <a:gd name="T12" fmla="*/ 12 w 116"/>
                  <a:gd name="T13" fmla="*/ 312 h 404"/>
                  <a:gd name="T14" fmla="*/ 36 w 116"/>
                  <a:gd name="T15" fmla="*/ 396 h 404"/>
                  <a:gd name="T16" fmla="*/ 12 w 116"/>
                  <a:gd name="T17" fmla="*/ 396 h 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404">
                    <a:moveTo>
                      <a:pt x="48" y="0"/>
                    </a:moveTo>
                    <a:cubicBezTo>
                      <a:pt x="116" y="46"/>
                      <a:pt x="79" y="5"/>
                      <a:pt x="12" y="72"/>
                    </a:cubicBezTo>
                    <a:cubicBezTo>
                      <a:pt x="3" y="81"/>
                      <a:pt x="4" y="96"/>
                      <a:pt x="0" y="108"/>
                    </a:cubicBezTo>
                    <a:cubicBezTo>
                      <a:pt x="12" y="112"/>
                      <a:pt x="31" y="108"/>
                      <a:pt x="36" y="120"/>
                    </a:cubicBezTo>
                    <a:cubicBezTo>
                      <a:pt x="42" y="135"/>
                      <a:pt x="28" y="152"/>
                      <a:pt x="24" y="168"/>
                    </a:cubicBezTo>
                    <a:cubicBezTo>
                      <a:pt x="20" y="188"/>
                      <a:pt x="16" y="208"/>
                      <a:pt x="12" y="228"/>
                    </a:cubicBezTo>
                    <a:cubicBezTo>
                      <a:pt x="41" y="314"/>
                      <a:pt x="12" y="207"/>
                      <a:pt x="12" y="312"/>
                    </a:cubicBezTo>
                    <a:cubicBezTo>
                      <a:pt x="12" y="341"/>
                      <a:pt x="45" y="368"/>
                      <a:pt x="36" y="396"/>
                    </a:cubicBezTo>
                    <a:cubicBezTo>
                      <a:pt x="33" y="404"/>
                      <a:pt x="20" y="396"/>
                      <a:pt x="12" y="396"/>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31" name="Freeform 56"/>
              <p:cNvSpPr>
                <a:spLocks/>
              </p:cNvSpPr>
              <p:nvPr/>
            </p:nvSpPr>
            <p:spPr bwMode="auto">
              <a:xfrm>
                <a:off x="2736" y="1590"/>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nvGrpSpPr>
            <p:cNvPr id="12326" name="Group 57"/>
            <p:cNvGrpSpPr>
              <a:grpSpLocks/>
            </p:cNvGrpSpPr>
            <p:nvPr/>
          </p:nvGrpSpPr>
          <p:grpSpPr bwMode="auto">
            <a:xfrm>
              <a:off x="2688" y="1446"/>
              <a:ext cx="55" cy="860"/>
              <a:chOff x="2736" y="1494"/>
              <a:chExt cx="73" cy="810"/>
            </a:xfrm>
          </p:grpSpPr>
          <p:sp>
            <p:nvSpPr>
              <p:cNvPr id="12327" name="Freeform 58"/>
              <p:cNvSpPr>
                <a:spLocks/>
              </p:cNvSpPr>
              <p:nvPr/>
            </p:nvSpPr>
            <p:spPr bwMode="auto">
              <a:xfrm>
                <a:off x="2748" y="149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28" name="Freeform 59"/>
              <p:cNvSpPr>
                <a:spLocks/>
              </p:cNvSpPr>
              <p:nvPr/>
            </p:nvSpPr>
            <p:spPr bwMode="auto">
              <a:xfrm>
                <a:off x="2736" y="1686"/>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29" name="Freeform 60"/>
              <p:cNvSpPr>
                <a:spLocks/>
              </p:cNvSpPr>
              <p:nvPr/>
            </p:nvSpPr>
            <p:spPr bwMode="auto">
              <a:xfrm>
                <a:off x="2736" y="182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grpSp>
        <p:nvGrpSpPr>
          <p:cNvPr id="124989" name="Group 61"/>
          <p:cNvGrpSpPr>
            <a:grpSpLocks/>
          </p:cNvGrpSpPr>
          <p:nvPr/>
        </p:nvGrpSpPr>
        <p:grpSpPr bwMode="auto">
          <a:xfrm>
            <a:off x="4229101" y="2262717"/>
            <a:ext cx="228600" cy="1365250"/>
            <a:chOff x="2688" y="1446"/>
            <a:chExt cx="144" cy="860"/>
          </a:xfrm>
        </p:grpSpPr>
        <p:grpSp>
          <p:nvGrpSpPr>
            <p:cNvPr id="12318" name="Group 62"/>
            <p:cNvGrpSpPr>
              <a:grpSpLocks/>
            </p:cNvGrpSpPr>
            <p:nvPr/>
          </p:nvGrpSpPr>
          <p:grpSpPr bwMode="auto">
            <a:xfrm>
              <a:off x="2736" y="1530"/>
              <a:ext cx="96" cy="726"/>
              <a:chOff x="2736" y="1476"/>
              <a:chExt cx="128" cy="594"/>
            </a:xfrm>
          </p:grpSpPr>
          <p:sp>
            <p:nvSpPr>
              <p:cNvPr id="12323" name="Freeform 63"/>
              <p:cNvSpPr>
                <a:spLocks/>
              </p:cNvSpPr>
              <p:nvPr/>
            </p:nvSpPr>
            <p:spPr bwMode="auto">
              <a:xfrm>
                <a:off x="2748" y="1476"/>
                <a:ext cx="116" cy="404"/>
              </a:xfrm>
              <a:custGeom>
                <a:avLst/>
                <a:gdLst>
                  <a:gd name="T0" fmla="*/ 48 w 116"/>
                  <a:gd name="T1" fmla="*/ 0 h 404"/>
                  <a:gd name="T2" fmla="*/ 12 w 116"/>
                  <a:gd name="T3" fmla="*/ 72 h 404"/>
                  <a:gd name="T4" fmla="*/ 0 w 116"/>
                  <a:gd name="T5" fmla="*/ 108 h 404"/>
                  <a:gd name="T6" fmla="*/ 36 w 116"/>
                  <a:gd name="T7" fmla="*/ 120 h 404"/>
                  <a:gd name="T8" fmla="*/ 24 w 116"/>
                  <a:gd name="T9" fmla="*/ 168 h 404"/>
                  <a:gd name="T10" fmla="*/ 12 w 116"/>
                  <a:gd name="T11" fmla="*/ 228 h 404"/>
                  <a:gd name="T12" fmla="*/ 12 w 116"/>
                  <a:gd name="T13" fmla="*/ 312 h 404"/>
                  <a:gd name="T14" fmla="*/ 36 w 116"/>
                  <a:gd name="T15" fmla="*/ 396 h 404"/>
                  <a:gd name="T16" fmla="*/ 12 w 116"/>
                  <a:gd name="T17" fmla="*/ 396 h 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404">
                    <a:moveTo>
                      <a:pt x="48" y="0"/>
                    </a:moveTo>
                    <a:cubicBezTo>
                      <a:pt x="116" y="46"/>
                      <a:pt x="79" y="5"/>
                      <a:pt x="12" y="72"/>
                    </a:cubicBezTo>
                    <a:cubicBezTo>
                      <a:pt x="3" y="81"/>
                      <a:pt x="4" y="96"/>
                      <a:pt x="0" y="108"/>
                    </a:cubicBezTo>
                    <a:cubicBezTo>
                      <a:pt x="12" y="112"/>
                      <a:pt x="31" y="108"/>
                      <a:pt x="36" y="120"/>
                    </a:cubicBezTo>
                    <a:cubicBezTo>
                      <a:pt x="42" y="135"/>
                      <a:pt x="28" y="152"/>
                      <a:pt x="24" y="168"/>
                    </a:cubicBezTo>
                    <a:cubicBezTo>
                      <a:pt x="20" y="188"/>
                      <a:pt x="16" y="208"/>
                      <a:pt x="12" y="228"/>
                    </a:cubicBezTo>
                    <a:cubicBezTo>
                      <a:pt x="41" y="314"/>
                      <a:pt x="12" y="207"/>
                      <a:pt x="12" y="312"/>
                    </a:cubicBezTo>
                    <a:cubicBezTo>
                      <a:pt x="12" y="341"/>
                      <a:pt x="45" y="368"/>
                      <a:pt x="36" y="396"/>
                    </a:cubicBezTo>
                    <a:cubicBezTo>
                      <a:pt x="33" y="404"/>
                      <a:pt x="20" y="396"/>
                      <a:pt x="12" y="396"/>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24" name="Freeform 64"/>
              <p:cNvSpPr>
                <a:spLocks/>
              </p:cNvSpPr>
              <p:nvPr/>
            </p:nvSpPr>
            <p:spPr bwMode="auto">
              <a:xfrm>
                <a:off x="2736" y="1590"/>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nvGrpSpPr>
            <p:cNvPr id="12319" name="Group 65"/>
            <p:cNvGrpSpPr>
              <a:grpSpLocks/>
            </p:cNvGrpSpPr>
            <p:nvPr/>
          </p:nvGrpSpPr>
          <p:grpSpPr bwMode="auto">
            <a:xfrm>
              <a:off x="2688" y="1446"/>
              <a:ext cx="55" cy="860"/>
              <a:chOff x="2736" y="1494"/>
              <a:chExt cx="73" cy="810"/>
            </a:xfrm>
          </p:grpSpPr>
          <p:sp>
            <p:nvSpPr>
              <p:cNvPr id="12320" name="Freeform 66"/>
              <p:cNvSpPr>
                <a:spLocks/>
              </p:cNvSpPr>
              <p:nvPr/>
            </p:nvSpPr>
            <p:spPr bwMode="auto">
              <a:xfrm>
                <a:off x="2748" y="149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21" name="Freeform 67"/>
              <p:cNvSpPr>
                <a:spLocks/>
              </p:cNvSpPr>
              <p:nvPr/>
            </p:nvSpPr>
            <p:spPr bwMode="auto">
              <a:xfrm>
                <a:off x="2736" y="1686"/>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22" name="Freeform 68"/>
              <p:cNvSpPr>
                <a:spLocks/>
              </p:cNvSpPr>
              <p:nvPr/>
            </p:nvSpPr>
            <p:spPr bwMode="auto">
              <a:xfrm>
                <a:off x="2736" y="1824"/>
                <a:ext cx="61" cy="480"/>
              </a:xfrm>
              <a:custGeom>
                <a:avLst/>
                <a:gdLst>
                  <a:gd name="T0" fmla="*/ 18 w 61"/>
                  <a:gd name="T1" fmla="*/ 0 h 480"/>
                  <a:gd name="T2" fmla="*/ 6 w 61"/>
                  <a:gd name="T3" fmla="*/ 66 h 480"/>
                  <a:gd name="T4" fmla="*/ 54 w 61"/>
                  <a:gd name="T5" fmla="*/ 72 h 480"/>
                  <a:gd name="T6" fmla="*/ 48 w 61"/>
                  <a:gd name="T7" fmla="*/ 96 h 480"/>
                  <a:gd name="T8" fmla="*/ 36 w 61"/>
                  <a:gd name="T9" fmla="*/ 150 h 480"/>
                  <a:gd name="T10" fmla="*/ 18 w 61"/>
                  <a:gd name="T11" fmla="*/ 264 h 480"/>
                  <a:gd name="T12" fmla="*/ 48 w 61"/>
                  <a:gd name="T13" fmla="*/ 288 h 480"/>
                  <a:gd name="T14" fmla="*/ 54 w 61"/>
                  <a:gd name="T15" fmla="*/ 306 h 480"/>
                  <a:gd name="T16" fmla="*/ 18 w 61"/>
                  <a:gd name="T17" fmla="*/ 396 h 480"/>
                  <a:gd name="T18" fmla="*/ 36 w 61"/>
                  <a:gd name="T19" fmla="*/ 414 h 480"/>
                  <a:gd name="T20" fmla="*/ 0 w 61"/>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0">
                    <a:moveTo>
                      <a:pt x="18" y="0"/>
                    </a:moveTo>
                    <a:cubicBezTo>
                      <a:pt x="1" y="33"/>
                      <a:pt x="16" y="35"/>
                      <a:pt x="6" y="66"/>
                    </a:cubicBezTo>
                    <a:cubicBezTo>
                      <a:pt x="22" y="68"/>
                      <a:pt x="41" y="63"/>
                      <a:pt x="54" y="72"/>
                    </a:cubicBezTo>
                    <a:cubicBezTo>
                      <a:pt x="61" y="77"/>
                      <a:pt x="50" y="88"/>
                      <a:pt x="48" y="96"/>
                    </a:cubicBezTo>
                    <a:cubicBezTo>
                      <a:pt x="37" y="149"/>
                      <a:pt x="48" y="115"/>
                      <a:pt x="36" y="150"/>
                    </a:cubicBezTo>
                    <a:cubicBezTo>
                      <a:pt x="42" y="193"/>
                      <a:pt x="51" y="231"/>
                      <a:pt x="18" y="264"/>
                    </a:cubicBezTo>
                    <a:cubicBezTo>
                      <a:pt x="6" y="301"/>
                      <a:pt x="11" y="267"/>
                      <a:pt x="48" y="288"/>
                    </a:cubicBezTo>
                    <a:cubicBezTo>
                      <a:pt x="53" y="291"/>
                      <a:pt x="52" y="300"/>
                      <a:pt x="54" y="306"/>
                    </a:cubicBezTo>
                    <a:cubicBezTo>
                      <a:pt x="28" y="385"/>
                      <a:pt x="44" y="357"/>
                      <a:pt x="18" y="396"/>
                    </a:cubicBezTo>
                    <a:cubicBezTo>
                      <a:pt x="24" y="402"/>
                      <a:pt x="34" y="406"/>
                      <a:pt x="36" y="414"/>
                    </a:cubicBezTo>
                    <a:cubicBezTo>
                      <a:pt x="42" y="435"/>
                      <a:pt x="17" y="471"/>
                      <a:pt x="0" y="480"/>
                    </a:cubicBezTo>
                  </a:path>
                </a:pathLst>
              </a:custGeom>
              <a:noFill/>
              <a:ln w="9525">
                <a:solidFill>
                  <a:srgbClr val="C3250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pSp>
      <p:grpSp>
        <p:nvGrpSpPr>
          <p:cNvPr id="124998" name="Group 70"/>
          <p:cNvGrpSpPr>
            <a:grpSpLocks/>
          </p:cNvGrpSpPr>
          <p:nvPr/>
        </p:nvGrpSpPr>
        <p:grpSpPr bwMode="auto">
          <a:xfrm>
            <a:off x="3543301" y="1195917"/>
            <a:ext cx="825500" cy="4267200"/>
            <a:chOff x="2256" y="1344"/>
            <a:chExt cx="520" cy="2688"/>
          </a:xfrm>
        </p:grpSpPr>
        <p:grpSp>
          <p:nvGrpSpPr>
            <p:cNvPr id="12308" name="Group 40"/>
            <p:cNvGrpSpPr>
              <a:grpSpLocks/>
            </p:cNvGrpSpPr>
            <p:nvPr/>
          </p:nvGrpSpPr>
          <p:grpSpPr bwMode="auto">
            <a:xfrm>
              <a:off x="2256" y="1344"/>
              <a:ext cx="420" cy="2640"/>
              <a:chOff x="2304" y="1344"/>
              <a:chExt cx="420" cy="2640"/>
            </a:xfrm>
          </p:grpSpPr>
          <p:sp>
            <p:nvSpPr>
              <p:cNvPr id="12310" name="Line 8"/>
              <p:cNvSpPr>
                <a:spLocks noChangeShapeType="1"/>
              </p:cNvSpPr>
              <p:nvPr/>
            </p:nvSpPr>
            <p:spPr bwMode="auto">
              <a:xfrm>
                <a:off x="254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1" name="Line 9"/>
              <p:cNvSpPr>
                <a:spLocks noChangeShapeType="1"/>
              </p:cNvSpPr>
              <p:nvPr/>
            </p:nvSpPr>
            <p:spPr bwMode="auto">
              <a:xfrm>
                <a:off x="260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2" name="Line 10"/>
              <p:cNvSpPr>
                <a:spLocks noChangeShapeType="1"/>
              </p:cNvSpPr>
              <p:nvPr/>
            </p:nvSpPr>
            <p:spPr bwMode="auto">
              <a:xfrm>
                <a:off x="266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3" name="Line 11"/>
              <p:cNvSpPr>
                <a:spLocks noChangeShapeType="1"/>
              </p:cNvSpPr>
              <p:nvPr/>
            </p:nvSpPr>
            <p:spPr bwMode="auto">
              <a:xfrm>
                <a:off x="272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4" name="Line 12"/>
              <p:cNvSpPr>
                <a:spLocks noChangeShapeType="1"/>
              </p:cNvSpPr>
              <p:nvPr/>
            </p:nvSpPr>
            <p:spPr bwMode="auto">
              <a:xfrm>
                <a:off x="230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5" name="Line 13"/>
              <p:cNvSpPr>
                <a:spLocks noChangeShapeType="1"/>
              </p:cNvSpPr>
              <p:nvPr/>
            </p:nvSpPr>
            <p:spPr bwMode="auto">
              <a:xfrm>
                <a:off x="236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6" name="Line 14"/>
              <p:cNvSpPr>
                <a:spLocks noChangeShapeType="1"/>
              </p:cNvSpPr>
              <p:nvPr/>
            </p:nvSpPr>
            <p:spPr bwMode="auto">
              <a:xfrm>
                <a:off x="242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sp>
            <p:nvSpPr>
              <p:cNvPr id="12317" name="Line 15"/>
              <p:cNvSpPr>
                <a:spLocks noChangeShapeType="1"/>
              </p:cNvSpPr>
              <p:nvPr/>
            </p:nvSpPr>
            <p:spPr bwMode="auto">
              <a:xfrm>
                <a:off x="2484" y="1344"/>
                <a:ext cx="0" cy="2640"/>
              </a:xfrm>
              <a:prstGeom prst="line">
                <a:avLst/>
              </a:prstGeom>
              <a:noFill/>
              <a:ln w="76200" cmpd="tri">
                <a:solidFill>
                  <a:srgbClr val="9393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ES"/>
              </a:p>
            </p:txBody>
          </p:sp>
        </p:grpSp>
        <p:graphicFrame>
          <p:nvGraphicFramePr>
            <p:cNvPr id="12309" name="Object 69"/>
            <p:cNvGraphicFramePr>
              <a:graphicFrameLocks noChangeAspect="1"/>
            </p:cNvGraphicFramePr>
            <p:nvPr/>
          </p:nvGraphicFramePr>
          <p:xfrm>
            <a:off x="2256" y="3559"/>
            <a:ext cx="520" cy="473"/>
          </p:xfrm>
          <a:graphic>
            <a:graphicData uri="http://schemas.openxmlformats.org/presentationml/2006/ole">
              <mc:AlternateContent xmlns:mc="http://schemas.openxmlformats.org/markup-compatibility/2006">
                <mc:Choice xmlns:v="urn:schemas-microsoft-com:vml" Requires="v">
                  <p:oleObj spid="_x0000_s43199" name="Ecuación" r:id="rId11" imgW="279279" imgH="253890" progId="Equation.3">
                    <p:embed/>
                  </p:oleObj>
                </mc:Choice>
                <mc:Fallback>
                  <p:oleObj name="Ecuación" r:id="rId11" imgW="279279" imgH="253890" progId="Equation.3">
                    <p:embed/>
                    <p:pic>
                      <p:nvPicPr>
                        <p:cNvPr id="0" name="Picture 8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6" y="3559"/>
                          <a:ext cx="520" cy="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 name="2 Marcador de pie de página"/>
          <p:cNvSpPr>
            <a:spLocks noGrp="1"/>
          </p:cNvSpPr>
          <p:nvPr>
            <p:ph type="ftr" sz="quarter" idx="11"/>
          </p:nvPr>
        </p:nvSpPr>
        <p:spPr/>
        <p:txBody>
          <a:bodyPr/>
          <a:lstStyle/>
          <a:p>
            <a:pPr>
              <a:defRPr/>
            </a:pPr>
            <a:r>
              <a:rPr lang="es-ES" smtClean="0"/>
              <a:t>Máster de Materiales 2013</a:t>
            </a:r>
            <a:endParaRPr lang="es-ES"/>
          </a:p>
        </p:txBody>
      </p:sp>
      <p:sp>
        <p:nvSpPr>
          <p:cNvPr id="65" name="64 Rectángulo"/>
          <p:cNvSpPr/>
          <p:nvPr/>
        </p:nvSpPr>
        <p:spPr>
          <a:xfrm>
            <a:off x="4714876" y="2214554"/>
            <a:ext cx="4429124" cy="738664"/>
          </a:xfrm>
          <a:prstGeom prst="rect">
            <a:avLst/>
          </a:prstGeom>
        </p:spPr>
        <p:txBody>
          <a:bodyPr wrap="square">
            <a:spAutoFit/>
          </a:bodyPr>
          <a:lstStyle/>
          <a:p>
            <a:r>
              <a:rPr lang="es-ES" sz="1400" dirty="0" smtClean="0"/>
              <a:t>Las partículas del metal cementante presentan en zonas localizadas un potencial menor que en otras zonas (límites de grano, fases,.....).</a:t>
            </a:r>
            <a:endParaRPr lang="es-ES" sz="1400" dirty="0"/>
          </a:p>
        </p:txBody>
      </p:sp>
      <p:sp>
        <p:nvSpPr>
          <p:cNvPr id="66" name="65 Rectángulo"/>
          <p:cNvSpPr/>
          <p:nvPr/>
        </p:nvSpPr>
        <p:spPr>
          <a:xfrm>
            <a:off x="2500298" y="5572140"/>
            <a:ext cx="5929354" cy="523220"/>
          </a:xfrm>
          <a:prstGeom prst="rect">
            <a:avLst/>
          </a:prstGeom>
        </p:spPr>
        <p:txBody>
          <a:bodyPr wrap="square">
            <a:spAutoFit/>
          </a:bodyPr>
          <a:lstStyle/>
          <a:p>
            <a:r>
              <a:rPr lang="es-ES" sz="1400" dirty="0" smtClean="0"/>
              <a:t>Las zonas de menor potencial actúan como ánodos frente al resto de la partícula</a:t>
            </a:r>
            <a:r>
              <a:rPr lang="es-ES" sz="1200" dirty="0" smtClean="0"/>
              <a:t>, </a:t>
            </a:r>
            <a:r>
              <a:rPr lang="es-ES" sz="1400" dirty="0" smtClean="0"/>
              <a:t>que actúa como cátodo.</a:t>
            </a:r>
          </a:p>
        </p:txBody>
      </p:sp>
      <p:sp>
        <p:nvSpPr>
          <p:cNvPr id="67" name="66 Rectángulo"/>
          <p:cNvSpPr/>
          <p:nvPr/>
        </p:nvSpPr>
        <p:spPr>
          <a:xfrm>
            <a:off x="3543301" y="292006"/>
            <a:ext cx="4429156" cy="738664"/>
          </a:xfrm>
          <a:prstGeom prst="rect">
            <a:avLst/>
          </a:prstGeom>
        </p:spPr>
        <p:txBody>
          <a:bodyPr wrap="square">
            <a:spAutoFit/>
          </a:bodyPr>
          <a:lstStyle/>
          <a:p>
            <a:r>
              <a:rPr lang="es-ES" sz="1400" dirty="0" smtClean="0"/>
              <a:t>El metal que se reduce se deposita en las zonas</a:t>
            </a:r>
          </a:p>
          <a:p>
            <a:r>
              <a:rPr lang="es-ES" sz="1400" dirty="0" smtClean="0"/>
              <a:t>catódicas mientras que el metal cementante se oxida y disuelve a través de las zonas anódicas.</a:t>
            </a:r>
            <a:endParaRPr lang="es-ES" sz="1400" dirty="0"/>
          </a:p>
        </p:txBody>
      </p:sp>
      <p:sp>
        <p:nvSpPr>
          <p:cNvPr id="2" name="1 CuadroTexto"/>
          <p:cNvSpPr txBox="1"/>
          <p:nvPr/>
        </p:nvSpPr>
        <p:spPr>
          <a:xfrm>
            <a:off x="581054" y="442981"/>
            <a:ext cx="2876493" cy="369332"/>
          </a:xfrm>
          <a:prstGeom prst="rect">
            <a:avLst/>
          </a:prstGeom>
          <a:noFill/>
        </p:spPr>
        <p:txBody>
          <a:bodyPr wrap="none" rtlCol="0">
            <a:spAutoFit/>
          </a:bodyPr>
          <a:lstStyle/>
          <a:p>
            <a:r>
              <a:rPr lang="es-ES" b="1" i="1" dirty="0" smtClean="0">
                <a:solidFill>
                  <a:srgbClr val="00B0F0"/>
                </a:solidFill>
              </a:rPr>
              <a:t>Fenómeno de corrosión</a:t>
            </a:r>
            <a:r>
              <a:rPr lang="es-ES" dirty="0" smtClean="0"/>
              <a:t>: </a:t>
            </a:r>
            <a:endParaRPr lang="es-ES" dirty="0"/>
          </a:p>
        </p:txBody>
      </p:sp>
      <p:sp>
        <p:nvSpPr>
          <p:cNvPr id="4" name="3 CuadroTexto"/>
          <p:cNvSpPr txBox="1"/>
          <p:nvPr/>
        </p:nvSpPr>
        <p:spPr>
          <a:xfrm>
            <a:off x="1619672" y="5401726"/>
            <a:ext cx="439544" cy="369332"/>
          </a:xfrm>
          <a:prstGeom prst="rect">
            <a:avLst/>
          </a:prstGeom>
          <a:noFill/>
        </p:spPr>
        <p:txBody>
          <a:bodyPr wrap="none" rtlCol="0">
            <a:spAutoFit/>
          </a:bodyPr>
          <a:lstStyle/>
          <a:p>
            <a:r>
              <a:rPr lang="es-ES" dirty="0" smtClean="0">
                <a:solidFill>
                  <a:srgbClr val="FF0000"/>
                </a:solidFill>
              </a:rPr>
              <a:t>(-)</a:t>
            </a:r>
            <a:endParaRPr lang="es-ES" dirty="0">
              <a:solidFill>
                <a:srgbClr val="FF0000"/>
              </a:solidFill>
            </a:endParaRPr>
          </a:p>
        </p:txBody>
      </p:sp>
      <p:sp>
        <p:nvSpPr>
          <p:cNvPr id="68" name="67 CuadroTexto"/>
          <p:cNvSpPr txBox="1"/>
          <p:nvPr/>
        </p:nvSpPr>
        <p:spPr>
          <a:xfrm>
            <a:off x="1332528" y="883735"/>
            <a:ext cx="476412" cy="369332"/>
          </a:xfrm>
          <a:prstGeom prst="rect">
            <a:avLst/>
          </a:prstGeom>
          <a:noFill/>
        </p:spPr>
        <p:txBody>
          <a:bodyPr wrap="none" rtlCol="0">
            <a:spAutoFit/>
          </a:bodyPr>
          <a:lstStyle/>
          <a:p>
            <a:r>
              <a:rPr lang="es-ES" dirty="0" smtClean="0">
                <a:solidFill>
                  <a:srgbClr val="FF0000"/>
                </a:solidFill>
              </a:rPr>
              <a:t>(+)</a:t>
            </a:r>
            <a:endParaRPr lang="es-ES" dirty="0">
              <a:solidFill>
                <a:srgbClr val="FF0000"/>
              </a:solidFill>
            </a:endParaRPr>
          </a:p>
        </p:txBody>
      </p:sp>
      <p:sp>
        <p:nvSpPr>
          <p:cNvPr id="5" name="4 CuadroTexto"/>
          <p:cNvSpPr txBox="1"/>
          <p:nvPr/>
        </p:nvSpPr>
        <p:spPr>
          <a:xfrm>
            <a:off x="4844432" y="4077072"/>
            <a:ext cx="1338828" cy="369332"/>
          </a:xfrm>
          <a:prstGeom prst="rect">
            <a:avLst/>
          </a:prstGeom>
          <a:noFill/>
        </p:spPr>
        <p:txBody>
          <a:bodyPr wrap="none" rtlCol="0">
            <a:spAutoFit/>
          </a:bodyPr>
          <a:lstStyle/>
          <a:p>
            <a:r>
              <a:rPr lang="es-ES" dirty="0" smtClean="0">
                <a:solidFill>
                  <a:schemeClr val="bg2">
                    <a:lumMod val="90000"/>
                  </a:schemeClr>
                </a:solidFill>
              </a:rPr>
              <a:t>Se disuelve</a:t>
            </a:r>
            <a:endParaRPr lang="es-ES" dirty="0">
              <a:solidFill>
                <a:schemeClr val="bg2">
                  <a:lumMod val="90000"/>
                </a:schemeClr>
              </a:solidFill>
            </a:endParaRPr>
          </a:p>
        </p:txBody>
      </p:sp>
    </p:spTree>
    <p:extLst>
      <p:ext uri="{BB962C8B-B14F-4D97-AF65-F5344CB8AC3E}">
        <p14:creationId xmlns:p14="http://schemas.microsoft.com/office/powerpoint/2010/main" val="38942488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620687"/>
            <a:ext cx="8031836" cy="4154984"/>
          </a:xfrm>
          <a:prstGeom prst="rect">
            <a:avLst/>
          </a:prstGeom>
        </p:spPr>
        <p:txBody>
          <a:bodyPr wrap="square">
            <a:spAutoFit/>
          </a:bodyPr>
          <a:lstStyle/>
          <a:p>
            <a:r>
              <a:rPr lang="es-ES" sz="2400" dirty="0">
                <a:solidFill>
                  <a:schemeClr val="accent1"/>
                </a:solidFill>
              </a:rPr>
              <a:t>Las cementaciones suelen emplearse en dos tipos de situaciones</a:t>
            </a:r>
            <a:r>
              <a:rPr lang="es-ES" sz="2400" dirty="0" smtClean="0">
                <a:solidFill>
                  <a:schemeClr val="accent1"/>
                </a:solidFill>
              </a:rPr>
              <a:t>:</a:t>
            </a:r>
          </a:p>
          <a:p>
            <a:endParaRPr lang="es-ES" dirty="0"/>
          </a:p>
          <a:p>
            <a:pPr marL="342900" indent="-342900">
              <a:buAutoNum type="arabicPeriod"/>
            </a:pPr>
            <a:r>
              <a:rPr lang="es-ES" dirty="0" smtClean="0">
                <a:solidFill>
                  <a:srgbClr val="FF0000"/>
                </a:solidFill>
              </a:rPr>
              <a:t>Obtención </a:t>
            </a:r>
            <a:r>
              <a:rPr lang="es-ES" dirty="0">
                <a:solidFill>
                  <a:srgbClr val="FF0000"/>
                </a:solidFill>
              </a:rPr>
              <a:t>del metal</a:t>
            </a:r>
            <a:r>
              <a:rPr lang="es-ES" dirty="0" smtClean="0">
                <a:solidFill>
                  <a:srgbClr val="FF0000"/>
                </a:solidFill>
              </a:rPr>
              <a:t>:</a:t>
            </a:r>
          </a:p>
          <a:p>
            <a:endParaRPr lang="es-ES" dirty="0">
              <a:solidFill>
                <a:schemeClr val="accent1"/>
              </a:solidFill>
            </a:endParaRPr>
          </a:p>
          <a:p>
            <a:pPr algn="just"/>
            <a:r>
              <a:rPr lang="es-ES" dirty="0" smtClean="0"/>
              <a:t>lixiviados </a:t>
            </a:r>
            <a:r>
              <a:rPr lang="es-ES" dirty="0"/>
              <a:t>de </a:t>
            </a:r>
            <a:r>
              <a:rPr lang="es-ES" dirty="0" smtClean="0"/>
              <a:t>Cobre muy diluidos </a:t>
            </a:r>
            <a:r>
              <a:rPr lang="es-ES" dirty="0"/>
              <a:t>y/o con impurezas </a:t>
            </a:r>
            <a:r>
              <a:rPr lang="es-ES" dirty="0" smtClean="0"/>
              <a:t>elevadas</a:t>
            </a:r>
            <a:endParaRPr lang="es-ES" dirty="0"/>
          </a:p>
          <a:p>
            <a:pPr algn="just"/>
            <a:endParaRPr lang="es-ES" dirty="0"/>
          </a:p>
          <a:p>
            <a:r>
              <a:rPr lang="es-ES" dirty="0">
                <a:solidFill>
                  <a:srgbClr val="FF0000"/>
                </a:solidFill>
              </a:rPr>
              <a:t>2. L</a:t>
            </a:r>
            <a:r>
              <a:rPr lang="es-ES" dirty="0" smtClean="0">
                <a:solidFill>
                  <a:srgbClr val="FF0000"/>
                </a:solidFill>
              </a:rPr>
              <a:t>ixiviados </a:t>
            </a:r>
            <a:r>
              <a:rPr lang="es-ES" dirty="0">
                <a:solidFill>
                  <a:srgbClr val="FF0000"/>
                </a:solidFill>
              </a:rPr>
              <a:t>concentrados con cationes </a:t>
            </a:r>
            <a:r>
              <a:rPr lang="es-ES" dirty="0" smtClean="0">
                <a:solidFill>
                  <a:srgbClr val="FF0000"/>
                </a:solidFill>
              </a:rPr>
              <a:t>que interferirían </a:t>
            </a:r>
            <a:r>
              <a:rPr lang="es-ES" dirty="0">
                <a:solidFill>
                  <a:srgbClr val="FF0000"/>
                </a:solidFill>
              </a:rPr>
              <a:t>en la </a:t>
            </a:r>
            <a:r>
              <a:rPr lang="es-ES" dirty="0" smtClean="0">
                <a:solidFill>
                  <a:srgbClr val="FF0000"/>
                </a:solidFill>
              </a:rPr>
              <a:t>electrólisis</a:t>
            </a:r>
          </a:p>
          <a:p>
            <a:endParaRPr lang="es-ES" dirty="0"/>
          </a:p>
          <a:p>
            <a:pPr algn="just"/>
            <a:r>
              <a:rPr lang="es-ES" dirty="0" smtClean="0"/>
              <a:t>Cationes con potencial </a:t>
            </a:r>
            <a:r>
              <a:rPr lang="es-ES" dirty="0"/>
              <a:t>de reducción superior al del metal </a:t>
            </a:r>
            <a:r>
              <a:rPr lang="es-ES" dirty="0" smtClean="0"/>
              <a:t>a recuperar precipitará conjuntamente </a:t>
            </a:r>
            <a:r>
              <a:rPr lang="es-ES" dirty="0"/>
              <a:t>con </a:t>
            </a:r>
            <a:r>
              <a:rPr lang="es-ES" dirty="0" smtClean="0"/>
              <a:t>él en la electrolisis. </a:t>
            </a:r>
          </a:p>
          <a:p>
            <a:pPr algn="just"/>
            <a:endParaRPr lang="es-ES" dirty="0"/>
          </a:p>
          <a:p>
            <a:pPr algn="just"/>
            <a:r>
              <a:rPr lang="es-ES" dirty="0" smtClean="0"/>
              <a:t>La </a:t>
            </a:r>
            <a:r>
              <a:rPr lang="es-ES" dirty="0"/>
              <a:t>limpieza de estos cationes se </a:t>
            </a:r>
            <a:r>
              <a:rPr lang="es-ES" dirty="0" smtClean="0"/>
              <a:t>suele realizar </a:t>
            </a:r>
            <a:r>
              <a:rPr lang="es-ES" dirty="0"/>
              <a:t>por cementación, dejando al lixiviado libre de ellos.</a:t>
            </a:r>
          </a:p>
        </p:txBody>
      </p:sp>
      <p:sp>
        <p:nvSpPr>
          <p:cNvPr id="3" name="2 Marcador de pie de página"/>
          <p:cNvSpPr>
            <a:spLocks noGrp="1"/>
          </p:cNvSpPr>
          <p:nvPr>
            <p:ph type="ftr" sz="quarter" idx="11"/>
          </p:nvPr>
        </p:nvSpPr>
        <p:spPr/>
        <p:txBody>
          <a:bodyPr/>
          <a:lstStyle/>
          <a:p>
            <a:r>
              <a:rPr lang="es-ES" sz="1600" dirty="0" smtClean="0"/>
              <a:t>Máster de Materiales 2013</a:t>
            </a:r>
            <a:endParaRPr lang="es-ES" sz="1600" dirty="0"/>
          </a:p>
        </p:txBody>
      </p:sp>
    </p:spTree>
    <p:extLst>
      <p:ext uri="{BB962C8B-B14F-4D97-AF65-F5344CB8AC3E}">
        <p14:creationId xmlns:p14="http://schemas.microsoft.com/office/powerpoint/2010/main" val="8676634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92007"/>
            <a:ext cx="6624736" cy="523220"/>
          </a:xfrm>
          <a:prstGeom prst="rect">
            <a:avLst/>
          </a:prstGeom>
        </p:spPr>
        <p:txBody>
          <a:bodyPr wrap="square">
            <a:spAutoFit/>
          </a:bodyPr>
          <a:lstStyle/>
          <a:p>
            <a:r>
              <a:rPr lang="es-ES" sz="2800" b="1" dirty="0" smtClean="0">
                <a:solidFill>
                  <a:srgbClr val="0070C0"/>
                </a:solidFill>
              </a:rPr>
              <a:t>INTERFERENCIAS</a:t>
            </a:r>
            <a:endParaRPr lang="es-ES" sz="2800" b="1" dirty="0">
              <a:solidFill>
                <a:srgbClr val="0070C0"/>
              </a:solidFill>
            </a:endParaRPr>
          </a:p>
        </p:txBody>
      </p:sp>
      <p:sp>
        <p:nvSpPr>
          <p:cNvPr id="3" name="2 Rectángulo"/>
          <p:cNvSpPr/>
          <p:nvPr/>
        </p:nvSpPr>
        <p:spPr>
          <a:xfrm>
            <a:off x="179512" y="1124744"/>
            <a:ext cx="8784976" cy="4893647"/>
          </a:xfrm>
          <a:prstGeom prst="rect">
            <a:avLst/>
          </a:prstGeom>
        </p:spPr>
        <p:txBody>
          <a:bodyPr wrap="square">
            <a:spAutoFit/>
          </a:bodyPr>
          <a:lstStyle/>
          <a:p>
            <a:r>
              <a:rPr lang="es-ES" dirty="0">
                <a:solidFill>
                  <a:srgbClr val="FF0000"/>
                </a:solidFill>
              </a:rPr>
              <a:t>El oxígeno</a:t>
            </a:r>
            <a:r>
              <a:rPr lang="es-ES" dirty="0" smtClean="0">
                <a:solidFill>
                  <a:srgbClr val="FF0000"/>
                </a:solidFill>
              </a:rPr>
              <a:t>:</a:t>
            </a:r>
          </a:p>
          <a:p>
            <a:endParaRPr lang="es-ES" dirty="0">
              <a:solidFill>
                <a:srgbClr val="FF0000"/>
              </a:solidFill>
            </a:endParaRPr>
          </a:p>
          <a:p>
            <a:r>
              <a:rPr lang="es-ES" dirty="0"/>
              <a:t>Ya que su potencial de reducción es +1,2 V, superior al de la mayoría </a:t>
            </a:r>
            <a:r>
              <a:rPr lang="es-ES" dirty="0" smtClean="0"/>
              <a:t>de metales</a:t>
            </a:r>
            <a:r>
              <a:rPr lang="es-ES" dirty="0"/>
              <a:t>, debe ser eliminado en lo posible de la disolución</a:t>
            </a:r>
            <a:r>
              <a:rPr lang="es-ES" dirty="0" smtClean="0"/>
              <a:t>.</a:t>
            </a:r>
          </a:p>
          <a:p>
            <a:r>
              <a:rPr lang="pt-BR" sz="1200" i="1" dirty="0" smtClean="0">
                <a:solidFill>
                  <a:schemeClr val="accent1"/>
                </a:solidFill>
              </a:rPr>
              <a:t>		O2(g) + 2 H2O(s) + 4e–= </a:t>
            </a:r>
            <a:r>
              <a:rPr lang="es-ES" sz="1200" i="1" dirty="0" smtClean="0">
                <a:solidFill>
                  <a:schemeClr val="accent1"/>
                </a:solidFill>
              </a:rPr>
              <a:t>2 H2O(l) </a:t>
            </a:r>
            <a:r>
              <a:rPr lang="pt-BR" sz="1200" i="1" dirty="0" smtClean="0">
                <a:solidFill>
                  <a:schemeClr val="accent1"/>
                </a:solidFill>
              </a:rPr>
              <a:t>E 1,23 V</a:t>
            </a:r>
            <a:endParaRPr lang="es-ES" sz="1200" i="1" dirty="0">
              <a:solidFill>
                <a:schemeClr val="accent1"/>
              </a:solidFill>
            </a:endParaRPr>
          </a:p>
          <a:p>
            <a:endParaRPr lang="es-ES" dirty="0" smtClean="0"/>
          </a:p>
          <a:p>
            <a:r>
              <a:rPr lang="es-ES" dirty="0" smtClean="0">
                <a:solidFill>
                  <a:srgbClr val="FF0000"/>
                </a:solidFill>
              </a:rPr>
              <a:t>Los </a:t>
            </a:r>
            <a:r>
              <a:rPr lang="es-ES" dirty="0">
                <a:solidFill>
                  <a:srgbClr val="FF0000"/>
                </a:solidFill>
              </a:rPr>
              <a:t>iones H</a:t>
            </a:r>
            <a:r>
              <a:rPr lang="es-ES" dirty="0" smtClean="0">
                <a:solidFill>
                  <a:srgbClr val="FF0000"/>
                </a:solidFill>
              </a:rPr>
              <a:t>+:</a:t>
            </a:r>
          </a:p>
          <a:p>
            <a:endParaRPr lang="es-ES" dirty="0">
              <a:solidFill>
                <a:srgbClr val="FF0000"/>
              </a:solidFill>
            </a:endParaRPr>
          </a:p>
          <a:p>
            <a:pPr algn="just"/>
            <a:r>
              <a:rPr lang="es-ES" dirty="0"/>
              <a:t>Pueden reducirse y formar </a:t>
            </a:r>
            <a:r>
              <a:rPr lang="es-ES" dirty="0" smtClean="0"/>
              <a:t>H</a:t>
            </a:r>
            <a:r>
              <a:rPr lang="es-ES" sz="1400" dirty="0" smtClean="0"/>
              <a:t>2</a:t>
            </a:r>
            <a:r>
              <a:rPr lang="es-ES" dirty="0" smtClean="0"/>
              <a:t>. Para </a:t>
            </a:r>
            <a:r>
              <a:rPr lang="es-ES" dirty="0"/>
              <a:t>prevenir este fenómeno lo que se hace es disminuir la </a:t>
            </a:r>
            <a:r>
              <a:rPr lang="es-ES" dirty="0" smtClean="0"/>
              <a:t>concentración de </a:t>
            </a:r>
            <a:r>
              <a:rPr lang="es-ES" dirty="0"/>
              <a:t>protones, </a:t>
            </a:r>
            <a:r>
              <a:rPr lang="es-ES" dirty="0" smtClean="0"/>
              <a:t>aumentando </a:t>
            </a:r>
            <a:r>
              <a:rPr lang="es-ES" dirty="0"/>
              <a:t>el pH, </a:t>
            </a:r>
            <a:r>
              <a:rPr lang="es-ES" dirty="0" smtClean="0"/>
              <a:t>formando hidróxidos.</a:t>
            </a:r>
            <a:endParaRPr lang="es-ES" dirty="0"/>
          </a:p>
          <a:p>
            <a:r>
              <a:rPr lang="es-ES" sz="1200" dirty="0" smtClean="0"/>
              <a:t>	</a:t>
            </a:r>
            <a:r>
              <a:rPr lang="es-ES" sz="1200" i="1" dirty="0" smtClean="0">
                <a:solidFill>
                  <a:schemeClr val="accent1"/>
                </a:solidFill>
              </a:rPr>
              <a:t>La reducción de H+ a hidrógeno es termodinámicamente menos favorable en medios neutros o básicos, en los 	que la concentración de protones es menor</a:t>
            </a:r>
          </a:p>
          <a:p>
            <a:pPr lvl="6"/>
            <a:r>
              <a:rPr lang="es-ES" sz="1200" i="1" dirty="0" smtClean="0">
                <a:solidFill>
                  <a:schemeClr val="accent1"/>
                </a:solidFill>
              </a:rPr>
              <a:t>E = –0,413 V   </a:t>
            </a:r>
            <a:r>
              <a:rPr lang="es-ES" sz="1200" i="1" dirty="0" err="1" smtClean="0">
                <a:solidFill>
                  <a:schemeClr val="accent1"/>
                </a:solidFill>
              </a:rPr>
              <a:t>Ph</a:t>
            </a:r>
            <a:r>
              <a:rPr lang="es-ES" sz="1200" i="1" dirty="0" smtClean="0">
                <a:solidFill>
                  <a:schemeClr val="accent1"/>
                </a:solidFill>
              </a:rPr>
              <a:t> =7</a:t>
            </a:r>
          </a:p>
          <a:p>
            <a:pPr lvl="6"/>
            <a:r>
              <a:rPr lang="es-ES" sz="1200" i="1" dirty="0" smtClean="0">
                <a:solidFill>
                  <a:schemeClr val="accent1"/>
                </a:solidFill>
              </a:rPr>
              <a:t>E = –0,826 V   pH = 14</a:t>
            </a:r>
          </a:p>
          <a:p>
            <a:endParaRPr lang="es-ES" dirty="0" smtClean="0">
              <a:solidFill>
                <a:srgbClr val="FF0000"/>
              </a:solidFill>
            </a:endParaRPr>
          </a:p>
          <a:p>
            <a:r>
              <a:rPr lang="es-ES" dirty="0" smtClean="0">
                <a:solidFill>
                  <a:srgbClr val="FF0000"/>
                </a:solidFill>
              </a:rPr>
              <a:t>Reacciones </a:t>
            </a:r>
            <a:r>
              <a:rPr lang="es-ES" dirty="0">
                <a:solidFill>
                  <a:srgbClr val="FF0000"/>
                </a:solidFill>
              </a:rPr>
              <a:t>de “PASIVACIÓN</a:t>
            </a:r>
            <a:r>
              <a:rPr lang="es-ES" dirty="0"/>
              <a:t>”: </a:t>
            </a:r>
            <a:endParaRPr lang="es-ES" dirty="0" smtClean="0"/>
          </a:p>
          <a:p>
            <a:endParaRPr lang="es-ES" dirty="0"/>
          </a:p>
          <a:p>
            <a:r>
              <a:rPr lang="es-ES" dirty="0" smtClean="0">
                <a:solidFill>
                  <a:srgbClr val="FF3399"/>
                </a:solidFill>
              </a:rPr>
              <a:t>ALUMINIO</a:t>
            </a:r>
            <a:r>
              <a:rPr lang="es-ES" dirty="0" smtClean="0"/>
              <a:t>, su</a:t>
            </a:r>
            <a:r>
              <a:rPr lang="es-ES" dirty="0"/>
              <a:t> </a:t>
            </a:r>
            <a:r>
              <a:rPr lang="es-ES" dirty="0" smtClean="0"/>
              <a:t>oxidación </a:t>
            </a:r>
            <a:r>
              <a:rPr lang="es-ES" dirty="0"/>
              <a:t>conduce a la formación de una capa de alúmina (óxido de</a:t>
            </a:r>
          </a:p>
          <a:p>
            <a:r>
              <a:rPr lang="es-ES" dirty="0"/>
              <a:t>aluminio) en su superficie impidiendo el progreso de la reacción </a:t>
            </a:r>
            <a:r>
              <a:rPr lang="es-ES" dirty="0" smtClean="0"/>
              <a:t>de oxidación</a:t>
            </a:r>
            <a:r>
              <a:rPr lang="es-ES" dirty="0"/>
              <a:t>.</a:t>
            </a:r>
          </a:p>
        </p:txBody>
      </p:sp>
      <p:sp>
        <p:nvSpPr>
          <p:cNvPr id="5" name="4 Marcador de pie de página"/>
          <p:cNvSpPr>
            <a:spLocks noGrp="1"/>
          </p:cNvSpPr>
          <p:nvPr>
            <p:ph type="ftr" sz="quarter" idx="11"/>
          </p:nvPr>
        </p:nvSpPr>
        <p:spPr/>
        <p:txBody>
          <a:bodyPr/>
          <a:lstStyle/>
          <a:p>
            <a:r>
              <a:rPr lang="es-ES" dirty="0" smtClean="0"/>
              <a:t>Máster de Materiales 2013</a:t>
            </a:r>
            <a:endParaRPr lang="es-ES" dirty="0"/>
          </a:p>
        </p:txBody>
      </p:sp>
    </p:spTree>
    <p:extLst>
      <p:ext uri="{BB962C8B-B14F-4D97-AF65-F5344CB8AC3E}">
        <p14:creationId xmlns:p14="http://schemas.microsoft.com/office/powerpoint/2010/main" val="20888990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2046288" y="184150"/>
            <a:ext cx="914400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a:p>
            <a:pPr lvl="1" eaLnBrk="0" hangingPunct="0"/>
            <a:endParaRPr lang="en-US"/>
          </a:p>
        </p:txBody>
      </p:sp>
      <p:sp>
        <p:nvSpPr>
          <p:cNvPr id="14339" name="Text Box 8"/>
          <p:cNvSpPr txBox="1">
            <a:spLocks noChangeArrowheads="1"/>
          </p:cNvSpPr>
          <p:nvPr/>
        </p:nvSpPr>
        <p:spPr bwMode="auto">
          <a:xfrm>
            <a:off x="228497" y="267578"/>
            <a:ext cx="8763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s-ES_tradnl" sz="3200" b="1" dirty="0">
                <a:solidFill>
                  <a:schemeClr val="accent1"/>
                </a:solidFill>
                <a:latin typeface="Century Gothic" pitchFamily="34" charset="0"/>
              </a:rPr>
              <a:t>Factores que afectan la velocidad de cementación.</a:t>
            </a:r>
            <a:endParaRPr lang="es-ES" sz="3200" b="1" dirty="0">
              <a:solidFill>
                <a:schemeClr val="accent1"/>
              </a:solidFill>
              <a:latin typeface="Century Gothic" pitchFamily="34" charset="0"/>
            </a:endParaRPr>
          </a:p>
        </p:txBody>
      </p:sp>
      <p:sp>
        <p:nvSpPr>
          <p:cNvPr id="4" name="3 Rectángulo"/>
          <p:cNvSpPr/>
          <p:nvPr/>
        </p:nvSpPr>
        <p:spPr>
          <a:xfrm>
            <a:off x="467544" y="1556792"/>
            <a:ext cx="7973056" cy="3877985"/>
          </a:xfrm>
          <a:prstGeom prst="rect">
            <a:avLst/>
          </a:prstGeom>
        </p:spPr>
        <p:txBody>
          <a:bodyPr wrap="square">
            <a:spAutoFit/>
          </a:bodyPr>
          <a:lstStyle/>
          <a:p>
            <a:pPr marL="457200" indent="-457200">
              <a:buAutoNum type="arabicParenR"/>
            </a:pPr>
            <a:r>
              <a:rPr lang="es-ES" sz="2400" dirty="0" smtClean="0">
                <a:solidFill>
                  <a:srgbClr val="FF0000"/>
                </a:solidFill>
              </a:rPr>
              <a:t>La </a:t>
            </a:r>
            <a:r>
              <a:rPr lang="es-ES" sz="2400" dirty="0">
                <a:solidFill>
                  <a:srgbClr val="FF0000"/>
                </a:solidFill>
              </a:rPr>
              <a:t>diferencia de potencial del par </a:t>
            </a:r>
            <a:r>
              <a:rPr lang="es-ES" sz="2400" dirty="0" smtClean="0">
                <a:solidFill>
                  <a:srgbClr val="FF0000"/>
                </a:solidFill>
              </a:rPr>
              <a:t>galvánico</a:t>
            </a:r>
          </a:p>
          <a:p>
            <a:r>
              <a:rPr lang="es-ES" dirty="0" smtClean="0"/>
              <a:t>	</a:t>
            </a:r>
            <a:r>
              <a:rPr lang="es-ES" dirty="0" smtClean="0">
                <a:solidFill>
                  <a:srgbClr val="333300"/>
                </a:solidFill>
              </a:rPr>
              <a:t>Cuanto </a:t>
            </a:r>
            <a:r>
              <a:rPr lang="es-ES" dirty="0">
                <a:solidFill>
                  <a:srgbClr val="333300"/>
                </a:solidFill>
              </a:rPr>
              <a:t>mayor es la diferencia de potencial del par galvánico, mas </a:t>
            </a:r>
            <a:r>
              <a:rPr lang="es-ES" dirty="0" smtClean="0">
                <a:solidFill>
                  <a:srgbClr val="333300"/>
                </a:solidFill>
              </a:rPr>
              <a:t>		rápido es el </a:t>
            </a:r>
            <a:r>
              <a:rPr lang="es-ES" dirty="0">
                <a:solidFill>
                  <a:srgbClr val="333300"/>
                </a:solidFill>
              </a:rPr>
              <a:t>proceso</a:t>
            </a:r>
            <a:r>
              <a:rPr lang="es-ES" sz="2400" dirty="0" smtClean="0">
                <a:solidFill>
                  <a:srgbClr val="333300"/>
                </a:solidFill>
              </a:rPr>
              <a:t>.</a:t>
            </a:r>
            <a:r>
              <a:rPr lang="es-ES" sz="2400" dirty="0" smtClean="0"/>
              <a:t> </a:t>
            </a:r>
            <a:r>
              <a:rPr lang="es-ES" dirty="0" smtClean="0">
                <a:solidFill>
                  <a:srgbClr val="333300"/>
                </a:solidFill>
              </a:rPr>
              <a:t>(DG es menor).</a:t>
            </a:r>
            <a:endParaRPr lang="es-ES_tradnl" dirty="0">
              <a:solidFill>
                <a:srgbClr val="333300"/>
              </a:solidFill>
            </a:endParaRPr>
          </a:p>
          <a:p>
            <a:pPr marL="457200" indent="-457200">
              <a:buAutoNum type="arabicParenR"/>
            </a:pPr>
            <a:endParaRPr lang="es-ES" sz="2400" dirty="0"/>
          </a:p>
          <a:p>
            <a:r>
              <a:rPr lang="es-ES" sz="2400" dirty="0">
                <a:solidFill>
                  <a:srgbClr val="FF0000"/>
                </a:solidFill>
              </a:rPr>
              <a:t>2) La concentración del catión a </a:t>
            </a:r>
            <a:r>
              <a:rPr lang="es-ES" sz="2400" dirty="0" smtClean="0">
                <a:solidFill>
                  <a:srgbClr val="FF0000"/>
                </a:solidFill>
              </a:rPr>
              <a:t>cementar</a:t>
            </a:r>
          </a:p>
          <a:p>
            <a:r>
              <a:rPr lang="es-ES_tradnl" sz="2400" dirty="0" smtClean="0"/>
              <a:t>	</a:t>
            </a:r>
            <a:r>
              <a:rPr lang="es-ES" dirty="0">
                <a:solidFill>
                  <a:srgbClr val="333300"/>
                </a:solidFill>
              </a:rPr>
              <a:t>Cuanto mayor es la concentración del metal a cementar mas </a:t>
            </a:r>
            <a:r>
              <a:rPr lang="es-ES" dirty="0" smtClean="0">
                <a:solidFill>
                  <a:srgbClr val="333300"/>
                </a:solidFill>
              </a:rPr>
              <a:t>			rápido </a:t>
            </a:r>
            <a:r>
              <a:rPr lang="es-ES" dirty="0">
                <a:solidFill>
                  <a:srgbClr val="333300"/>
                </a:solidFill>
              </a:rPr>
              <a:t>es </a:t>
            </a:r>
            <a:r>
              <a:rPr lang="es-ES" dirty="0" smtClean="0">
                <a:solidFill>
                  <a:srgbClr val="333300"/>
                </a:solidFill>
              </a:rPr>
              <a:t>el proceso</a:t>
            </a:r>
            <a:endParaRPr lang="es-ES_tradnl" dirty="0">
              <a:solidFill>
                <a:srgbClr val="333300"/>
              </a:solidFill>
            </a:endParaRPr>
          </a:p>
          <a:p>
            <a:endParaRPr lang="es-ES" sz="2400" dirty="0"/>
          </a:p>
          <a:p>
            <a:r>
              <a:rPr lang="es-ES" sz="2400" dirty="0">
                <a:solidFill>
                  <a:srgbClr val="FF0000"/>
                </a:solidFill>
              </a:rPr>
              <a:t>3) La cantidad de oxígeno disuelta en el </a:t>
            </a:r>
            <a:r>
              <a:rPr lang="es-ES" sz="2400" dirty="0" smtClean="0">
                <a:solidFill>
                  <a:srgbClr val="FF0000"/>
                </a:solidFill>
              </a:rPr>
              <a:t>lixiviado</a:t>
            </a:r>
          </a:p>
          <a:p>
            <a:r>
              <a:rPr lang="es-ES_tradnl" sz="2400" dirty="0" smtClean="0"/>
              <a:t>	</a:t>
            </a:r>
            <a:r>
              <a:rPr lang="es-ES" dirty="0">
                <a:solidFill>
                  <a:srgbClr val="333300"/>
                </a:solidFill>
              </a:rPr>
              <a:t>la reducción efectiva que perseguimos </a:t>
            </a:r>
            <a:r>
              <a:rPr lang="es-ES" dirty="0" smtClean="0">
                <a:solidFill>
                  <a:srgbClr val="333300"/>
                </a:solidFill>
              </a:rPr>
              <a:t>obtener no </a:t>
            </a:r>
            <a:r>
              <a:rPr lang="es-ES" dirty="0">
                <a:solidFill>
                  <a:srgbClr val="333300"/>
                </a:solidFill>
              </a:rPr>
              <a:t>se inicia hasta </a:t>
            </a:r>
            <a:r>
              <a:rPr lang="es-ES" dirty="0" smtClean="0">
                <a:solidFill>
                  <a:srgbClr val="333300"/>
                </a:solidFill>
              </a:rPr>
              <a:t>		que </a:t>
            </a:r>
            <a:r>
              <a:rPr lang="es-ES" dirty="0">
                <a:solidFill>
                  <a:srgbClr val="333300"/>
                </a:solidFill>
              </a:rPr>
              <a:t>no se consume todo el oxígeno </a:t>
            </a:r>
            <a:r>
              <a:rPr lang="es-ES" dirty="0" smtClean="0">
                <a:solidFill>
                  <a:srgbClr val="333300"/>
                </a:solidFill>
              </a:rPr>
              <a:t>disuelto</a:t>
            </a:r>
            <a:endParaRPr lang="es-ES" dirty="0">
              <a:solidFill>
                <a:srgbClr val="333300"/>
              </a:solidFill>
            </a:endParaRPr>
          </a:p>
        </p:txBody>
      </p:sp>
      <p:sp>
        <p:nvSpPr>
          <p:cNvPr id="3" name="2 Marcador de pie de página"/>
          <p:cNvSpPr>
            <a:spLocks noGrp="1"/>
          </p:cNvSpPr>
          <p:nvPr>
            <p:ph type="ftr" sz="quarter" idx="11"/>
          </p:nvPr>
        </p:nvSpPr>
        <p:spPr/>
        <p:txBody>
          <a:bodyPr/>
          <a:lstStyle/>
          <a:p>
            <a:pPr>
              <a:defRPr/>
            </a:pPr>
            <a:r>
              <a:rPr lang="es-ES" smtClean="0"/>
              <a:t>Máster de Materiales 2013</a:t>
            </a:r>
            <a:endParaRPr lang="es-ES"/>
          </a:p>
        </p:txBody>
      </p:sp>
    </p:spTree>
    <p:extLst>
      <p:ext uri="{BB962C8B-B14F-4D97-AF65-F5344CB8AC3E}">
        <p14:creationId xmlns:p14="http://schemas.microsoft.com/office/powerpoint/2010/main" val="41642274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35586" y="476672"/>
            <a:ext cx="7696854" cy="2492990"/>
          </a:xfrm>
          <a:prstGeom prst="rect">
            <a:avLst/>
          </a:prstGeom>
        </p:spPr>
        <p:txBody>
          <a:bodyPr wrap="square">
            <a:spAutoFit/>
          </a:bodyPr>
          <a:lstStyle/>
          <a:p>
            <a:r>
              <a:rPr lang="es-ES" sz="2400" dirty="0">
                <a:solidFill>
                  <a:srgbClr val="FF0000"/>
                </a:solidFill>
              </a:rPr>
              <a:t>4) El </a:t>
            </a:r>
            <a:r>
              <a:rPr lang="es-ES" sz="2400" dirty="0" smtClean="0">
                <a:solidFill>
                  <a:srgbClr val="FF0000"/>
                </a:solidFill>
              </a:rPr>
              <a:t>pH</a:t>
            </a:r>
            <a:endParaRPr lang="es-ES" sz="2400" dirty="0">
              <a:solidFill>
                <a:srgbClr val="FF0000"/>
              </a:solidFill>
            </a:endParaRPr>
          </a:p>
          <a:p>
            <a:pPr lvl="1">
              <a:buFont typeface="Wingdings" pitchFamily="2" charset="2"/>
              <a:buChar char="Ø"/>
            </a:pPr>
            <a:r>
              <a:rPr lang="es-ES" dirty="0" smtClean="0">
                <a:solidFill>
                  <a:srgbClr val="C00000"/>
                </a:solidFill>
              </a:rPr>
              <a:t>pH  </a:t>
            </a:r>
            <a:r>
              <a:rPr lang="es-ES" dirty="0">
                <a:solidFill>
                  <a:srgbClr val="C00000"/>
                </a:solidFill>
              </a:rPr>
              <a:t>alto</a:t>
            </a:r>
            <a:r>
              <a:rPr lang="es-ES" dirty="0">
                <a:solidFill>
                  <a:srgbClr val="333300"/>
                </a:solidFill>
              </a:rPr>
              <a:t>: formación de hidróxidos ---- </a:t>
            </a:r>
            <a:r>
              <a:rPr lang="es-ES" dirty="0" smtClean="0">
                <a:solidFill>
                  <a:srgbClr val="333300"/>
                </a:solidFill>
              </a:rPr>
              <a:t> </a:t>
            </a:r>
            <a:r>
              <a:rPr lang="es-ES" dirty="0">
                <a:solidFill>
                  <a:srgbClr val="333300"/>
                </a:solidFill>
              </a:rPr>
              <a:t>bajas velocidades de 			reducción ya que los hidróxidos deben descomponerse</a:t>
            </a:r>
          </a:p>
          <a:p>
            <a:r>
              <a:rPr lang="es-ES" dirty="0" smtClean="0">
                <a:solidFill>
                  <a:srgbClr val="333300"/>
                </a:solidFill>
              </a:rPr>
              <a:t>		antes </a:t>
            </a:r>
            <a:r>
              <a:rPr lang="es-ES" dirty="0">
                <a:solidFill>
                  <a:srgbClr val="333300"/>
                </a:solidFill>
              </a:rPr>
              <a:t>para que el catión se reduzca. </a:t>
            </a:r>
            <a:endParaRPr lang="es-ES" dirty="0" smtClean="0">
              <a:solidFill>
                <a:srgbClr val="333300"/>
              </a:solidFill>
            </a:endParaRPr>
          </a:p>
          <a:p>
            <a:pPr lvl="1">
              <a:buFont typeface="Wingdings" pitchFamily="2" charset="2"/>
              <a:buChar char="Ø"/>
            </a:pPr>
            <a:r>
              <a:rPr lang="es-ES" dirty="0" smtClean="0">
                <a:solidFill>
                  <a:srgbClr val="C00000"/>
                </a:solidFill>
              </a:rPr>
              <a:t>pH bajo </a:t>
            </a:r>
            <a:r>
              <a:rPr lang="es-ES" dirty="0">
                <a:solidFill>
                  <a:srgbClr val="333300"/>
                </a:solidFill>
              </a:rPr>
              <a:t>tenemos un elevado consumo </a:t>
            </a:r>
            <a:r>
              <a:rPr lang="es-ES" dirty="0" smtClean="0">
                <a:solidFill>
                  <a:srgbClr val="333300"/>
                </a:solidFill>
              </a:rPr>
              <a:t>de cementante</a:t>
            </a:r>
            <a:r>
              <a:rPr lang="es-ES" dirty="0">
                <a:solidFill>
                  <a:srgbClr val="333300"/>
                </a:solidFill>
              </a:rPr>
              <a:t>, ya que </a:t>
            </a:r>
            <a:r>
              <a:rPr lang="es-ES" dirty="0" smtClean="0">
                <a:solidFill>
                  <a:srgbClr val="333300"/>
                </a:solidFill>
              </a:rPr>
              <a:t>		además de la disolución del metal , </a:t>
            </a:r>
            <a:r>
              <a:rPr lang="es-ES" dirty="0">
                <a:solidFill>
                  <a:srgbClr val="333300"/>
                </a:solidFill>
              </a:rPr>
              <a:t>también el H+ se </a:t>
            </a:r>
            <a:r>
              <a:rPr lang="es-ES" dirty="0" smtClean="0">
                <a:solidFill>
                  <a:srgbClr val="333300"/>
                </a:solidFill>
              </a:rPr>
              <a:t>reducirá</a:t>
            </a:r>
            <a:endParaRPr lang="es-ES_tradnl" dirty="0"/>
          </a:p>
          <a:p>
            <a:endParaRPr lang="es-ES" dirty="0"/>
          </a:p>
          <a:p>
            <a:r>
              <a:rPr lang="es-ES" sz="2400" dirty="0">
                <a:solidFill>
                  <a:srgbClr val="FF0000"/>
                </a:solidFill>
              </a:rPr>
              <a:t>5) La superficie específica del cementante empleado</a:t>
            </a:r>
          </a:p>
        </p:txBody>
      </p:sp>
      <p:sp>
        <p:nvSpPr>
          <p:cNvPr id="6" name="5 Rectángulo"/>
          <p:cNvSpPr/>
          <p:nvPr/>
        </p:nvSpPr>
        <p:spPr>
          <a:xfrm>
            <a:off x="1331640" y="3138686"/>
            <a:ext cx="6696744" cy="1200329"/>
          </a:xfrm>
          <a:prstGeom prst="rect">
            <a:avLst/>
          </a:prstGeom>
        </p:spPr>
        <p:txBody>
          <a:bodyPr wrap="square">
            <a:spAutoFit/>
          </a:bodyPr>
          <a:lstStyle/>
          <a:p>
            <a:r>
              <a:rPr lang="es-ES" dirty="0"/>
              <a:t>la etapa mas lenta es la deposición de </a:t>
            </a:r>
            <a:r>
              <a:rPr lang="es-ES" dirty="0" smtClean="0"/>
              <a:t>las primeras </a:t>
            </a:r>
            <a:r>
              <a:rPr lang="es-ES" dirty="0"/>
              <a:t>partículas sobre las zonas catódicas.</a:t>
            </a:r>
          </a:p>
          <a:p>
            <a:endParaRPr lang="es-ES" dirty="0" smtClean="0"/>
          </a:p>
          <a:p>
            <a:r>
              <a:rPr lang="es-ES" dirty="0" smtClean="0"/>
              <a:t>.</a:t>
            </a:r>
            <a:endParaRPr lang="es-ES" dirty="0"/>
          </a:p>
        </p:txBody>
      </p:sp>
      <p:sp>
        <p:nvSpPr>
          <p:cNvPr id="7" name="6 Rectángulo"/>
          <p:cNvSpPr/>
          <p:nvPr/>
        </p:nvSpPr>
        <p:spPr>
          <a:xfrm>
            <a:off x="787624" y="4251056"/>
            <a:ext cx="7200800" cy="369332"/>
          </a:xfrm>
          <a:prstGeom prst="rect">
            <a:avLst/>
          </a:prstGeom>
        </p:spPr>
        <p:txBody>
          <a:bodyPr wrap="square">
            <a:spAutoFit/>
          </a:bodyPr>
          <a:lstStyle/>
          <a:p>
            <a:r>
              <a:rPr lang="es-ES" dirty="0">
                <a:solidFill>
                  <a:srgbClr val="0070C0"/>
                </a:solidFill>
              </a:rPr>
              <a:t>El metal cementante debe añadirse en forma de polvo, </a:t>
            </a:r>
            <a:r>
              <a:rPr lang="es-ES" dirty="0" smtClean="0">
                <a:solidFill>
                  <a:srgbClr val="0070C0"/>
                </a:solidFill>
              </a:rPr>
              <a:t>virutas…..</a:t>
            </a:r>
            <a:endParaRPr lang="es-ES" dirty="0">
              <a:solidFill>
                <a:srgbClr val="0070C0"/>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74" y="4857760"/>
            <a:ext cx="5693461" cy="1365899"/>
          </a:xfrm>
          <a:prstGeom prst="rect">
            <a:avLst/>
          </a:prstGeom>
          <a:solidFill>
            <a:schemeClr val="accent4">
              <a:lumMod val="60000"/>
              <a:lumOff val="40000"/>
            </a:schemeClr>
          </a:solidFill>
          <a:ln>
            <a:noFill/>
          </a:ln>
          <a:effec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33736423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81389" y="158994"/>
            <a:ext cx="914400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a:p>
            <a:pPr lvl="1" eaLnBrk="0" hangingPunct="0"/>
            <a:endParaRPr lang="en-US"/>
          </a:p>
        </p:txBody>
      </p:sp>
      <p:sp>
        <p:nvSpPr>
          <p:cNvPr id="15363" name="Text Box 8"/>
          <p:cNvSpPr txBox="1">
            <a:spLocks noChangeArrowheads="1"/>
          </p:cNvSpPr>
          <p:nvPr/>
        </p:nvSpPr>
        <p:spPr bwMode="auto">
          <a:xfrm>
            <a:off x="288925" y="396874"/>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s-ES_tradnl" sz="2000" b="1" dirty="0">
                <a:solidFill>
                  <a:schemeClr val="accent1"/>
                </a:solidFill>
                <a:latin typeface="Century Gothic" pitchFamily="34" charset="0"/>
              </a:rPr>
              <a:t>Tipos de reactores</a:t>
            </a:r>
            <a:endParaRPr lang="es-ES" sz="2000" b="1" dirty="0">
              <a:solidFill>
                <a:schemeClr val="accent1"/>
              </a:solidFill>
              <a:latin typeface="Century Gothic" pitchFamily="34" charset="0"/>
            </a:endParaRPr>
          </a:p>
        </p:txBody>
      </p:sp>
      <p:sp>
        <p:nvSpPr>
          <p:cNvPr id="15364" name="Text Box 9">
            <a:hlinkClick r:id="rId2" action="ppaction://hlinksldjump"/>
          </p:cNvPr>
          <p:cNvSpPr txBox="1">
            <a:spLocks noChangeArrowheads="1"/>
          </p:cNvSpPr>
          <p:nvPr/>
        </p:nvSpPr>
        <p:spPr bwMode="auto">
          <a:xfrm>
            <a:off x="651833" y="1261208"/>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AutoNum type="arabicPeriod"/>
            </a:pPr>
            <a:r>
              <a:rPr lang="es-ES_tradnl" sz="2000" dirty="0">
                <a:latin typeface="Century Gothic" pitchFamily="34" charset="0"/>
              </a:rPr>
              <a:t>Bateas (gravedad, activadas)</a:t>
            </a:r>
            <a:endParaRPr lang="es-ES" sz="2000" dirty="0">
              <a:latin typeface="Century Gothic" pitchFamily="34" charset="0"/>
            </a:endParaRPr>
          </a:p>
        </p:txBody>
      </p:sp>
      <p:sp>
        <p:nvSpPr>
          <p:cNvPr id="15365" name="Text Box 10">
            <a:hlinkClick r:id="rId3" action="ppaction://hlinksldjump"/>
          </p:cNvPr>
          <p:cNvSpPr txBox="1">
            <a:spLocks noChangeArrowheads="1"/>
          </p:cNvSpPr>
          <p:nvPr/>
        </p:nvSpPr>
        <p:spPr bwMode="auto">
          <a:xfrm>
            <a:off x="651833" y="1718408"/>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AutoNum type="arabicPeriod" startAt="2"/>
            </a:pPr>
            <a:r>
              <a:rPr lang="es-ES_tradnl" sz="2000">
                <a:latin typeface="Century Gothic" pitchFamily="34" charset="0"/>
              </a:rPr>
              <a:t>Tambores Rotatorios (horizontales, inclinados)</a:t>
            </a:r>
            <a:endParaRPr lang="es-ES" sz="2000">
              <a:latin typeface="Century Gothic" pitchFamily="34" charset="0"/>
            </a:endParaRPr>
          </a:p>
        </p:txBody>
      </p:sp>
      <p:sp>
        <p:nvSpPr>
          <p:cNvPr id="15366" name="Text Box 11">
            <a:hlinkClick r:id="rId4" action="ppaction://hlinksldjump"/>
          </p:cNvPr>
          <p:cNvSpPr txBox="1">
            <a:spLocks noChangeArrowheads="1"/>
          </p:cNvSpPr>
          <p:nvPr/>
        </p:nvSpPr>
        <p:spPr bwMode="auto">
          <a:xfrm>
            <a:off x="651833" y="2175608"/>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AutoNum type="arabicPeriod" startAt="3"/>
            </a:pPr>
            <a:r>
              <a:rPr lang="es-ES_tradnl" sz="2000" dirty="0">
                <a:latin typeface="Century Gothic" pitchFamily="34" charset="0"/>
              </a:rPr>
              <a:t>Cono </a:t>
            </a:r>
            <a:r>
              <a:rPr lang="es-ES_tradnl" sz="2000" dirty="0" err="1">
                <a:latin typeface="Century Gothic" pitchFamily="34" charset="0"/>
              </a:rPr>
              <a:t>Kennecott</a:t>
            </a:r>
            <a:endParaRPr lang="es-ES" sz="2000" dirty="0">
              <a:latin typeface="Century Gothic" pitchFamily="34" charset="0"/>
            </a:endParaRPr>
          </a:p>
        </p:txBody>
      </p:sp>
      <p:sp>
        <p:nvSpPr>
          <p:cNvPr id="15367" name="Text Box 12">
            <a:hlinkClick r:id="" action="ppaction://noaction"/>
          </p:cNvPr>
          <p:cNvSpPr txBox="1">
            <a:spLocks noChangeArrowheads="1"/>
          </p:cNvSpPr>
          <p:nvPr/>
        </p:nvSpPr>
        <p:spPr bwMode="auto">
          <a:xfrm>
            <a:off x="670883" y="2724883"/>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AutoNum type="arabicPeriod" startAt="4"/>
            </a:pPr>
            <a:r>
              <a:rPr lang="es-ES_tradnl" sz="2000">
                <a:latin typeface="Century Gothic" pitchFamily="34" charset="0"/>
              </a:rPr>
              <a:t>Precipitador Denver</a:t>
            </a:r>
            <a:endParaRPr lang="es-ES" sz="2000">
              <a:latin typeface="Century Gothic" pitchFamily="34" charset="0"/>
            </a:endParaRPr>
          </a:p>
        </p:txBody>
      </p:sp>
      <p:sp>
        <p:nvSpPr>
          <p:cNvPr id="15368" name="Text Box 13"/>
          <p:cNvSpPr txBox="1">
            <a:spLocks noChangeArrowheads="1"/>
          </p:cNvSpPr>
          <p:nvPr/>
        </p:nvSpPr>
        <p:spPr bwMode="auto">
          <a:xfrm>
            <a:off x="288925" y="40576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s-ES" sz="3200"/>
          </a:p>
        </p:txBody>
      </p:sp>
      <p:sp>
        <p:nvSpPr>
          <p:cNvPr id="128014" name="Text Box 14"/>
          <p:cNvSpPr txBox="1">
            <a:spLocks noChangeArrowheads="1"/>
          </p:cNvSpPr>
          <p:nvPr/>
        </p:nvSpPr>
        <p:spPr bwMode="auto">
          <a:xfrm>
            <a:off x="386190" y="3632200"/>
            <a:ext cx="8534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250" indent="-4762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20000"/>
              </a:lnSpc>
              <a:spcBef>
                <a:spcPct val="50000"/>
              </a:spcBef>
            </a:pPr>
            <a:r>
              <a:rPr lang="es-ES_tradnl" sz="2000" b="1" dirty="0">
                <a:solidFill>
                  <a:srgbClr val="0070C0"/>
                </a:solidFill>
                <a:latin typeface="Century Gothic" pitchFamily="34" charset="0"/>
              </a:rPr>
              <a:t>T</a:t>
            </a:r>
            <a:r>
              <a:rPr lang="es-ES_tradnl" sz="2000" b="1" dirty="0" smtClean="0">
                <a:solidFill>
                  <a:srgbClr val="0070C0"/>
                </a:solidFill>
                <a:latin typeface="Century Gothic" pitchFamily="34" charset="0"/>
              </a:rPr>
              <a:t>endencia </a:t>
            </a:r>
            <a:r>
              <a:rPr lang="es-ES_tradnl" sz="2000" b="1" dirty="0">
                <a:solidFill>
                  <a:srgbClr val="0070C0"/>
                </a:solidFill>
                <a:latin typeface="Century Gothic" pitchFamily="34" charset="0"/>
              </a:rPr>
              <a:t>en el </a:t>
            </a:r>
            <a:r>
              <a:rPr lang="es-ES_tradnl" sz="2000" b="1" dirty="0" smtClean="0">
                <a:solidFill>
                  <a:srgbClr val="0070C0"/>
                </a:solidFill>
                <a:latin typeface="Century Gothic" pitchFamily="34" charset="0"/>
              </a:rPr>
              <a:t>diseño:</a:t>
            </a:r>
            <a:endParaRPr lang="es-ES_tradnl" sz="2000" b="1" dirty="0">
              <a:solidFill>
                <a:srgbClr val="0070C0"/>
              </a:solidFill>
              <a:latin typeface="Century Gothic" pitchFamily="34" charset="0"/>
            </a:endParaRPr>
          </a:p>
          <a:p>
            <a:pPr algn="just" eaLnBrk="1" hangingPunct="1">
              <a:lnSpc>
                <a:spcPct val="120000"/>
              </a:lnSpc>
              <a:spcBef>
                <a:spcPct val="50000"/>
              </a:spcBef>
              <a:buFontTx/>
              <a:buChar char="•"/>
            </a:pPr>
            <a:r>
              <a:rPr lang="es-ES_tradnl" sz="2000" dirty="0">
                <a:latin typeface="Century Gothic" pitchFamily="34" charset="0"/>
              </a:rPr>
              <a:t>Tener alta capacidad de flujo</a:t>
            </a:r>
          </a:p>
          <a:p>
            <a:pPr algn="just" eaLnBrk="1" hangingPunct="1">
              <a:lnSpc>
                <a:spcPct val="120000"/>
              </a:lnSpc>
              <a:spcBef>
                <a:spcPct val="50000"/>
              </a:spcBef>
              <a:buFontTx/>
              <a:buChar char="•"/>
            </a:pPr>
            <a:r>
              <a:rPr lang="es-ES_tradnl" sz="2000" dirty="0">
                <a:latin typeface="Century Gothic" pitchFamily="34" charset="0"/>
              </a:rPr>
              <a:t>Ser capaz de tratar soluciones variables</a:t>
            </a:r>
          </a:p>
          <a:p>
            <a:pPr algn="just" eaLnBrk="1" hangingPunct="1">
              <a:lnSpc>
                <a:spcPct val="120000"/>
              </a:lnSpc>
              <a:spcBef>
                <a:spcPct val="50000"/>
              </a:spcBef>
              <a:buFontTx/>
              <a:buChar char="•"/>
            </a:pPr>
            <a:r>
              <a:rPr lang="es-ES_tradnl" sz="2000" dirty="0">
                <a:latin typeface="Century Gothic" pitchFamily="34" charset="0"/>
              </a:rPr>
              <a:t>Factibles de automatizar</a:t>
            </a:r>
            <a:endParaRPr lang="es-ES" sz="2000" dirty="0">
              <a:latin typeface="Century Gothic" pitchFamily="34" charset="0"/>
            </a:endParaRPr>
          </a:p>
        </p:txBody>
      </p:sp>
      <p:sp>
        <p:nvSpPr>
          <p:cNvPr id="3" name="2 Marcador de pie de página"/>
          <p:cNvSpPr>
            <a:spLocks noGrp="1"/>
          </p:cNvSpPr>
          <p:nvPr>
            <p:ph type="ftr" sz="quarter" idx="11"/>
          </p:nvPr>
        </p:nvSpPr>
        <p:spPr/>
        <p:txBody>
          <a:bodyPr/>
          <a:lstStyle/>
          <a:p>
            <a:pPr>
              <a:defRPr/>
            </a:pPr>
            <a:r>
              <a:rPr lang="es-ES" smtClean="0"/>
              <a:t>Máster de Materiales 2013</a:t>
            </a:r>
            <a:endParaRPr lang="es-ES"/>
          </a:p>
        </p:txBody>
      </p:sp>
    </p:spTree>
    <p:extLst>
      <p:ext uri="{BB962C8B-B14F-4D97-AF65-F5344CB8AC3E}">
        <p14:creationId xmlns:p14="http://schemas.microsoft.com/office/powerpoint/2010/main" val="10452642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44958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861048"/>
            <a:ext cx="4648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292080" y="620688"/>
            <a:ext cx="3312368" cy="2585323"/>
          </a:xfrm>
          <a:prstGeom prst="rect">
            <a:avLst/>
          </a:prstGeom>
        </p:spPr>
        <p:txBody>
          <a:bodyPr wrap="square">
            <a:spAutoFit/>
          </a:bodyPr>
          <a:lstStyle/>
          <a:p>
            <a:pPr algn="just"/>
            <a:r>
              <a:rPr lang="es-ES" dirty="0" smtClean="0"/>
              <a:t>Uso </a:t>
            </a:r>
            <a:r>
              <a:rPr lang="es-ES" dirty="0"/>
              <a:t>de recipientes o bateas </a:t>
            </a:r>
            <a:r>
              <a:rPr lang="es-ES" dirty="0" smtClean="0"/>
              <a:t>hechas de </a:t>
            </a:r>
            <a:r>
              <a:rPr lang="es-ES" dirty="0"/>
              <a:t>hormigón con fondo de madera. </a:t>
            </a:r>
            <a:endParaRPr lang="es-ES" dirty="0" smtClean="0"/>
          </a:p>
          <a:p>
            <a:pPr algn="just"/>
            <a:endParaRPr lang="es-ES" dirty="0"/>
          </a:p>
          <a:p>
            <a:pPr algn="just"/>
            <a:r>
              <a:rPr lang="es-ES" dirty="0" smtClean="0"/>
              <a:t>La </a:t>
            </a:r>
            <a:r>
              <a:rPr lang="es-ES" dirty="0"/>
              <a:t>base de </a:t>
            </a:r>
            <a:r>
              <a:rPr lang="es-ES" dirty="0" smtClean="0"/>
              <a:t>estas bateas </a:t>
            </a:r>
            <a:r>
              <a:rPr lang="es-ES" dirty="0"/>
              <a:t>tiene una pendiente de 2%, lo que permite </a:t>
            </a:r>
            <a:r>
              <a:rPr lang="es-ES" dirty="0" smtClean="0"/>
              <a:t>el escurrimiento </a:t>
            </a:r>
            <a:r>
              <a:rPr lang="es-ES" dirty="0"/>
              <a:t>de las soluciones desde una punta hacia </a:t>
            </a:r>
            <a:r>
              <a:rPr lang="es-ES" dirty="0" smtClean="0"/>
              <a:t>la otra</a:t>
            </a:r>
            <a:r>
              <a:rPr lang="es-ES" dirty="0"/>
              <a:t>.</a:t>
            </a:r>
          </a:p>
        </p:txBody>
      </p:sp>
      <p:sp>
        <p:nvSpPr>
          <p:cNvPr id="4" name="3 Marcador de pie de página"/>
          <p:cNvSpPr>
            <a:spLocks noGrp="1"/>
          </p:cNvSpPr>
          <p:nvPr>
            <p:ph type="ftr" sz="quarter" idx="11"/>
          </p:nvPr>
        </p:nvSpPr>
        <p:spPr/>
        <p:txBody>
          <a:bodyPr/>
          <a:lstStyle/>
          <a:p>
            <a:r>
              <a:rPr lang="es-ES" smtClean="0"/>
              <a:t>Máster de Materiales 2013</a:t>
            </a:r>
            <a:endParaRPr lang="es-ES"/>
          </a:p>
        </p:txBody>
      </p:sp>
    </p:spTree>
    <p:extLst>
      <p:ext uri="{BB962C8B-B14F-4D97-AF65-F5344CB8AC3E}">
        <p14:creationId xmlns:p14="http://schemas.microsoft.com/office/powerpoint/2010/main" val="24704982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48680"/>
            <a:ext cx="7008813" cy="5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pie de página"/>
          <p:cNvSpPr>
            <a:spLocks noGrp="1"/>
          </p:cNvSpPr>
          <p:nvPr>
            <p:ph type="ftr" sz="quarter" idx="11"/>
          </p:nvPr>
        </p:nvSpPr>
        <p:spPr/>
        <p:txBody>
          <a:bodyPr/>
          <a:lstStyle/>
          <a:p>
            <a:r>
              <a:rPr lang="es-ES" smtClean="0"/>
              <a:t>Máster de Materiales 2013</a:t>
            </a:r>
            <a:endParaRPr lang="es-ES"/>
          </a:p>
        </p:txBody>
      </p:sp>
      <p:sp>
        <p:nvSpPr>
          <p:cNvPr id="2" name="1 Rectángulo"/>
          <p:cNvSpPr/>
          <p:nvPr/>
        </p:nvSpPr>
        <p:spPr>
          <a:xfrm>
            <a:off x="1285852" y="357166"/>
            <a:ext cx="7306975" cy="307777"/>
          </a:xfrm>
          <a:prstGeom prst="rect">
            <a:avLst/>
          </a:prstGeom>
        </p:spPr>
        <p:txBody>
          <a:bodyPr wrap="square">
            <a:spAutoFit/>
          </a:bodyPr>
          <a:lstStyle/>
          <a:p>
            <a:r>
              <a:rPr lang="es-ES" sz="1400" dirty="0" smtClean="0"/>
              <a:t>Tanque </a:t>
            </a:r>
            <a:r>
              <a:rPr lang="es-ES" sz="1400" dirty="0"/>
              <a:t>de madera cilíndrico, de 6 a 7 m </a:t>
            </a:r>
            <a:r>
              <a:rPr lang="es-ES" sz="1400" dirty="0" smtClean="0"/>
              <a:t>de alto</a:t>
            </a:r>
            <a:r>
              <a:rPr lang="es-ES" sz="1400" dirty="0"/>
              <a:t>, 4 a 6 m de diámetro,</a:t>
            </a:r>
          </a:p>
        </p:txBody>
      </p:sp>
      <p:sp>
        <p:nvSpPr>
          <p:cNvPr id="4" name="3 Rectángulo"/>
          <p:cNvSpPr/>
          <p:nvPr/>
        </p:nvSpPr>
        <p:spPr>
          <a:xfrm>
            <a:off x="6372200" y="3752166"/>
            <a:ext cx="2592288" cy="738664"/>
          </a:xfrm>
          <a:prstGeom prst="rect">
            <a:avLst/>
          </a:prstGeom>
        </p:spPr>
        <p:txBody>
          <a:bodyPr wrap="square">
            <a:spAutoFit/>
          </a:bodyPr>
          <a:lstStyle/>
          <a:p>
            <a:r>
              <a:rPr lang="es-ES" sz="1400" dirty="0" smtClean="0"/>
              <a:t>cono </a:t>
            </a:r>
            <a:r>
              <a:rPr lang="es-ES" sz="1400" dirty="0"/>
              <a:t>de </a:t>
            </a:r>
            <a:r>
              <a:rPr lang="es-ES" sz="1400" dirty="0" err="1"/>
              <a:t>de</a:t>
            </a:r>
            <a:r>
              <a:rPr lang="es-ES" sz="1400" dirty="0"/>
              <a:t> acero inoxidable fijo </a:t>
            </a:r>
            <a:r>
              <a:rPr lang="es-ES" sz="1400" dirty="0" smtClean="0"/>
              <a:t>de 4 metros </a:t>
            </a:r>
            <a:r>
              <a:rPr lang="es-ES" sz="1400" dirty="0"/>
              <a:t>de altura, vértice hacia abajo</a:t>
            </a:r>
          </a:p>
        </p:txBody>
      </p:sp>
      <p:sp>
        <p:nvSpPr>
          <p:cNvPr id="5" name="4 Rectángulo"/>
          <p:cNvSpPr/>
          <p:nvPr/>
        </p:nvSpPr>
        <p:spPr>
          <a:xfrm>
            <a:off x="6378946" y="5373216"/>
            <a:ext cx="2585542" cy="738664"/>
          </a:xfrm>
          <a:prstGeom prst="rect">
            <a:avLst/>
          </a:prstGeom>
        </p:spPr>
        <p:txBody>
          <a:bodyPr wrap="square">
            <a:spAutoFit/>
          </a:bodyPr>
          <a:lstStyle/>
          <a:p>
            <a:r>
              <a:rPr lang="es-ES" sz="1400" dirty="0" smtClean="0"/>
              <a:t>movimiento giratorio</a:t>
            </a:r>
            <a:r>
              <a:rPr lang="es-ES" sz="1400" dirty="0"/>
              <a:t>, hacia el interior del cono mediante los </a:t>
            </a:r>
            <a:r>
              <a:rPr lang="es-ES" sz="1400" dirty="0" smtClean="0"/>
              <a:t>anillos</a:t>
            </a:r>
            <a:endParaRPr lang="es-ES" sz="1400" dirty="0"/>
          </a:p>
        </p:txBody>
      </p:sp>
      <p:sp>
        <p:nvSpPr>
          <p:cNvPr id="6" name="5 Rectángulo"/>
          <p:cNvSpPr/>
          <p:nvPr/>
        </p:nvSpPr>
        <p:spPr>
          <a:xfrm>
            <a:off x="2193329" y="5949280"/>
            <a:ext cx="4754935" cy="738664"/>
          </a:xfrm>
          <a:prstGeom prst="rect">
            <a:avLst/>
          </a:prstGeom>
        </p:spPr>
        <p:txBody>
          <a:bodyPr wrap="square">
            <a:spAutoFit/>
          </a:bodyPr>
          <a:lstStyle/>
          <a:p>
            <a:r>
              <a:rPr lang="es-ES" sz="1400" dirty="0"/>
              <a:t>La solución gira hacia arriba at raves del desperdicio de</a:t>
            </a:r>
          </a:p>
          <a:p>
            <a:pPr algn="just"/>
            <a:r>
              <a:rPr lang="es-ES" sz="1400" dirty="0"/>
              <a:t>acero desmenuzado y el cobre se precipita a medida que hay </a:t>
            </a:r>
            <a:r>
              <a:rPr lang="es-ES" sz="1400" dirty="0" smtClean="0"/>
              <a:t>contacto</a:t>
            </a:r>
            <a:endParaRPr lang="es-ES" sz="1400" dirty="0"/>
          </a:p>
        </p:txBody>
      </p:sp>
    </p:spTree>
    <p:extLst>
      <p:ext uri="{BB962C8B-B14F-4D97-AF65-F5344CB8AC3E}">
        <p14:creationId xmlns:p14="http://schemas.microsoft.com/office/powerpoint/2010/main" val="41916003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00034" y="2276872"/>
            <a:ext cx="8429684" cy="1224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428596" y="260648"/>
            <a:ext cx="8501122" cy="5509200"/>
          </a:xfrm>
          <a:prstGeom prst="rect">
            <a:avLst/>
          </a:prstGeom>
        </p:spPr>
        <p:txBody>
          <a:bodyPr wrap="square">
            <a:spAutoFit/>
          </a:bodyPr>
          <a:lstStyle/>
          <a:p>
            <a:r>
              <a:rPr lang="es-ES" sz="2800" b="1" dirty="0" smtClean="0">
                <a:solidFill>
                  <a:schemeClr val="accent1"/>
                </a:solidFill>
              </a:rPr>
              <a:t>CEMENTACIÓN DEL Cu CON Fe</a:t>
            </a:r>
          </a:p>
          <a:p>
            <a:r>
              <a:rPr lang="es-ES" dirty="0" smtClean="0"/>
              <a:t>Las disoluciones de sulfato de cobre se cementan con Fe troceado de chatarras. </a:t>
            </a:r>
          </a:p>
          <a:p>
            <a:endParaRPr lang="es-ES" dirty="0" smtClean="0"/>
          </a:p>
          <a:p>
            <a:r>
              <a:rPr lang="es-ES" dirty="0" smtClean="0"/>
              <a:t>Es la cementación mas extendida a nivel industrial.</a:t>
            </a:r>
          </a:p>
          <a:p>
            <a:endParaRPr lang="es-ES" dirty="0" smtClean="0"/>
          </a:p>
          <a:p>
            <a:r>
              <a:rPr lang="es-ES" dirty="0" smtClean="0">
                <a:solidFill>
                  <a:srgbClr val="FF0000"/>
                </a:solidFill>
              </a:rPr>
              <a:t>El consumo aproximado es de: 1,5-2 Kg Fe por 1 Kg de Cu</a:t>
            </a:r>
          </a:p>
          <a:p>
            <a:endParaRPr lang="es-ES" i="1" dirty="0" smtClean="0">
              <a:solidFill>
                <a:srgbClr val="FF0000"/>
              </a:solidFill>
            </a:endParaRPr>
          </a:p>
          <a:p>
            <a:r>
              <a:rPr lang="es-ES" i="1" dirty="0" smtClean="0">
                <a:solidFill>
                  <a:srgbClr val="FF0000"/>
                </a:solidFill>
              </a:rPr>
              <a:t>La reacción química indica que el consumo debería ser de 0,85Kg de Fe por cada Kg de Cu, pero las reacciones secundarias de reducción de H+ y O2 conducen a este elevado consumo.</a:t>
            </a:r>
            <a:r>
              <a:rPr lang="pt-BR" i="1" dirty="0">
                <a:solidFill>
                  <a:srgbClr val="FF0000"/>
                </a:solidFill>
              </a:rPr>
              <a:t> </a:t>
            </a:r>
            <a:r>
              <a:rPr lang="pt-BR" i="1" dirty="0" smtClean="0">
                <a:solidFill>
                  <a:srgbClr val="FF0000"/>
                </a:solidFill>
              </a:rPr>
              <a:t>     Fe</a:t>
            </a:r>
            <a:r>
              <a:rPr lang="pt-BR" i="1" baseline="30000" dirty="0" smtClean="0">
                <a:solidFill>
                  <a:srgbClr val="FF0000"/>
                </a:solidFill>
              </a:rPr>
              <a:t>0</a:t>
            </a:r>
            <a:r>
              <a:rPr lang="pt-BR" i="1" dirty="0" smtClean="0">
                <a:solidFill>
                  <a:srgbClr val="FF0000"/>
                </a:solidFill>
              </a:rPr>
              <a:t> + </a:t>
            </a:r>
            <a:r>
              <a:rPr lang="pt-BR" i="1" dirty="0">
                <a:solidFill>
                  <a:srgbClr val="FF0000"/>
                </a:solidFill>
              </a:rPr>
              <a:t>2Fe</a:t>
            </a:r>
            <a:r>
              <a:rPr lang="pt-BR" i="1" baseline="30000" dirty="0">
                <a:solidFill>
                  <a:srgbClr val="FF0000"/>
                </a:solidFill>
              </a:rPr>
              <a:t>3+ </a:t>
            </a:r>
            <a:r>
              <a:rPr lang="pt-BR" i="1" dirty="0">
                <a:solidFill>
                  <a:srgbClr val="FF0000"/>
                </a:solidFill>
              </a:rPr>
              <a:t>→ 3Fe</a:t>
            </a:r>
            <a:r>
              <a:rPr lang="pt-BR" i="1" baseline="30000" dirty="0">
                <a:solidFill>
                  <a:srgbClr val="FF0000"/>
                </a:solidFill>
              </a:rPr>
              <a:t>2+ </a:t>
            </a:r>
            <a:endParaRPr lang="pt-BR" i="1" baseline="30000" dirty="0" smtClean="0">
              <a:solidFill>
                <a:srgbClr val="FF0000"/>
              </a:solidFill>
            </a:endParaRPr>
          </a:p>
          <a:p>
            <a:r>
              <a:rPr lang="pt-BR" i="1" dirty="0" smtClean="0">
                <a:solidFill>
                  <a:srgbClr val="FF0000"/>
                </a:solidFill>
              </a:rPr>
              <a:t>			Fe</a:t>
            </a:r>
            <a:r>
              <a:rPr lang="pt-BR" i="1" baseline="30000" dirty="0" smtClean="0">
                <a:solidFill>
                  <a:srgbClr val="FF0000"/>
                </a:solidFill>
              </a:rPr>
              <a:t>0</a:t>
            </a:r>
            <a:r>
              <a:rPr lang="pt-BR" i="1" dirty="0" smtClean="0">
                <a:solidFill>
                  <a:srgbClr val="FF0000"/>
                </a:solidFill>
              </a:rPr>
              <a:t> + </a:t>
            </a:r>
            <a:r>
              <a:rPr lang="pt-BR" i="1" dirty="0">
                <a:solidFill>
                  <a:srgbClr val="FF0000"/>
                </a:solidFill>
              </a:rPr>
              <a:t>2H</a:t>
            </a:r>
            <a:r>
              <a:rPr lang="pt-BR" i="1" baseline="30000" dirty="0">
                <a:solidFill>
                  <a:srgbClr val="FF0000"/>
                </a:solidFill>
              </a:rPr>
              <a:t>+</a:t>
            </a:r>
            <a:r>
              <a:rPr lang="pt-BR" i="1" dirty="0">
                <a:solidFill>
                  <a:srgbClr val="FF0000"/>
                </a:solidFill>
              </a:rPr>
              <a:t> → </a:t>
            </a:r>
            <a:r>
              <a:rPr lang="pt-BR" i="1" dirty="0" smtClean="0">
                <a:solidFill>
                  <a:srgbClr val="FF0000"/>
                </a:solidFill>
              </a:rPr>
              <a:t>Fe</a:t>
            </a:r>
            <a:r>
              <a:rPr lang="pt-BR" i="1" baseline="30000" dirty="0" smtClean="0">
                <a:solidFill>
                  <a:srgbClr val="FF0000"/>
                </a:solidFill>
              </a:rPr>
              <a:t>2+ </a:t>
            </a:r>
            <a:r>
              <a:rPr lang="pt-BR" i="1" baseline="-25000" dirty="0" smtClean="0">
                <a:solidFill>
                  <a:srgbClr val="FF0000"/>
                </a:solidFill>
              </a:rPr>
              <a:t> </a:t>
            </a:r>
            <a:r>
              <a:rPr lang="pt-BR" i="1" dirty="0" smtClean="0">
                <a:solidFill>
                  <a:srgbClr val="FF0000"/>
                </a:solidFill>
              </a:rPr>
              <a:t>+ </a:t>
            </a:r>
            <a:r>
              <a:rPr lang="pt-BR" i="1" dirty="0">
                <a:solidFill>
                  <a:srgbClr val="FF0000"/>
                </a:solidFill>
              </a:rPr>
              <a:t>H</a:t>
            </a:r>
            <a:r>
              <a:rPr lang="pt-BR" i="1" baseline="-25000" dirty="0">
                <a:solidFill>
                  <a:srgbClr val="FF0000"/>
                </a:solidFill>
              </a:rPr>
              <a:t>2</a:t>
            </a:r>
            <a:r>
              <a:rPr lang="pt-BR" i="1" dirty="0">
                <a:solidFill>
                  <a:srgbClr val="FF0000"/>
                </a:solidFill>
              </a:rPr>
              <a:t>°</a:t>
            </a:r>
            <a:endParaRPr lang="es-ES" i="1" dirty="0" smtClean="0">
              <a:solidFill>
                <a:srgbClr val="FF0000"/>
              </a:solidFill>
            </a:endParaRPr>
          </a:p>
          <a:p>
            <a:endParaRPr lang="es-ES" i="1" dirty="0" smtClean="0"/>
          </a:p>
          <a:p>
            <a:r>
              <a:rPr lang="es-ES" dirty="0" smtClean="0">
                <a:solidFill>
                  <a:schemeClr val="accent1"/>
                </a:solidFill>
              </a:rPr>
              <a:t>El cementado se obtiene con una pureza del 85-90% Cu, por lo cual requiere después un procesado de purificación que suele consistir en</a:t>
            </a:r>
            <a:r>
              <a:rPr lang="es-ES" dirty="0" smtClean="0"/>
              <a:t>:</a:t>
            </a:r>
          </a:p>
          <a:p>
            <a:endParaRPr lang="es-ES" dirty="0" smtClean="0"/>
          </a:p>
          <a:p>
            <a:pPr marL="285750" indent="-285750">
              <a:buFont typeface="Wingdings" panose="05000000000000000000" pitchFamily="2" charset="2"/>
              <a:buChar char="Ø"/>
            </a:pPr>
            <a:r>
              <a:rPr lang="es-ES" dirty="0" smtClean="0"/>
              <a:t>Fusión y conversión para conseguir un 99% de pureza, o</a:t>
            </a:r>
          </a:p>
          <a:p>
            <a:endParaRPr lang="es-ES" dirty="0" smtClean="0"/>
          </a:p>
          <a:p>
            <a:pPr marL="285750" indent="-285750">
              <a:buFont typeface="Wingdings" panose="05000000000000000000" pitchFamily="2" charset="2"/>
              <a:buChar char="Ø"/>
            </a:pPr>
            <a:r>
              <a:rPr lang="es-ES" dirty="0" smtClean="0"/>
              <a:t>Nueva lixiviación y precipitación con H</a:t>
            </a:r>
            <a:r>
              <a:rPr lang="es-ES" baseline="-25000" dirty="0" smtClean="0"/>
              <a:t>2</a:t>
            </a:r>
            <a:r>
              <a:rPr lang="es-ES" dirty="0" smtClean="0"/>
              <a:t>, para obtener cobre en polvo del 99,7% de pureza.</a:t>
            </a:r>
            <a:endParaRPr lang="es-ES" dirty="0"/>
          </a:p>
        </p:txBody>
      </p:sp>
      <p:sp>
        <p:nvSpPr>
          <p:cNvPr id="2" name="1 Rectángulo"/>
          <p:cNvSpPr/>
          <p:nvPr/>
        </p:nvSpPr>
        <p:spPr>
          <a:xfrm>
            <a:off x="1013717" y="5656633"/>
            <a:ext cx="7948927" cy="830997"/>
          </a:xfrm>
          <a:prstGeom prst="rect">
            <a:avLst/>
          </a:prstGeom>
        </p:spPr>
        <p:txBody>
          <a:bodyPr wrap="square">
            <a:spAutoFit/>
          </a:bodyPr>
          <a:lstStyle/>
          <a:p>
            <a:r>
              <a:rPr lang="es-ES" sz="1600" dirty="0" smtClean="0"/>
              <a:t>Se disuelve </a:t>
            </a:r>
            <a:r>
              <a:rPr lang="es-ES" sz="1600" dirty="0"/>
              <a:t>el cobre cementado en </a:t>
            </a:r>
            <a:r>
              <a:rPr lang="es-ES" sz="1600" dirty="0" smtClean="0"/>
              <a:t>una solución </a:t>
            </a:r>
            <a:r>
              <a:rPr lang="es-ES" sz="1600" dirty="0"/>
              <a:t>acuosa básica y </a:t>
            </a:r>
            <a:r>
              <a:rPr lang="es-ES" sz="1600" dirty="0" smtClean="0"/>
              <a:t>luego se  reduce con </a:t>
            </a:r>
            <a:r>
              <a:rPr lang="es-ES" sz="1600" dirty="0"/>
              <a:t>hidrógeno. La impureza de hierro </a:t>
            </a:r>
            <a:r>
              <a:rPr lang="es-ES" sz="1600" dirty="0" smtClean="0"/>
              <a:t>precipita de </a:t>
            </a:r>
            <a:r>
              <a:rPr lang="es-ES" sz="1600" dirty="0"/>
              <a:t>la solución básica </a:t>
            </a:r>
            <a:r>
              <a:rPr lang="es-ES" sz="1600" dirty="0" smtClean="0"/>
              <a:t>como hidróxido férrico</a:t>
            </a:r>
            <a:r>
              <a:rPr lang="es-ES" sz="1600" dirty="0"/>
              <a:t>, mientras que </a:t>
            </a:r>
            <a:r>
              <a:rPr lang="es-ES" sz="1600" dirty="0">
                <a:solidFill>
                  <a:schemeClr val="accent1"/>
                </a:solidFill>
              </a:rPr>
              <a:t>el cobre es reducido </a:t>
            </a:r>
            <a:r>
              <a:rPr lang="es-ES" sz="1600" dirty="0"/>
              <a:t>por </a:t>
            </a:r>
            <a:r>
              <a:rPr lang="es-ES" sz="1600" dirty="0" smtClean="0"/>
              <a:t>la reacción:    H</a:t>
            </a:r>
            <a:r>
              <a:rPr lang="es-ES" sz="1600" baseline="-25000" dirty="0" smtClean="0"/>
              <a:t>2</a:t>
            </a:r>
            <a:r>
              <a:rPr lang="es-ES" sz="1600" dirty="0"/>
              <a:t>° + Cu</a:t>
            </a:r>
            <a:r>
              <a:rPr lang="es-ES" sz="1600" baseline="30000" dirty="0"/>
              <a:t>2+ </a:t>
            </a:r>
            <a:r>
              <a:rPr lang="es-ES" sz="1600" dirty="0"/>
              <a:t>→</a:t>
            </a:r>
            <a:r>
              <a:rPr lang="es-ES" sz="1600" dirty="0" smtClean="0"/>
              <a:t>Cu</a:t>
            </a:r>
            <a:r>
              <a:rPr lang="es-ES" sz="1600" baseline="30000" dirty="0" smtClean="0"/>
              <a:t>0</a:t>
            </a:r>
            <a:r>
              <a:rPr lang="es-ES" sz="1600" dirty="0" smtClean="0"/>
              <a:t> + 2 H</a:t>
            </a:r>
            <a:r>
              <a:rPr lang="es-ES" sz="1600" baseline="30000" dirty="0" smtClean="0"/>
              <a:t>+</a:t>
            </a:r>
            <a:endParaRPr lang="es-ES" sz="1600" baseline="30000" dirty="0"/>
          </a:p>
        </p:txBody>
      </p:sp>
    </p:spTree>
  </p:cSld>
  <p:clrMapOvr>
    <a:masterClrMapping/>
  </p:clrMapOvr>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6983</TotalTime>
  <Words>7761</Words>
  <Application>Microsoft Office PowerPoint</Application>
  <PresentationFormat>Presentación en pantalla (4:3)</PresentationFormat>
  <Paragraphs>1315</Paragraphs>
  <Slides>151</Slides>
  <Notes>14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151</vt:i4>
      </vt:variant>
    </vt:vector>
  </HeadingPairs>
  <TitlesOfParts>
    <vt:vector size="153" baseType="lpstr">
      <vt:lpstr>Transmisión de listas</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Molienda</vt:lpstr>
      <vt:lpstr>Molienda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Tipos de equipo para la lixiviación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 Pavilion dv7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Begoña</dc:creator>
  <cp:lastModifiedBy>Usuario</cp:lastModifiedBy>
  <cp:revision>400</cp:revision>
  <dcterms:created xsi:type="dcterms:W3CDTF">2012-10-13T14:43:44Z</dcterms:created>
  <dcterms:modified xsi:type="dcterms:W3CDTF">2013-11-06T12:51:57Z</dcterms:modified>
</cp:coreProperties>
</file>